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0" r:id="rId2"/>
    <p:sldId id="256" r:id="rId3"/>
    <p:sldId id="259" r:id="rId4"/>
    <p:sldId id="261" r:id="rId5"/>
    <p:sldId id="262" r:id="rId6"/>
    <p:sldId id="263" r:id="rId7"/>
    <p:sldId id="264"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71" autoAdjust="0"/>
  </p:normalViewPr>
  <p:slideViewPr>
    <p:cSldViewPr>
      <p:cViewPr varScale="1">
        <p:scale>
          <a:sx n="81" d="100"/>
          <a:sy n="81" d="100"/>
        </p:scale>
        <p:origin x="-384" y="-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DBFC09-3A92-4CB2-8883-18F0DFC087CE}" type="datetimeFigureOut">
              <a:rPr lang="cs-CZ" smtClean="0"/>
              <a:t>15.1.2014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733052-5E5C-4839-BBCA-A76750CF4E6F}" type="slidenum">
              <a:rPr lang="cs-CZ" smtClean="0"/>
              <a:t>‹#›</a:t>
            </a:fld>
            <a:endParaRPr lang="cs-CZ"/>
          </a:p>
        </p:txBody>
      </p:sp>
    </p:spTree>
    <p:extLst>
      <p:ext uri="{BB962C8B-B14F-4D97-AF65-F5344CB8AC3E}">
        <p14:creationId xmlns:p14="http://schemas.microsoft.com/office/powerpoint/2010/main" val="1071643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AC733052-5E5C-4839-BBCA-A76750CF4E6F}" type="slidenum">
              <a:rPr lang="cs-CZ" smtClean="0"/>
              <a:t>2</a:t>
            </a:fld>
            <a:endParaRPr lang="cs-CZ"/>
          </a:p>
        </p:txBody>
      </p:sp>
    </p:spTree>
    <p:extLst>
      <p:ext uri="{BB962C8B-B14F-4D97-AF65-F5344CB8AC3E}">
        <p14:creationId xmlns:p14="http://schemas.microsoft.com/office/powerpoint/2010/main" val="428884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AC99F2D1-D52B-4E4A-950E-D3DDE467F834}" type="datetimeFigureOut">
              <a:rPr lang="cs-CZ" smtClean="0"/>
              <a:t>15.1.2014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4A0C1DE-D564-4391-B60B-58EBC87FF866}" type="slidenum">
              <a:rPr lang="cs-CZ" smtClean="0"/>
              <a:t>‹#›</a:t>
            </a:fld>
            <a:endParaRPr lang="cs-CZ"/>
          </a:p>
        </p:txBody>
      </p:sp>
    </p:spTree>
    <p:extLst>
      <p:ext uri="{BB962C8B-B14F-4D97-AF65-F5344CB8AC3E}">
        <p14:creationId xmlns:p14="http://schemas.microsoft.com/office/powerpoint/2010/main" val="3808095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C99F2D1-D52B-4E4A-950E-D3DDE467F834}" type="datetimeFigureOut">
              <a:rPr lang="cs-CZ" smtClean="0"/>
              <a:t>15.1.2014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4A0C1DE-D564-4391-B60B-58EBC87FF866}" type="slidenum">
              <a:rPr lang="cs-CZ" smtClean="0"/>
              <a:t>‹#›</a:t>
            </a:fld>
            <a:endParaRPr lang="cs-CZ"/>
          </a:p>
        </p:txBody>
      </p:sp>
    </p:spTree>
    <p:extLst>
      <p:ext uri="{BB962C8B-B14F-4D97-AF65-F5344CB8AC3E}">
        <p14:creationId xmlns:p14="http://schemas.microsoft.com/office/powerpoint/2010/main" val="3757921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AC99F2D1-D52B-4E4A-950E-D3DDE467F834}" type="datetimeFigureOut">
              <a:rPr lang="cs-CZ" smtClean="0"/>
              <a:t>15.1.2014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4A0C1DE-D564-4391-B60B-58EBC87FF866}" type="slidenum">
              <a:rPr lang="cs-CZ" smtClean="0"/>
              <a:t>‹#›</a:t>
            </a:fld>
            <a:endParaRPr lang="cs-CZ"/>
          </a:p>
        </p:txBody>
      </p:sp>
    </p:spTree>
    <p:extLst>
      <p:ext uri="{BB962C8B-B14F-4D97-AF65-F5344CB8AC3E}">
        <p14:creationId xmlns:p14="http://schemas.microsoft.com/office/powerpoint/2010/main" val="3274990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AC99F2D1-D52B-4E4A-950E-D3DDE467F834}" type="datetimeFigureOut">
              <a:rPr lang="cs-CZ" smtClean="0"/>
              <a:t>15.1.2014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4A0C1DE-D564-4391-B60B-58EBC87FF866}" type="slidenum">
              <a:rPr lang="cs-CZ" smtClean="0"/>
              <a:t>‹#›</a:t>
            </a:fld>
            <a:endParaRPr lang="cs-CZ"/>
          </a:p>
        </p:txBody>
      </p:sp>
    </p:spTree>
    <p:extLst>
      <p:ext uri="{BB962C8B-B14F-4D97-AF65-F5344CB8AC3E}">
        <p14:creationId xmlns:p14="http://schemas.microsoft.com/office/powerpoint/2010/main" val="1614440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AC99F2D1-D52B-4E4A-950E-D3DDE467F834}" type="datetimeFigureOut">
              <a:rPr lang="cs-CZ" smtClean="0"/>
              <a:t>15.1.2014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4A0C1DE-D564-4391-B60B-58EBC87FF866}" type="slidenum">
              <a:rPr lang="cs-CZ" smtClean="0"/>
              <a:t>‹#›</a:t>
            </a:fld>
            <a:endParaRPr lang="cs-CZ"/>
          </a:p>
        </p:txBody>
      </p:sp>
    </p:spTree>
    <p:extLst>
      <p:ext uri="{BB962C8B-B14F-4D97-AF65-F5344CB8AC3E}">
        <p14:creationId xmlns:p14="http://schemas.microsoft.com/office/powerpoint/2010/main" val="2634742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AC99F2D1-D52B-4E4A-950E-D3DDE467F834}" type="datetimeFigureOut">
              <a:rPr lang="cs-CZ" smtClean="0"/>
              <a:t>15.1.2014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4A0C1DE-D564-4391-B60B-58EBC87FF866}" type="slidenum">
              <a:rPr lang="cs-CZ" smtClean="0"/>
              <a:t>‹#›</a:t>
            </a:fld>
            <a:endParaRPr lang="cs-CZ"/>
          </a:p>
        </p:txBody>
      </p:sp>
    </p:spTree>
    <p:extLst>
      <p:ext uri="{BB962C8B-B14F-4D97-AF65-F5344CB8AC3E}">
        <p14:creationId xmlns:p14="http://schemas.microsoft.com/office/powerpoint/2010/main" val="1416977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C99F2D1-D52B-4E4A-950E-D3DDE467F834}" type="datetimeFigureOut">
              <a:rPr lang="cs-CZ" smtClean="0"/>
              <a:t>15.1.2014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4A0C1DE-D564-4391-B60B-58EBC87FF866}" type="slidenum">
              <a:rPr lang="cs-CZ" smtClean="0"/>
              <a:t>‹#›</a:t>
            </a:fld>
            <a:endParaRPr lang="cs-CZ"/>
          </a:p>
        </p:txBody>
      </p:sp>
    </p:spTree>
    <p:extLst>
      <p:ext uri="{BB962C8B-B14F-4D97-AF65-F5344CB8AC3E}">
        <p14:creationId xmlns:p14="http://schemas.microsoft.com/office/powerpoint/2010/main" val="3598133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C99F2D1-D52B-4E4A-950E-D3DDE467F834}" type="datetimeFigureOut">
              <a:rPr lang="cs-CZ" smtClean="0"/>
              <a:t>15.1.2014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4A0C1DE-D564-4391-B60B-58EBC87FF866}" type="slidenum">
              <a:rPr lang="cs-CZ" smtClean="0"/>
              <a:t>‹#›</a:t>
            </a:fld>
            <a:endParaRPr lang="cs-CZ"/>
          </a:p>
        </p:txBody>
      </p:sp>
    </p:spTree>
    <p:extLst>
      <p:ext uri="{BB962C8B-B14F-4D97-AF65-F5344CB8AC3E}">
        <p14:creationId xmlns:p14="http://schemas.microsoft.com/office/powerpoint/2010/main" val="1800096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C99F2D1-D52B-4E4A-950E-D3DDE467F834}" type="datetimeFigureOut">
              <a:rPr lang="cs-CZ" smtClean="0"/>
              <a:t>15.1.2014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4A0C1DE-D564-4391-B60B-58EBC87FF866}" type="slidenum">
              <a:rPr lang="cs-CZ" smtClean="0"/>
              <a:t>‹#›</a:t>
            </a:fld>
            <a:endParaRPr lang="cs-CZ"/>
          </a:p>
        </p:txBody>
      </p:sp>
    </p:spTree>
    <p:extLst>
      <p:ext uri="{BB962C8B-B14F-4D97-AF65-F5344CB8AC3E}">
        <p14:creationId xmlns:p14="http://schemas.microsoft.com/office/powerpoint/2010/main" val="1198311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C99F2D1-D52B-4E4A-950E-D3DDE467F834}" type="datetimeFigureOut">
              <a:rPr lang="cs-CZ" smtClean="0"/>
              <a:t>15.1.2014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4A0C1DE-D564-4391-B60B-58EBC87FF866}" type="slidenum">
              <a:rPr lang="cs-CZ" smtClean="0"/>
              <a:t>‹#›</a:t>
            </a:fld>
            <a:endParaRPr lang="cs-CZ"/>
          </a:p>
        </p:txBody>
      </p:sp>
    </p:spTree>
    <p:extLst>
      <p:ext uri="{BB962C8B-B14F-4D97-AF65-F5344CB8AC3E}">
        <p14:creationId xmlns:p14="http://schemas.microsoft.com/office/powerpoint/2010/main" val="419237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C99F2D1-D52B-4E4A-950E-D3DDE467F834}" type="datetimeFigureOut">
              <a:rPr lang="cs-CZ" smtClean="0"/>
              <a:t>15.1.2014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4A0C1DE-D564-4391-B60B-58EBC87FF866}" type="slidenum">
              <a:rPr lang="cs-CZ" smtClean="0"/>
              <a:t>‹#›</a:t>
            </a:fld>
            <a:endParaRPr lang="cs-CZ"/>
          </a:p>
        </p:txBody>
      </p:sp>
    </p:spTree>
    <p:extLst>
      <p:ext uri="{BB962C8B-B14F-4D97-AF65-F5344CB8AC3E}">
        <p14:creationId xmlns:p14="http://schemas.microsoft.com/office/powerpoint/2010/main" val="3318108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99F2D1-D52B-4E4A-950E-D3DDE467F834}" type="datetimeFigureOut">
              <a:rPr lang="cs-CZ" smtClean="0"/>
              <a:t>15.1.2014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A0C1DE-D564-4391-B60B-58EBC87FF866}" type="slidenum">
              <a:rPr lang="cs-CZ" smtClean="0"/>
              <a:t>‹#›</a:t>
            </a:fld>
            <a:endParaRPr lang="cs-CZ"/>
          </a:p>
        </p:txBody>
      </p:sp>
    </p:spTree>
    <p:extLst>
      <p:ext uri="{BB962C8B-B14F-4D97-AF65-F5344CB8AC3E}">
        <p14:creationId xmlns:p14="http://schemas.microsoft.com/office/powerpoint/2010/main" val="40778677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H:\!Dokumenty\!Gympl\!projekty\!!OP VK\publicita\OPVK_hor_zakladni_logolink_CB_c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5788" y="333375"/>
            <a:ext cx="5434012"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6" name="Tabulka 5"/>
          <p:cNvGraphicFramePr>
            <a:graphicFrameLocks noGrp="1"/>
          </p:cNvGraphicFramePr>
          <p:nvPr>
            <p:extLst>
              <p:ext uri="{D42A27DB-BD31-4B8C-83A1-F6EECF244321}">
                <p14:modId xmlns:p14="http://schemas.microsoft.com/office/powerpoint/2010/main" val="122745526"/>
              </p:ext>
            </p:extLst>
          </p:nvPr>
        </p:nvGraphicFramePr>
        <p:xfrm>
          <a:off x="457200" y="1600200"/>
          <a:ext cx="8568952" cy="4680516"/>
        </p:xfrm>
        <a:graphic>
          <a:graphicData uri="http://schemas.openxmlformats.org/drawingml/2006/table">
            <a:tbl>
              <a:tblPr/>
              <a:tblGrid>
                <a:gridCol w="1905605"/>
                <a:gridCol w="6663347"/>
              </a:tblGrid>
              <a:tr h="56432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dirty="0" smtClean="0">
                          <a:ln>
                            <a:noFill/>
                          </a:ln>
                          <a:solidFill>
                            <a:schemeClr val="tx1"/>
                          </a:solidFill>
                          <a:effectLst/>
                          <a:latin typeface="Calibri" pitchFamily="34" charset="0"/>
                          <a:cs typeface="Arial" charset="0"/>
                        </a:rPr>
                        <a:t>NÁZEV ŠKOLY</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smtClean="0">
                          <a:ln>
                            <a:noFill/>
                          </a:ln>
                          <a:solidFill>
                            <a:schemeClr val="tx1"/>
                          </a:solidFill>
                          <a:effectLst/>
                          <a:latin typeface="Calibri" pitchFamily="34" charset="0"/>
                          <a:cs typeface="Arial" charset="0"/>
                        </a:rPr>
                        <a:t>BRÁNA, základní škola a mateřská škola </a:t>
                      </a:r>
                      <a:br>
                        <a:rPr kumimoji="0" lang="cs-CZ" altLang="cs-CZ" sz="1400" b="1" i="0" u="none" strike="noStrike" cap="none" normalizeH="0" baseline="0" smtClean="0">
                          <a:ln>
                            <a:noFill/>
                          </a:ln>
                          <a:solidFill>
                            <a:schemeClr val="tx1"/>
                          </a:solidFill>
                          <a:effectLst/>
                          <a:latin typeface="Calibri" pitchFamily="34" charset="0"/>
                          <a:cs typeface="Arial" charset="0"/>
                        </a:rPr>
                      </a:br>
                      <a:r>
                        <a:rPr kumimoji="0" lang="cs-CZ" altLang="cs-CZ" sz="1400" b="1" i="0" u="none" strike="noStrike" cap="none" normalizeH="0" baseline="0" smtClean="0">
                          <a:ln>
                            <a:noFill/>
                          </a:ln>
                          <a:solidFill>
                            <a:schemeClr val="tx1"/>
                          </a:solidFill>
                          <a:effectLst/>
                          <a:latin typeface="Calibri" pitchFamily="34" charset="0"/>
                          <a:cs typeface="Arial" charset="0"/>
                        </a:rPr>
                        <a:t>Kollárova 456, 509 01 Nová Paka</a:t>
                      </a:r>
                      <a:endParaRPr kumimoji="0" lang="cs-CZ" altLang="cs-CZ" sz="2800" b="0" i="0" u="none" strike="noStrike" cap="none" normalizeH="0" baseline="0" smtClean="0">
                        <a:ln>
                          <a:noFill/>
                        </a:ln>
                        <a:solidFill>
                          <a:schemeClr val="tx1"/>
                        </a:solidFill>
                        <a:effectLst/>
                        <a:latin typeface="Calibri" pitchFamily="34" charset="0"/>
                      </a:endParaRP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3194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dirty="0" smtClean="0">
                          <a:ln>
                            <a:noFill/>
                          </a:ln>
                          <a:solidFill>
                            <a:schemeClr val="tx1"/>
                          </a:solidFill>
                          <a:effectLst/>
                          <a:latin typeface="Calibri" pitchFamily="34" charset="0"/>
                          <a:cs typeface="Arial" charset="0"/>
                        </a:rPr>
                        <a:t>ČÍSLO PROJEKTU</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0" i="0" u="none" strike="noStrike" cap="none" normalizeH="0" baseline="0" smtClean="0">
                          <a:ln>
                            <a:noFill/>
                          </a:ln>
                          <a:solidFill>
                            <a:schemeClr val="tx1"/>
                          </a:solidFill>
                          <a:effectLst/>
                          <a:latin typeface="Calibri" pitchFamily="34" charset="0"/>
                          <a:cs typeface="Arial" charset="0"/>
                        </a:rPr>
                        <a:t>CZ.1.07/1.4.00/21.3750</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3194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NÁZEV PROJEKTU</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0" i="0" u="none" strike="noStrike" cap="none" normalizeH="0" baseline="0" dirty="0" smtClean="0">
                          <a:ln>
                            <a:noFill/>
                          </a:ln>
                          <a:solidFill>
                            <a:schemeClr val="tx1"/>
                          </a:solidFill>
                          <a:effectLst/>
                          <a:latin typeface="Calibri" pitchFamily="34" charset="0"/>
                          <a:cs typeface="Arial" charset="0"/>
                        </a:rPr>
                        <a:t>Rozvoj čtení a práce s informacemi</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432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ČÍSLO A NÁZEV KLÍČOVÉ AKTIVITY</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0" i="0" u="none" strike="noStrike" cap="none" normalizeH="0" baseline="0" dirty="0" smtClean="0">
                          <a:ln>
                            <a:noFill/>
                          </a:ln>
                          <a:solidFill>
                            <a:schemeClr val="tx1"/>
                          </a:solidFill>
                          <a:effectLst/>
                          <a:latin typeface="Calibri" pitchFamily="34" charset="0"/>
                          <a:cs typeface="Arial" charset="0"/>
                        </a:rPr>
                        <a:t>I/2 Inovace a zkvalitnění výuky směřující k rozvoji čtenářské a informační gramotnosti</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3194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AUTOR</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0" i="0" u="none" strike="noStrike" cap="none" normalizeH="0" baseline="0" dirty="0" smtClean="0">
                          <a:ln>
                            <a:noFill/>
                          </a:ln>
                          <a:solidFill>
                            <a:schemeClr val="tx1"/>
                          </a:solidFill>
                          <a:effectLst/>
                          <a:latin typeface="Calibri" pitchFamily="34" charset="0"/>
                          <a:cs typeface="Arial" charset="0"/>
                        </a:rPr>
                        <a:t>Mgr. Dana Kašparová</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3194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PŘEDMĚT</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0" i="0" u="none" strike="noStrike" cap="none" normalizeH="0" baseline="0" dirty="0" smtClean="0">
                          <a:ln>
                            <a:noFill/>
                          </a:ln>
                          <a:solidFill>
                            <a:schemeClr val="tx1"/>
                          </a:solidFill>
                          <a:effectLst/>
                          <a:latin typeface="Calibri" pitchFamily="34" charset="0"/>
                          <a:cs typeface="Arial" charset="0"/>
                        </a:rPr>
                        <a:t>Český jazyk</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3194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smtClean="0">
                          <a:ln>
                            <a:noFill/>
                          </a:ln>
                          <a:solidFill>
                            <a:srgbClr val="000000"/>
                          </a:solidFill>
                          <a:effectLst/>
                          <a:latin typeface="Calibri" pitchFamily="34" charset="0"/>
                          <a:cs typeface="Times New Roman" pitchFamily="18" charset="0"/>
                        </a:rPr>
                        <a:t>TÉMATICKÝ OKRUH</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0" i="0" u="none" strike="noStrike" cap="none" normalizeH="0" baseline="0" dirty="0" smtClean="0">
                          <a:ln>
                            <a:noFill/>
                          </a:ln>
                          <a:solidFill>
                            <a:schemeClr val="tx1"/>
                          </a:solidFill>
                          <a:effectLst/>
                          <a:latin typeface="Calibri" pitchFamily="34" charset="0"/>
                          <a:cs typeface="Arial" charset="0"/>
                        </a:rPr>
                        <a:t>Jazyk a jazyková komunikace</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3194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NÁZEV DUM</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0" i="0" u="none" strike="noStrike" cap="none" normalizeH="0" baseline="0" dirty="0" smtClean="0">
                          <a:ln>
                            <a:noFill/>
                          </a:ln>
                          <a:solidFill>
                            <a:schemeClr val="tx1"/>
                          </a:solidFill>
                          <a:effectLst/>
                          <a:latin typeface="Calibri" pitchFamily="34" charset="0"/>
                          <a:cs typeface="Arial" charset="0"/>
                        </a:rPr>
                        <a:t>Narození Ježíše </a:t>
                      </a:r>
                      <a:r>
                        <a:rPr kumimoji="0" lang="cs-CZ" altLang="cs-CZ" sz="1400" b="0" i="0" u="none" strike="noStrike" cap="none" normalizeH="0" baseline="0" dirty="0" smtClean="0">
                          <a:ln>
                            <a:noFill/>
                          </a:ln>
                          <a:solidFill>
                            <a:schemeClr val="tx1"/>
                          </a:solidFill>
                          <a:effectLst/>
                          <a:latin typeface="Calibri" pitchFamily="34" charset="0"/>
                          <a:cs typeface="Arial" charset="0"/>
                        </a:rPr>
                        <a:t>(5)</a:t>
                      </a:r>
                      <a:endParaRPr kumimoji="0" lang="cs-CZ" altLang="cs-CZ" sz="1400" b="0" i="0" u="none" strike="noStrike" cap="none" normalizeH="0" baseline="0" dirty="0" smtClean="0">
                        <a:ln>
                          <a:noFill/>
                        </a:ln>
                        <a:solidFill>
                          <a:schemeClr val="tx1"/>
                        </a:solidFill>
                        <a:effectLst/>
                        <a:latin typeface="Calibri" pitchFamily="34" charset="0"/>
                        <a:cs typeface="Arial" charset="0"/>
                      </a:endParaRP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3194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ROČNÍK</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0" i="0" u="none" strike="noStrike" cap="none" normalizeH="0" baseline="0" dirty="0" smtClean="0">
                          <a:ln>
                            <a:noFill/>
                          </a:ln>
                          <a:solidFill>
                            <a:schemeClr val="tx1"/>
                          </a:solidFill>
                          <a:effectLst/>
                          <a:latin typeface="Calibri" pitchFamily="34" charset="0"/>
                          <a:cs typeface="Arial" charset="0"/>
                        </a:rPr>
                        <a:t>3. – 5.</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3194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ČÍSLO MATERIÁLU</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dirty="0" smtClean="0">
                          <a:ln>
                            <a:noFill/>
                          </a:ln>
                          <a:solidFill>
                            <a:schemeClr val="tx1"/>
                          </a:solidFill>
                          <a:effectLst/>
                          <a:latin typeface="Calibri" pitchFamily="34" charset="0"/>
                          <a:cs typeface="Arial" charset="0"/>
                        </a:rPr>
                        <a:t>VY_12_</a:t>
                      </a:r>
                      <a:r>
                        <a:rPr kumimoji="0" lang="cs-CZ" altLang="cs-CZ" sz="1400" b="1" i="0" u="none" strike="noStrike" cap="none" normalizeH="0" baseline="0" dirty="0" smtClean="0">
                          <a:ln>
                            <a:noFill/>
                          </a:ln>
                          <a:solidFill>
                            <a:schemeClr val="tx1"/>
                          </a:solidFill>
                          <a:effectLst/>
                          <a:latin typeface="Arial" charset="0"/>
                          <a:cs typeface="Arial" charset="0"/>
                        </a:rPr>
                        <a:t>1_23_ČJ_Narození </a:t>
                      </a:r>
                      <a:r>
                        <a:rPr kumimoji="0" lang="cs-CZ" altLang="cs-CZ" sz="1400" b="1" i="0" u="none" strike="noStrike" cap="none" normalizeH="0" baseline="0" dirty="0" smtClean="0">
                          <a:ln>
                            <a:noFill/>
                          </a:ln>
                          <a:solidFill>
                            <a:schemeClr val="tx1"/>
                          </a:solidFill>
                          <a:effectLst/>
                          <a:latin typeface="Arial" charset="0"/>
                          <a:cs typeface="Arial" charset="0"/>
                        </a:rPr>
                        <a:t>Ježíše (4)</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3194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DATUM TVORBY</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0" i="0" u="none" strike="noStrike" cap="none" normalizeH="0" baseline="0" dirty="0" smtClean="0">
                          <a:ln>
                            <a:noFill/>
                          </a:ln>
                          <a:solidFill>
                            <a:schemeClr val="tx1"/>
                          </a:solidFill>
                          <a:effectLst/>
                          <a:latin typeface="Calibri" pitchFamily="34" charset="0"/>
                          <a:cs typeface="Arial" charset="0"/>
                        </a:rPr>
                        <a:t>6. 1. </a:t>
                      </a:r>
                      <a:r>
                        <a:rPr kumimoji="0" lang="cs-CZ" altLang="cs-CZ" sz="1400" b="0" i="0" u="none" strike="noStrike" cap="none" normalizeH="0" baseline="0" smtClean="0">
                          <a:ln>
                            <a:noFill/>
                          </a:ln>
                          <a:solidFill>
                            <a:schemeClr val="tx1"/>
                          </a:solidFill>
                          <a:effectLst/>
                          <a:latin typeface="Calibri" pitchFamily="34" charset="0"/>
                          <a:cs typeface="Arial" charset="0"/>
                        </a:rPr>
                        <a:t>2014</a:t>
                      </a:r>
                      <a:endParaRPr kumimoji="0" lang="cs-CZ" altLang="cs-CZ" sz="1400" b="0" i="0" u="none" strike="noStrike" cap="none" normalizeH="0" baseline="0" dirty="0" smtClean="0">
                        <a:ln>
                          <a:noFill/>
                        </a:ln>
                        <a:solidFill>
                          <a:schemeClr val="tx1"/>
                        </a:solidFill>
                        <a:effectLst/>
                        <a:latin typeface="Calibri" pitchFamily="34" charset="0"/>
                        <a:cs typeface="Arial" charset="0"/>
                      </a:endParaRP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4328">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ANOTACE</a:t>
                      </a: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Font typeface="Arial" charset="0"/>
                        <a:defRPr sz="2800">
                          <a:solidFill>
                            <a:schemeClr val="tx1"/>
                          </a:solidFill>
                          <a:latin typeface="Calibri" pitchFamily="34" charset="0"/>
                        </a:defRPr>
                      </a:lvl1pPr>
                      <a:lvl2pPr marL="742950" indent="-285750" eaLnBrk="0" hangingPunct="0">
                        <a:spcBef>
                          <a:spcPct val="20000"/>
                        </a:spcBef>
                        <a:buFont typeface="Arial" charset="0"/>
                        <a:defRPr sz="2400">
                          <a:solidFill>
                            <a:schemeClr val="tx1"/>
                          </a:solidFill>
                          <a:latin typeface="Calibri" pitchFamily="34" charset="0"/>
                        </a:defRPr>
                      </a:lvl2pPr>
                      <a:lvl3pPr marL="1143000" indent="-228600" eaLnBrk="0" hangingPunct="0">
                        <a:spcBef>
                          <a:spcPct val="20000"/>
                        </a:spcBef>
                        <a:buFont typeface="Arial" charset="0"/>
                        <a:defRPr sz="2000">
                          <a:solidFill>
                            <a:schemeClr val="tx1"/>
                          </a:solidFill>
                          <a:latin typeface="Calibri" pitchFamily="34" charset="0"/>
                        </a:defRPr>
                      </a:lvl3pPr>
                      <a:lvl4pPr marL="1600200" indent="-228600" eaLnBrk="0" hangingPunct="0">
                        <a:spcBef>
                          <a:spcPct val="20000"/>
                        </a:spcBef>
                        <a:buFont typeface="Arial" charset="0"/>
                        <a:defRPr>
                          <a:solidFill>
                            <a:schemeClr val="tx1"/>
                          </a:solidFill>
                          <a:latin typeface="Calibri" pitchFamily="34" charset="0"/>
                        </a:defRPr>
                      </a:lvl4pPr>
                      <a:lvl5pPr marL="2057400" indent="-228600" eaLnBrk="0" hangingPunct="0">
                        <a:spcBef>
                          <a:spcPct val="20000"/>
                        </a:spcBef>
                        <a:buFont typeface="Arial" charset="0"/>
                        <a:defRPr>
                          <a:solidFill>
                            <a:schemeClr val="tx1"/>
                          </a:solidFill>
                          <a:latin typeface="Calibri" pitchFamily="34" charset="0"/>
                        </a:defRPr>
                      </a:lvl5pPr>
                      <a:lvl6pPr marL="2514600" indent="-228600" eaLnBrk="0" fontAlgn="base" hangingPunct="0">
                        <a:spcBef>
                          <a:spcPct val="20000"/>
                        </a:spcBef>
                        <a:spcAft>
                          <a:spcPct val="0"/>
                        </a:spcAft>
                        <a:buFont typeface="Arial" charset="0"/>
                        <a:defRPr>
                          <a:solidFill>
                            <a:schemeClr val="tx1"/>
                          </a:solidFill>
                          <a:latin typeface="Calibri" pitchFamily="34" charset="0"/>
                        </a:defRPr>
                      </a:lvl6pPr>
                      <a:lvl7pPr marL="2971800" indent="-228600" eaLnBrk="0" fontAlgn="base" hangingPunct="0">
                        <a:spcBef>
                          <a:spcPct val="20000"/>
                        </a:spcBef>
                        <a:spcAft>
                          <a:spcPct val="0"/>
                        </a:spcAft>
                        <a:buFont typeface="Arial" charset="0"/>
                        <a:defRPr>
                          <a:solidFill>
                            <a:schemeClr val="tx1"/>
                          </a:solidFill>
                          <a:latin typeface="Calibri" pitchFamily="34" charset="0"/>
                        </a:defRPr>
                      </a:lvl7pPr>
                      <a:lvl8pPr marL="3429000" indent="-228600" eaLnBrk="0" fontAlgn="base" hangingPunct="0">
                        <a:spcBef>
                          <a:spcPct val="20000"/>
                        </a:spcBef>
                        <a:spcAft>
                          <a:spcPct val="0"/>
                        </a:spcAft>
                        <a:buFont typeface="Arial" charset="0"/>
                        <a:defRPr>
                          <a:solidFill>
                            <a:schemeClr val="tx1"/>
                          </a:solidFill>
                          <a:latin typeface="Calibri" pitchFamily="34" charset="0"/>
                        </a:defRPr>
                      </a:lvl8pPr>
                      <a:lvl9pPr marL="3886200" indent="-228600" eaLnBrk="0" fontAlgn="base" hangingPunct="0">
                        <a:spcBef>
                          <a:spcPct val="20000"/>
                        </a:spcBef>
                        <a:spcAft>
                          <a:spcPct val="0"/>
                        </a:spcAft>
                        <a:buFont typeface="Arial" charset="0"/>
                        <a:defRPr>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altLang="cs-CZ" sz="1400" b="0" i="0" u="none" strike="noStrike" cap="none" normalizeH="0" baseline="0" dirty="0" smtClean="0">
                          <a:ln>
                            <a:noFill/>
                          </a:ln>
                          <a:solidFill>
                            <a:schemeClr val="tx1"/>
                          </a:solidFill>
                          <a:effectLst/>
                          <a:latin typeface="Calibri" pitchFamily="34" charset="0"/>
                          <a:cs typeface="Arial" charset="0"/>
                        </a:rPr>
                        <a:t>Tento materiál je zařazen do vzdělávací oblasti Jazyk a jazyková komunikace, žáci si procvičují porozumění textu, slovní </a:t>
                      </a:r>
                      <a:r>
                        <a:rPr kumimoji="0" lang="cs-CZ" altLang="cs-CZ" sz="1400" b="0" i="0" u="none" strike="noStrike" cap="none" normalizeH="0" baseline="0" dirty="0" smtClean="0">
                          <a:ln>
                            <a:noFill/>
                          </a:ln>
                          <a:solidFill>
                            <a:schemeClr val="tx1"/>
                          </a:solidFill>
                          <a:effectLst/>
                          <a:latin typeface="Calibri" pitchFamily="34" charset="0"/>
                          <a:cs typeface="Arial" charset="0"/>
                        </a:rPr>
                        <a:t>druhy, synonyma.</a:t>
                      </a:r>
                      <a:endParaRPr kumimoji="0" lang="cs-CZ" altLang="cs-CZ" sz="1400" b="0" i="0" u="none" strike="noStrike" cap="none" normalizeH="0" baseline="0" dirty="0" smtClean="0">
                        <a:ln>
                          <a:noFill/>
                        </a:ln>
                        <a:solidFill>
                          <a:schemeClr val="tx1"/>
                        </a:solidFill>
                        <a:effectLst/>
                        <a:latin typeface="Calibri" pitchFamily="34" charset="0"/>
                        <a:cs typeface="Arial" charset="0"/>
                      </a:endParaRPr>
                    </a:p>
                  </a:txBody>
                  <a:tcPr marL="91438" marR="91438" marT="45710" marB="4571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713136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620688"/>
            <a:ext cx="7772400" cy="1470025"/>
          </a:xfrm>
        </p:spPr>
        <p:txBody>
          <a:bodyPr/>
          <a:lstStyle/>
          <a:p>
            <a:r>
              <a:rPr lang="cs-CZ" dirty="0" smtClean="0"/>
              <a:t>Narození Ježíše - </a:t>
            </a:r>
            <a:r>
              <a:rPr lang="cs-CZ" dirty="0" smtClean="0"/>
              <a:t>5. </a:t>
            </a:r>
            <a:r>
              <a:rPr lang="cs-CZ" dirty="0" smtClean="0"/>
              <a:t>díl</a:t>
            </a:r>
            <a:endParaRPr lang="cs-CZ" dirty="0"/>
          </a:p>
        </p:txBody>
      </p:sp>
      <p:pic>
        <p:nvPicPr>
          <p:cNvPr id="2050" name="Picture 2" descr="C:\Users\Dana\AppData\Local\Microsoft\Windows\Temporary Internet Files\Content.IE5\NB2IHT69\MC900391334[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1844824"/>
            <a:ext cx="4536504"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24822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dirty="0" smtClean="0"/>
              <a:t>1. Pozorně si přečti text </a:t>
            </a:r>
            <a:endParaRPr lang="cs-CZ" dirty="0"/>
          </a:p>
        </p:txBody>
      </p:sp>
      <p:sp>
        <p:nvSpPr>
          <p:cNvPr id="2" name="Zástupný symbol pro obsah 1"/>
          <p:cNvSpPr>
            <a:spLocks noGrp="1"/>
          </p:cNvSpPr>
          <p:nvPr>
            <p:ph idx="1"/>
          </p:nvPr>
        </p:nvSpPr>
        <p:spPr/>
        <p:txBody>
          <a:bodyPr/>
          <a:lstStyle/>
          <a:p>
            <a:r>
              <a:rPr lang="cs-CZ" dirty="0" smtClean="0"/>
              <a:t>V Jeruzalémě žil zbožný stařec jménem Simeon, který očekával Mesiáše. Duch svatý ho ujistil, že neumře dřív, než uvidí Mesiáše na vlastní oči. Na pokyn Ducha přišel do chrámu ve chvíli, kdy rodiče zasvěcovali Ježíše Bohu. Simeon vzal dítě do náruče a modlil se: „Pane, děkuji ti, že jsi splnil svůj slib. Nyní mohu klidně zemřít, protože jsem na vlastní oči viděl Spasitele.“</a:t>
            </a:r>
            <a:endParaRPr lang="cs-CZ" dirty="0"/>
          </a:p>
        </p:txBody>
      </p:sp>
    </p:spTree>
    <p:extLst>
      <p:ext uri="{BB962C8B-B14F-4D97-AF65-F5344CB8AC3E}">
        <p14:creationId xmlns:p14="http://schemas.microsoft.com/office/powerpoint/2010/main" val="26579938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dirty="0" smtClean="0"/>
              <a:t>2. </a:t>
            </a:r>
            <a:r>
              <a:rPr lang="cs-CZ" dirty="0" smtClean="0"/>
              <a:t>Odpověz na otázky</a:t>
            </a:r>
            <a:endParaRPr lang="cs-CZ" dirty="0"/>
          </a:p>
        </p:txBody>
      </p:sp>
      <p:sp>
        <p:nvSpPr>
          <p:cNvPr id="6" name="Zástupný symbol pro obsah 5"/>
          <p:cNvSpPr>
            <a:spLocks noGrp="1"/>
          </p:cNvSpPr>
          <p:nvPr>
            <p:ph idx="1"/>
          </p:nvPr>
        </p:nvSpPr>
        <p:spPr/>
        <p:txBody>
          <a:bodyPr/>
          <a:lstStyle/>
          <a:p>
            <a:r>
              <a:rPr lang="cs-CZ" dirty="0" smtClean="0"/>
              <a:t>1. Kdo to byl Simeon? </a:t>
            </a:r>
          </a:p>
          <a:p>
            <a:r>
              <a:rPr lang="cs-CZ" dirty="0" smtClean="0"/>
              <a:t>2. V jakém městě žil?</a:t>
            </a:r>
          </a:p>
          <a:p>
            <a:r>
              <a:rPr lang="cs-CZ" dirty="0" smtClean="0"/>
              <a:t>3. Co Simeon očekával?</a:t>
            </a:r>
          </a:p>
          <a:p>
            <a:r>
              <a:rPr lang="cs-CZ" dirty="0" smtClean="0"/>
              <a:t>4. Kdy se s Ježíšem setkal?</a:t>
            </a:r>
          </a:p>
          <a:p>
            <a:r>
              <a:rPr lang="cs-CZ" dirty="0" smtClean="0"/>
              <a:t>5. Co Simeon udělal, když poznal Ježíše?</a:t>
            </a:r>
          </a:p>
          <a:p>
            <a:r>
              <a:rPr lang="cs-CZ" dirty="0" smtClean="0"/>
              <a:t>6. Za co děkoval Bohu?</a:t>
            </a:r>
          </a:p>
          <a:p>
            <a:r>
              <a:rPr lang="cs-CZ" dirty="0" smtClean="0"/>
              <a:t>7. Proč Simeon už mohl klidně zemřít?</a:t>
            </a:r>
            <a:endParaRPr lang="cs-CZ" dirty="0"/>
          </a:p>
        </p:txBody>
      </p:sp>
      <p:pic>
        <p:nvPicPr>
          <p:cNvPr id="3074" name="Picture 2" descr="C:\Users\Dana\AppData\Local\Microsoft\Windows\Temporary Internet Files\Content.IE5\NB2IHT69\MC90042617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0152" y="1570360"/>
            <a:ext cx="1911350" cy="187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22168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3. </a:t>
            </a:r>
            <a:r>
              <a:rPr lang="cs-CZ" dirty="0" smtClean="0"/>
              <a:t>Přiřazování slovních druhů</a:t>
            </a:r>
            <a:endParaRPr lang="cs-CZ" dirty="0"/>
          </a:p>
        </p:txBody>
      </p:sp>
      <p:sp>
        <p:nvSpPr>
          <p:cNvPr id="3" name="Zástupný symbol pro obsah 2"/>
          <p:cNvSpPr>
            <a:spLocks noGrp="1"/>
          </p:cNvSpPr>
          <p:nvPr>
            <p:ph sz="half" idx="1"/>
          </p:nvPr>
        </p:nvSpPr>
        <p:spPr/>
        <p:txBody>
          <a:bodyPr/>
          <a:lstStyle/>
          <a:p>
            <a:r>
              <a:rPr lang="cs-CZ" dirty="0"/>
              <a:t>z</a:t>
            </a:r>
            <a:r>
              <a:rPr lang="cs-CZ" dirty="0" smtClean="0"/>
              <a:t>božný</a:t>
            </a:r>
          </a:p>
          <a:p>
            <a:r>
              <a:rPr lang="cs-CZ" dirty="0"/>
              <a:t>v</a:t>
            </a:r>
            <a:endParaRPr lang="cs-CZ" dirty="0" smtClean="0"/>
          </a:p>
          <a:p>
            <a:r>
              <a:rPr lang="cs-CZ" dirty="0"/>
              <a:t>k</a:t>
            </a:r>
            <a:r>
              <a:rPr lang="cs-CZ" dirty="0" smtClean="0"/>
              <a:t>terý</a:t>
            </a:r>
          </a:p>
          <a:p>
            <a:r>
              <a:rPr lang="cs-CZ" dirty="0"/>
              <a:t>u</a:t>
            </a:r>
            <a:r>
              <a:rPr lang="cs-CZ" dirty="0" smtClean="0"/>
              <a:t>jistil</a:t>
            </a:r>
          </a:p>
          <a:p>
            <a:r>
              <a:rPr lang="cs-CZ" dirty="0"/>
              <a:t>n</a:t>
            </a:r>
            <a:r>
              <a:rPr lang="cs-CZ" dirty="0" smtClean="0"/>
              <a:t>yní</a:t>
            </a:r>
          </a:p>
          <a:p>
            <a:r>
              <a:rPr lang="cs-CZ" dirty="0" smtClean="0"/>
              <a:t>jménem</a:t>
            </a:r>
          </a:p>
          <a:p>
            <a:r>
              <a:rPr lang="cs-CZ" dirty="0" smtClean="0"/>
              <a:t>protože</a:t>
            </a:r>
            <a:endParaRPr lang="cs-CZ" dirty="0"/>
          </a:p>
        </p:txBody>
      </p:sp>
      <p:sp>
        <p:nvSpPr>
          <p:cNvPr id="4" name="Zástupný symbol pro obsah 3"/>
          <p:cNvSpPr>
            <a:spLocks noGrp="1"/>
          </p:cNvSpPr>
          <p:nvPr>
            <p:ph sz="half" idx="2"/>
          </p:nvPr>
        </p:nvSpPr>
        <p:spPr/>
        <p:txBody>
          <a:bodyPr/>
          <a:lstStyle/>
          <a:p>
            <a:r>
              <a:rPr lang="cs-CZ" dirty="0"/>
              <a:t>s</a:t>
            </a:r>
            <a:r>
              <a:rPr lang="cs-CZ" dirty="0" smtClean="0"/>
              <a:t>pojka</a:t>
            </a:r>
          </a:p>
          <a:p>
            <a:r>
              <a:rPr lang="cs-CZ" dirty="0"/>
              <a:t>s</a:t>
            </a:r>
            <a:r>
              <a:rPr lang="cs-CZ" dirty="0" smtClean="0"/>
              <a:t>loveso</a:t>
            </a:r>
          </a:p>
          <a:p>
            <a:r>
              <a:rPr lang="cs-CZ" dirty="0"/>
              <a:t>p</a:t>
            </a:r>
            <a:r>
              <a:rPr lang="cs-CZ" dirty="0" smtClean="0"/>
              <a:t>řídavné jméno</a:t>
            </a:r>
          </a:p>
          <a:p>
            <a:r>
              <a:rPr lang="cs-CZ" dirty="0"/>
              <a:t>z</a:t>
            </a:r>
            <a:r>
              <a:rPr lang="cs-CZ" dirty="0" smtClean="0"/>
              <a:t>ájmeno</a:t>
            </a:r>
          </a:p>
          <a:p>
            <a:r>
              <a:rPr lang="cs-CZ" dirty="0"/>
              <a:t>p</a:t>
            </a:r>
            <a:r>
              <a:rPr lang="cs-CZ" dirty="0" smtClean="0"/>
              <a:t>říslovce</a:t>
            </a:r>
          </a:p>
          <a:p>
            <a:r>
              <a:rPr lang="cs-CZ" dirty="0"/>
              <a:t>p</a:t>
            </a:r>
            <a:r>
              <a:rPr lang="cs-CZ" dirty="0" smtClean="0"/>
              <a:t>odstatné jméno</a:t>
            </a:r>
          </a:p>
          <a:p>
            <a:r>
              <a:rPr lang="cs-CZ" dirty="0" smtClean="0"/>
              <a:t>předložka</a:t>
            </a:r>
            <a:endParaRPr lang="cs-CZ" dirty="0"/>
          </a:p>
        </p:txBody>
      </p:sp>
    </p:spTree>
    <p:extLst>
      <p:ext uri="{BB962C8B-B14F-4D97-AF65-F5344CB8AC3E}">
        <p14:creationId xmlns:p14="http://schemas.microsoft.com/office/powerpoint/2010/main" val="18379849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dirty="0" smtClean="0"/>
              <a:t>4. </a:t>
            </a:r>
            <a:r>
              <a:rPr lang="cs-CZ" dirty="0" smtClean="0"/>
              <a:t>Urči</a:t>
            </a:r>
            <a:r>
              <a:rPr lang="cs-CZ" dirty="0" smtClean="0"/>
              <a:t> synonyma </a:t>
            </a:r>
            <a:endParaRPr lang="cs-CZ" dirty="0"/>
          </a:p>
        </p:txBody>
      </p:sp>
      <p:sp>
        <p:nvSpPr>
          <p:cNvPr id="5" name="Zástupný symbol pro obsah 4"/>
          <p:cNvSpPr>
            <a:spLocks noGrp="1"/>
          </p:cNvSpPr>
          <p:nvPr>
            <p:ph sz="half" idx="1"/>
          </p:nvPr>
        </p:nvSpPr>
        <p:spPr/>
        <p:txBody>
          <a:bodyPr/>
          <a:lstStyle/>
          <a:p>
            <a:r>
              <a:rPr lang="cs-CZ" dirty="0" smtClean="0"/>
              <a:t>zbožný</a:t>
            </a:r>
          </a:p>
          <a:p>
            <a:r>
              <a:rPr lang="cs-CZ" dirty="0" smtClean="0"/>
              <a:t>očekával</a:t>
            </a:r>
          </a:p>
          <a:p>
            <a:r>
              <a:rPr lang="cs-CZ" dirty="0" smtClean="0"/>
              <a:t>vlastní</a:t>
            </a:r>
          </a:p>
          <a:p>
            <a:r>
              <a:rPr lang="cs-CZ" dirty="0"/>
              <a:t>k</a:t>
            </a:r>
            <a:r>
              <a:rPr lang="cs-CZ" dirty="0" smtClean="0"/>
              <a:t>lidně</a:t>
            </a:r>
          </a:p>
          <a:p>
            <a:r>
              <a:rPr lang="cs-CZ" dirty="0" smtClean="0"/>
              <a:t>stařec</a:t>
            </a:r>
          </a:p>
          <a:p>
            <a:r>
              <a:rPr lang="cs-CZ" dirty="0" smtClean="0"/>
              <a:t>oči</a:t>
            </a:r>
          </a:p>
          <a:p>
            <a:r>
              <a:rPr lang="cs-CZ" dirty="0" smtClean="0"/>
              <a:t>dítě</a:t>
            </a:r>
          </a:p>
          <a:p>
            <a:endParaRPr lang="cs-CZ" dirty="0" smtClean="0"/>
          </a:p>
          <a:p>
            <a:endParaRPr lang="cs-CZ" dirty="0" smtClean="0"/>
          </a:p>
          <a:p>
            <a:endParaRPr lang="cs-CZ" dirty="0" smtClean="0"/>
          </a:p>
          <a:p>
            <a:endParaRPr lang="cs-CZ" dirty="0" smtClean="0"/>
          </a:p>
          <a:p>
            <a:endParaRPr lang="cs-CZ" dirty="0"/>
          </a:p>
        </p:txBody>
      </p:sp>
      <p:pic>
        <p:nvPicPr>
          <p:cNvPr id="4098" name="Picture 2" descr="C:\Users\Dana\AppData\Local\Microsoft\Windows\Temporary Internet Files\Content.IE5\NHMO8SPK\MC900426108[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992" y="1844824"/>
            <a:ext cx="3816424" cy="3528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49384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Odkazy</a:t>
            </a:r>
            <a:endParaRPr lang="cs-CZ" dirty="0"/>
          </a:p>
        </p:txBody>
      </p:sp>
      <p:sp>
        <p:nvSpPr>
          <p:cNvPr id="3" name="Zástupný symbol pro obsah 2"/>
          <p:cNvSpPr>
            <a:spLocks noGrp="1"/>
          </p:cNvSpPr>
          <p:nvPr>
            <p:ph idx="1"/>
          </p:nvPr>
        </p:nvSpPr>
        <p:spPr/>
        <p:txBody>
          <a:bodyPr/>
          <a:lstStyle/>
          <a:p>
            <a:r>
              <a:rPr lang="cs-CZ" dirty="0" smtClean="0"/>
              <a:t>Vlastní text autora převyprávěn z Bible</a:t>
            </a:r>
          </a:p>
          <a:p>
            <a:r>
              <a:rPr lang="cs-CZ" dirty="0" smtClean="0"/>
              <a:t>Obrázky z webu Office.com</a:t>
            </a:r>
            <a:endParaRPr lang="cs-CZ" dirty="0"/>
          </a:p>
        </p:txBody>
      </p:sp>
    </p:spTree>
    <p:extLst>
      <p:ext uri="{BB962C8B-B14F-4D97-AF65-F5344CB8AC3E}">
        <p14:creationId xmlns:p14="http://schemas.microsoft.com/office/powerpoint/2010/main" val="352971740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140</TotalTime>
  <Words>294</Words>
  <Application>Microsoft Office PowerPoint</Application>
  <PresentationFormat>Předvádění na obrazovce (4:3)</PresentationFormat>
  <Paragraphs>65</Paragraphs>
  <Slides>7</Slides>
  <Notes>1</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Prezentace aplikace PowerPoint</vt:lpstr>
      <vt:lpstr>Narození Ježíše - 5. díl</vt:lpstr>
      <vt:lpstr>1. Pozorně si přečti text </vt:lpstr>
      <vt:lpstr>2. Odpověz na otázky</vt:lpstr>
      <vt:lpstr>3. Přiřazování slovních druhů</vt:lpstr>
      <vt:lpstr>4. Urči synonyma </vt:lpstr>
      <vt:lpstr>Odkazy</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Narození Ježíše - 3. díl</dc:title>
  <dc:creator>Dana</dc:creator>
  <cp:lastModifiedBy>Dana</cp:lastModifiedBy>
  <cp:revision>17</cp:revision>
  <dcterms:created xsi:type="dcterms:W3CDTF">2013-10-27T20:46:36Z</dcterms:created>
  <dcterms:modified xsi:type="dcterms:W3CDTF">2014-01-15T17:03:00Z</dcterms:modified>
</cp:coreProperties>
</file>