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382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94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98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5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4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4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24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788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66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46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rgbClr val="00CCFF"/>
            </a:gs>
            <a:gs pos="10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26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6507950"/>
              </p:ext>
            </p:extLst>
          </p:nvPr>
        </p:nvGraphicFramePr>
        <p:xfrm>
          <a:off x="1431887" y="2132856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</a:t>
                      </a:r>
                      <a:r>
                        <a:rPr lang="cs-CZ" sz="1400" kern="50" baseline="0" dirty="0" smtClean="0">
                          <a:effectLst/>
                        </a:rPr>
                        <a:t>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Liberecký kraj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22. července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Liberecký </a:t>
                      </a:r>
                      <a:r>
                        <a:rPr lang="cs-CZ" sz="1400" kern="50" baseline="0" dirty="0" smtClean="0">
                          <a:effectLst/>
                        </a:rPr>
                        <a:t>kraj.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VY_32_INOVACE_06-28</a:t>
            </a:r>
            <a:endParaRPr lang="cs-CZ" sz="32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958914" y="332656"/>
            <a:ext cx="710547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LIBERECKÝ KRAJ</a:t>
            </a:r>
            <a:endParaRPr lang="cs-CZ" sz="8000" b="1" cap="none" spc="50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81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8263524" cy="475252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50040" y="4941168"/>
            <a:ext cx="5328592" cy="76944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ROZLOHA 3 163 Km</a:t>
            </a:r>
            <a:r>
              <a:rPr lang="cs-CZ" sz="4400" baseline="30000" dirty="0" smtClean="0"/>
              <a:t>2</a:t>
            </a:r>
            <a:endParaRPr lang="cs-CZ" sz="4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05721" y="3068960"/>
            <a:ext cx="5328592" cy="144655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POLOHA – SEVERNÍ ČECHY</a:t>
            </a:r>
            <a:endParaRPr lang="cs-CZ" sz="4400" baseline="30000" dirty="0"/>
          </a:p>
        </p:txBody>
      </p:sp>
    </p:spTree>
    <p:extLst>
      <p:ext uri="{BB962C8B-B14F-4D97-AF65-F5344CB8AC3E}">
        <p14:creationId xmlns:p14="http://schemas.microsoft.com/office/powerpoint/2010/main" val="36308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290891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KRAJSKÉ MĚSTO – LIBEREC</a:t>
            </a:r>
          </a:p>
          <a:p>
            <a:r>
              <a:rPr lang="cs-CZ" dirty="0" smtClean="0"/>
              <a:t>POČET OBYVATEL – 447 788</a:t>
            </a:r>
          </a:p>
          <a:p>
            <a:r>
              <a:rPr lang="cs-CZ" dirty="0" smtClean="0"/>
              <a:t>OKRESY:  </a:t>
            </a:r>
            <a:r>
              <a:rPr lang="cs-CZ" sz="4800" b="1" dirty="0" smtClean="0"/>
              <a:t>4 </a:t>
            </a:r>
            <a:endParaRPr lang="cs-CZ" b="1" dirty="0" smtClean="0"/>
          </a:p>
          <a:p>
            <a:r>
              <a:rPr lang="cs-CZ" dirty="0" smtClean="0"/>
              <a:t>POČET OBCÍ:  </a:t>
            </a:r>
            <a:r>
              <a:rPr lang="cs-CZ" sz="4800" b="1" dirty="0" smtClean="0"/>
              <a:t>215    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24028" y="2780928"/>
            <a:ext cx="3708412" cy="2062103"/>
          </a:xfrm>
          <a:prstGeom prst="rect">
            <a:avLst/>
          </a:prstGeom>
          <a:solidFill>
            <a:srgbClr val="FFFF00">
              <a:alpha val="77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Česká Lípa  </a:t>
            </a:r>
          </a:p>
          <a:p>
            <a:r>
              <a:rPr lang="cs-CZ" sz="3200" b="1" dirty="0" smtClean="0"/>
              <a:t>Jablonec nad Nisou  Liberec </a:t>
            </a:r>
          </a:p>
          <a:p>
            <a:r>
              <a:rPr lang="cs-CZ" sz="3200" b="1" dirty="0" smtClean="0"/>
              <a:t>Semily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2926" y="5507966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DALŠÍ VELKÁ MĚSTA: TURNOV, FRÝDLANT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112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421"/>
            <a:ext cx="8229600" cy="1143000"/>
          </a:xfrm>
        </p:spPr>
        <p:txBody>
          <a:bodyPr/>
          <a:lstStyle/>
          <a:p>
            <a:r>
              <a:rPr lang="cs-CZ" dirty="0" smtClean="0"/>
              <a:t>SYMBOLY KRAJE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276872"/>
            <a:ext cx="5863116" cy="390630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35696" y="143919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ZNAK KRAJE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143919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 KRAJE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7315" y="2132856"/>
            <a:ext cx="3739877" cy="4505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11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POVRCH, VODSTVO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8263524" cy="475252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4996333"/>
            <a:ext cx="5641582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JIH - Česká tabule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SEVER - Lužické hory, Jizerské hory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VÝCHOD - Krkonoše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09126" y="4993310"/>
            <a:ext cx="2621942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LABE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JIZERA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NISA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405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/>
              <a:t>Průmysl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Strojírenství, potravinářství, sklářství – JABLONECKO, NOVOBORSKO, LIBERECKO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Gumárenský průmysl – HRÁDEK NAD NISOU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BIŽUTERIE, MINCE – JABLONEC NAD NISOU</a:t>
            </a:r>
          </a:p>
          <a:p>
            <a:r>
              <a:rPr lang="cs-CZ" dirty="0" smtClean="0"/>
              <a:t>Dřevozpracující průmysl – ČESKÁ LÍPA, MIMOŇ, ZÁKUPY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021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Hornaté území      x     méně náročné  plodiny</a:t>
            </a:r>
          </a:p>
          <a:p>
            <a:pPr algn="just"/>
            <a:r>
              <a:rPr lang="cs-CZ" dirty="0" smtClean="0"/>
              <a:t>Oves, pícniny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Zaměřeno na: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Živočišná výroba</a:t>
            </a:r>
          </a:p>
          <a:p>
            <a:pPr algn="just"/>
            <a:r>
              <a:rPr lang="cs-CZ" dirty="0" smtClean="0"/>
              <a:t>Mléko</a:t>
            </a:r>
          </a:p>
          <a:p>
            <a:pPr algn="just"/>
            <a:r>
              <a:rPr lang="cs-CZ" dirty="0" smtClean="0"/>
              <a:t>Mléčné výrobky</a:t>
            </a:r>
          </a:p>
        </p:txBody>
      </p:sp>
    </p:spTree>
    <p:extLst>
      <p:ext uri="{BB962C8B-B14F-4D97-AF65-F5344CB8AC3E}">
        <p14:creationId xmlns:p14="http://schemas.microsoft.com/office/powerpoint/2010/main" val="135223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r>
              <a:rPr lang="cs-CZ" dirty="0" smtClean="0"/>
              <a:t>Sídlo krajského úřadu – LIBEREC</a:t>
            </a:r>
          </a:p>
          <a:p>
            <a:r>
              <a:rPr lang="cs-CZ" dirty="0" smtClean="0"/>
              <a:t>Hejtman Libereckého kraje je:</a:t>
            </a:r>
          </a:p>
          <a:p>
            <a:pPr marL="0" indent="0">
              <a:buNone/>
            </a:pPr>
            <a:r>
              <a:rPr lang="cs-CZ" dirty="0" smtClean="0"/>
              <a:t>         Mgr</a:t>
            </a:r>
            <a:r>
              <a:rPr lang="cs-CZ" dirty="0" smtClean="0"/>
              <a:t>. Stanislav Eichler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135593"/>
            <a:ext cx="8229600" cy="19008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Chráněné krajinné oblasti zasahující do LK:</a:t>
            </a:r>
          </a:p>
          <a:p>
            <a:pPr marL="0" indent="0" algn="ctr">
              <a:buNone/>
            </a:pPr>
            <a:endParaRPr lang="cs-CZ" dirty="0" smtClean="0"/>
          </a:p>
          <a:p>
            <a:r>
              <a:rPr lang="cs-CZ" dirty="0" smtClean="0"/>
              <a:t>Jizerské hory, České středohoří, Lužické hory, Kokořínsko, Český ráj a Krkonošský národní park</a:t>
            </a:r>
          </a:p>
        </p:txBody>
      </p:sp>
    </p:spTree>
    <p:extLst>
      <p:ext uri="{BB962C8B-B14F-4D97-AF65-F5344CB8AC3E}">
        <p14:creationId xmlns:p14="http://schemas.microsoft.com/office/powerpoint/2010/main" val="363303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kulturní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1"/>
            <a:ext cx="4330824" cy="45651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Hrad Bezděz</a:t>
            </a:r>
          </a:p>
          <a:p>
            <a:r>
              <a:rPr lang="cs-CZ" dirty="0" smtClean="0"/>
              <a:t>Hrad a zámek </a:t>
            </a:r>
            <a:r>
              <a:rPr lang="cs-CZ" dirty="0" err="1" smtClean="0"/>
              <a:t>Grabštejn</a:t>
            </a:r>
            <a:endParaRPr lang="cs-CZ" dirty="0" smtClean="0"/>
          </a:p>
          <a:p>
            <a:r>
              <a:rPr lang="cs-CZ" dirty="0" smtClean="0"/>
              <a:t>Hrad a zámek Frýdlant</a:t>
            </a:r>
          </a:p>
          <a:p>
            <a:r>
              <a:rPr lang="cs-CZ" dirty="0" smtClean="0"/>
              <a:t>Zámek Sychrov</a:t>
            </a:r>
          </a:p>
          <a:p>
            <a:r>
              <a:rPr lang="cs-CZ" dirty="0" smtClean="0"/>
              <a:t>Zámek </a:t>
            </a:r>
            <a:r>
              <a:rPr lang="cs-CZ" dirty="0" err="1" smtClean="0"/>
              <a:t>Lemberk</a:t>
            </a:r>
            <a:endParaRPr lang="cs-CZ" dirty="0" smtClean="0"/>
          </a:p>
          <a:p>
            <a:r>
              <a:rPr lang="cs-CZ" dirty="0" smtClean="0"/>
              <a:t>Zámek Zákupy</a:t>
            </a:r>
          </a:p>
          <a:p>
            <a:r>
              <a:rPr lang="cs-CZ" dirty="0" smtClean="0"/>
              <a:t>Zámek Hrubý </a:t>
            </a:r>
            <a:r>
              <a:rPr lang="cs-CZ" dirty="0"/>
              <a:t>R</a:t>
            </a:r>
            <a:r>
              <a:rPr lang="cs-CZ" dirty="0" smtClean="0"/>
              <a:t>ohozec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98206" y="1556791"/>
            <a:ext cx="41044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Dlaskův statek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Zřícenina Trosky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Bazilika minor </a:t>
            </a:r>
            <a:r>
              <a:rPr lang="cs-CZ" sz="3200" dirty="0" smtClean="0"/>
              <a:t>         sv</a:t>
            </a:r>
            <a:r>
              <a:rPr lang="cs-CZ" sz="3200" dirty="0" smtClean="0"/>
              <a:t>. Vavřince </a:t>
            </a:r>
            <a:r>
              <a:rPr lang="cs-CZ" sz="3200" dirty="0" smtClean="0"/>
              <a:t>                    a </a:t>
            </a:r>
            <a:r>
              <a:rPr lang="cs-CZ" sz="3200" dirty="0" smtClean="0"/>
              <a:t>sv. Zdislavy </a:t>
            </a:r>
            <a:r>
              <a:rPr lang="cs-CZ" sz="3200" dirty="0" smtClean="0"/>
              <a:t>            v </a:t>
            </a:r>
            <a:r>
              <a:rPr lang="cs-CZ" sz="3200" dirty="0" smtClean="0"/>
              <a:t>Jablonném </a:t>
            </a:r>
            <a:r>
              <a:rPr lang="cs-CZ" sz="3200" dirty="0" smtClean="0"/>
              <a:t>             v </a:t>
            </a:r>
            <a:r>
              <a:rPr lang="cs-CZ" sz="3200" dirty="0" smtClean="0"/>
              <a:t>Podještědí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Vysílač a hotel Ještěd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3197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kulturní památky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93126"/>
            <a:ext cx="7200800" cy="540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4556" y="1293126"/>
            <a:ext cx="6410872" cy="52982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4214" y="1459962"/>
            <a:ext cx="6751556" cy="5233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0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Použitá literatura,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Soubor:2004 Liberecky kraj.PNG.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smtClean="0"/>
              <a:t>2011-07-10</a:t>
            </a:r>
            <a:r>
              <a:rPr lang="cs-CZ" dirty="0"/>
              <a:t>]. Dostupné z WWW: &lt;http://cs.wikipedia.org/wiki/Soubor:2004_Liberecky_kraj.PNG</a:t>
            </a:r>
            <a:r>
              <a:rPr lang="cs-CZ" dirty="0" smtClean="0"/>
              <a:t>&gt;.</a:t>
            </a:r>
          </a:p>
          <a:p>
            <a:r>
              <a:rPr lang="cs-CZ" dirty="0" err="1"/>
              <a:t>Soubor:Liberec</a:t>
            </a:r>
            <a:r>
              <a:rPr lang="cs-CZ" dirty="0"/>
              <a:t> Region </a:t>
            </a:r>
            <a:r>
              <a:rPr lang="cs-CZ" dirty="0" err="1"/>
              <a:t>CoA</a:t>
            </a:r>
            <a:r>
              <a:rPr lang="cs-CZ" dirty="0"/>
              <a:t> </a:t>
            </a:r>
            <a:r>
              <a:rPr lang="cs-CZ" dirty="0" err="1"/>
              <a:t>CZ.svg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2011-07-10</a:t>
            </a:r>
            <a:r>
              <a:rPr lang="cs-CZ" dirty="0"/>
              <a:t>]. Dostupné z WWW: &lt;http://cs.wikipedia.org/wiki/</a:t>
            </a:r>
            <a:r>
              <a:rPr lang="cs-CZ" dirty="0" err="1"/>
              <a:t>Soubor:Liberec_Region_CoA_CZ.svg</a:t>
            </a:r>
            <a:r>
              <a:rPr lang="cs-CZ" dirty="0" smtClean="0"/>
              <a:t>&gt;.</a:t>
            </a:r>
          </a:p>
          <a:p>
            <a:r>
              <a:rPr lang="cs-CZ" dirty="0" err="1"/>
              <a:t>Soubor:Flag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Liberec </a:t>
            </a:r>
            <a:r>
              <a:rPr lang="cs-CZ" dirty="0" err="1"/>
              <a:t>Region.svg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2011-07-10</a:t>
            </a:r>
            <a:r>
              <a:rPr lang="cs-CZ" dirty="0"/>
              <a:t>]. Dostupné z WWW: &lt;http://cs.wikipedia.org/wiki/</a:t>
            </a:r>
            <a:r>
              <a:rPr lang="cs-CZ" dirty="0" err="1"/>
              <a:t>Soubor:Flag_of_Liberec_Region.svg</a:t>
            </a:r>
            <a:r>
              <a:rPr lang="cs-CZ" dirty="0" smtClean="0"/>
              <a:t>&gt;.</a:t>
            </a:r>
          </a:p>
          <a:p>
            <a:r>
              <a:rPr lang="cs-CZ" dirty="0" err="1"/>
              <a:t>Soubor:Grabstejnlod.jpg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2011-07-10</a:t>
            </a:r>
            <a:r>
              <a:rPr lang="cs-CZ" dirty="0"/>
              <a:t>]. Dostupné z WWW: &lt;http://cs.wikipedia.org/wiki/</a:t>
            </a:r>
            <a:r>
              <a:rPr lang="cs-CZ" dirty="0" err="1"/>
              <a:t>Soubor:Grabstejnlod.jpg</a:t>
            </a:r>
            <a:r>
              <a:rPr lang="cs-CZ" dirty="0" smtClean="0"/>
              <a:t>&gt;.</a:t>
            </a:r>
          </a:p>
          <a:p>
            <a:r>
              <a:rPr lang="cs-CZ" dirty="0" err="1"/>
              <a:t>Soubor:Dlaskuv</a:t>
            </a:r>
            <a:r>
              <a:rPr lang="cs-CZ" dirty="0"/>
              <a:t> statek budova.jpg.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2011-07-10</a:t>
            </a:r>
            <a:r>
              <a:rPr lang="cs-CZ" dirty="0"/>
              <a:t>]. Dostupné z WWW: &lt;http://cs.wikipedia.org/wiki/</a:t>
            </a:r>
            <a:r>
              <a:rPr lang="cs-CZ" dirty="0" err="1"/>
              <a:t>Soubor:Dlaskuv_statek_budova.jpg</a:t>
            </a:r>
            <a:r>
              <a:rPr lang="cs-CZ" dirty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410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420</TotalTime>
  <Words>259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LIBERECKÝ KRAJ</vt:lpstr>
      <vt:lpstr>LIBERECKÝ KRAJ</vt:lpstr>
      <vt:lpstr>SYMBOLY KRAJE</vt:lpstr>
      <vt:lpstr>POVRCH, VODSTVO</vt:lpstr>
      <vt:lpstr>Průmysl</vt:lpstr>
      <vt:lpstr>ZEMĚDĚLSTVÍ</vt:lpstr>
      <vt:lpstr>ZAJÍMAVOSTI KRAJE</vt:lpstr>
      <vt:lpstr>Národní kulturní památky</vt:lpstr>
      <vt:lpstr>Národní kulturní památky</vt:lpstr>
      <vt:lpstr>Použitá literatura,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Učitel</cp:lastModifiedBy>
  <cp:revision>17</cp:revision>
  <dcterms:created xsi:type="dcterms:W3CDTF">2011-12-09T17:34:54Z</dcterms:created>
  <dcterms:modified xsi:type="dcterms:W3CDTF">2012-03-27T17:58:03Z</dcterms:modified>
</cp:coreProperties>
</file>