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56" r:id="rId3"/>
    <p:sldId id="258" r:id="rId4"/>
    <p:sldId id="259" r:id="rId5"/>
    <p:sldId id="260" r:id="rId6"/>
    <p:sldId id="262" r:id="rId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3" d="100"/>
          <a:sy n="63" d="100"/>
        </p:scale>
        <p:origin x="-730"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CB164D60-AE3E-4442-8507-61255A45D08A}" type="datetimeFigureOut">
              <a:rPr lang="cs-CZ" smtClean="0"/>
              <a:t>11.3.2014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41ADE61-91A9-4A39-8682-A8C1E6C7DFDC}" type="slidenum">
              <a:rPr lang="cs-CZ" smtClean="0"/>
              <a:t>‹#›</a:t>
            </a:fld>
            <a:endParaRPr lang="cs-CZ"/>
          </a:p>
        </p:txBody>
      </p:sp>
    </p:spTree>
    <p:extLst>
      <p:ext uri="{BB962C8B-B14F-4D97-AF65-F5344CB8AC3E}">
        <p14:creationId xmlns:p14="http://schemas.microsoft.com/office/powerpoint/2010/main" val="28931967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B164D60-AE3E-4442-8507-61255A45D08A}" type="datetimeFigureOut">
              <a:rPr lang="cs-CZ" smtClean="0"/>
              <a:t>11.3.2014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41ADE61-91A9-4A39-8682-A8C1E6C7DFDC}" type="slidenum">
              <a:rPr lang="cs-CZ" smtClean="0"/>
              <a:t>‹#›</a:t>
            </a:fld>
            <a:endParaRPr lang="cs-CZ"/>
          </a:p>
        </p:txBody>
      </p:sp>
    </p:spTree>
    <p:extLst>
      <p:ext uri="{BB962C8B-B14F-4D97-AF65-F5344CB8AC3E}">
        <p14:creationId xmlns:p14="http://schemas.microsoft.com/office/powerpoint/2010/main" val="2917645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CB164D60-AE3E-4442-8507-61255A45D08A}" type="datetimeFigureOut">
              <a:rPr lang="cs-CZ" smtClean="0"/>
              <a:t>11.3.2014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41ADE61-91A9-4A39-8682-A8C1E6C7DFDC}" type="slidenum">
              <a:rPr lang="cs-CZ" smtClean="0"/>
              <a:t>‹#›</a:t>
            </a:fld>
            <a:endParaRPr lang="cs-CZ"/>
          </a:p>
        </p:txBody>
      </p:sp>
    </p:spTree>
    <p:extLst>
      <p:ext uri="{BB962C8B-B14F-4D97-AF65-F5344CB8AC3E}">
        <p14:creationId xmlns:p14="http://schemas.microsoft.com/office/powerpoint/2010/main" val="13217608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CB164D60-AE3E-4442-8507-61255A45D08A}" type="datetimeFigureOut">
              <a:rPr lang="cs-CZ" smtClean="0"/>
              <a:t>11.3.2014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741ADE61-91A9-4A39-8682-A8C1E6C7DFDC}" type="slidenum">
              <a:rPr lang="cs-CZ" smtClean="0"/>
              <a:t>‹#›</a:t>
            </a:fld>
            <a:endParaRPr lang="cs-CZ"/>
          </a:p>
        </p:txBody>
      </p:sp>
    </p:spTree>
    <p:extLst>
      <p:ext uri="{BB962C8B-B14F-4D97-AF65-F5344CB8AC3E}">
        <p14:creationId xmlns:p14="http://schemas.microsoft.com/office/powerpoint/2010/main" val="229365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CB164D60-AE3E-4442-8507-61255A45D08A}" type="datetimeFigureOut">
              <a:rPr lang="cs-CZ" smtClean="0"/>
              <a:t>11.3.2014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741ADE61-91A9-4A39-8682-A8C1E6C7DFDC}" type="slidenum">
              <a:rPr lang="cs-CZ" smtClean="0"/>
              <a:t>‹#›</a:t>
            </a:fld>
            <a:endParaRPr lang="cs-CZ"/>
          </a:p>
        </p:txBody>
      </p:sp>
    </p:spTree>
    <p:extLst>
      <p:ext uri="{BB962C8B-B14F-4D97-AF65-F5344CB8AC3E}">
        <p14:creationId xmlns:p14="http://schemas.microsoft.com/office/powerpoint/2010/main" val="2363990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CB164D60-AE3E-4442-8507-61255A45D08A}" type="datetimeFigureOut">
              <a:rPr lang="cs-CZ" smtClean="0"/>
              <a:t>11.3.2014</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741ADE61-91A9-4A39-8682-A8C1E6C7DFDC}" type="slidenum">
              <a:rPr lang="cs-CZ" smtClean="0"/>
              <a:t>‹#›</a:t>
            </a:fld>
            <a:endParaRPr lang="cs-CZ"/>
          </a:p>
        </p:txBody>
      </p:sp>
    </p:spTree>
    <p:extLst>
      <p:ext uri="{BB962C8B-B14F-4D97-AF65-F5344CB8AC3E}">
        <p14:creationId xmlns:p14="http://schemas.microsoft.com/office/powerpoint/2010/main" val="28021790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CB164D60-AE3E-4442-8507-61255A45D08A}" type="datetimeFigureOut">
              <a:rPr lang="cs-CZ" smtClean="0"/>
              <a:t>11.3.2014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741ADE61-91A9-4A39-8682-A8C1E6C7DFDC}" type="slidenum">
              <a:rPr lang="cs-CZ" smtClean="0"/>
              <a:t>‹#›</a:t>
            </a:fld>
            <a:endParaRPr lang="cs-CZ"/>
          </a:p>
        </p:txBody>
      </p:sp>
    </p:spTree>
    <p:extLst>
      <p:ext uri="{BB962C8B-B14F-4D97-AF65-F5344CB8AC3E}">
        <p14:creationId xmlns:p14="http://schemas.microsoft.com/office/powerpoint/2010/main" val="863828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CB164D60-AE3E-4442-8507-61255A45D08A}" type="datetimeFigureOut">
              <a:rPr lang="cs-CZ" smtClean="0"/>
              <a:t>11.3.2014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741ADE61-91A9-4A39-8682-A8C1E6C7DFDC}" type="slidenum">
              <a:rPr lang="cs-CZ" smtClean="0"/>
              <a:t>‹#›</a:t>
            </a:fld>
            <a:endParaRPr lang="cs-CZ"/>
          </a:p>
        </p:txBody>
      </p:sp>
    </p:spTree>
    <p:extLst>
      <p:ext uri="{BB962C8B-B14F-4D97-AF65-F5344CB8AC3E}">
        <p14:creationId xmlns:p14="http://schemas.microsoft.com/office/powerpoint/2010/main" val="19719933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CB164D60-AE3E-4442-8507-61255A45D08A}" type="datetimeFigureOut">
              <a:rPr lang="cs-CZ" smtClean="0"/>
              <a:t>11.3.2014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741ADE61-91A9-4A39-8682-A8C1E6C7DFDC}" type="slidenum">
              <a:rPr lang="cs-CZ" smtClean="0"/>
              <a:t>‹#›</a:t>
            </a:fld>
            <a:endParaRPr lang="cs-CZ"/>
          </a:p>
        </p:txBody>
      </p:sp>
    </p:spTree>
    <p:extLst>
      <p:ext uri="{BB962C8B-B14F-4D97-AF65-F5344CB8AC3E}">
        <p14:creationId xmlns:p14="http://schemas.microsoft.com/office/powerpoint/2010/main" val="3340164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B164D60-AE3E-4442-8507-61255A45D08A}" type="datetimeFigureOut">
              <a:rPr lang="cs-CZ" smtClean="0"/>
              <a:t>11.3.2014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41ADE61-91A9-4A39-8682-A8C1E6C7DFDC}" type="slidenum">
              <a:rPr lang="cs-CZ" smtClean="0"/>
              <a:t>‹#›</a:t>
            </a:fld>
            <a:endParaRPr lang="cs-CZ"/>
          </a:p>
        </p:txBody>
      </p:sp>
    </p:spTree>
    <p:extLst>
      <p:ext uri="{BB962C8B-B14F-4D97-AF65-F5344CB8AC3E}">
        <p14:creationId xmlns:p14="http://schemas.microsoft.com/office/powerpoint/2010/main" val="7199377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B164D60-AE3E-4442-8507-61255A45D08A}" type="datetimeFigureOut">
              <a:rPr lang="cs-CZ" smtClean="0"/>
              <a:t>11.3.2014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41ADE61-91A9-4A39-8682-A8C1E6C7DFDC}" type="slidenum">
              <a:rPr lang="cs-CZ" smtClean="0"/>
              <a:t>‹#›</a:t>
            </a:fld>
            <a:endParaRPr lang="cs-CZ"/>
          </a:p>
        </p:txBody>
      </p:sp>
    </p:spTree>
    <p:extLst>
      <p:ext uri="{BB962C8B-B14F-4D97-AF65-F5344CB8AC3E}">
        <p14:creationId xmlns:p14="http://schemas.microsoft.com/office/powerpoint/2010/main" val="33692870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164D60-AE3E-4442-8507-61255A45D08A}" type="datetimeFigureOut">
              <a:rPr lang="cs-CZ" smtClean="0"/>
              <a:t>11.3.2014</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1ADE61-91A9-4A39-8682-A8C1E6C7DFDC}" type="slidenum">
              <a:rPr lang="cs-CZ" smtClean="0"/>
              <a:t>‹#›</a:t>
            </a:fld>
            <a:endParaRPr lang="cs-CZ"/>
          </a:p>
        </p:txBody>
      </p:sp>
    </p:spTree>
    <p:extLst>
      <p:ext uri="{BB962C8B-B14F-4D97-AF65-F5344CB8AC3E}">
        <p14:creationId xmlns:p14="http://schemas.microsoft.com/office/powerpoint/2010/main" val="41917562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wmf"/></Relationships>
</file>

<file path=ppt/slides/_rels/slide6.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H:\!Dokumenty\!Gympl\!projekty\!!OP VK\publicita\OPVK_hor_zakladni_logolink_CB_cz.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5788" y="333375"/>
            <a:ext cx="5434012"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 name="Tabulka 5"/>
          <p:cNvGraphicFramePr>
            <a:graphicFrameLocks noGrp="1"/>
          </p:cNvGraphicFramePr>
          <p:nvPr>
            <p:extLst>
              <p:ext uri="{D42A27DB-BD31-4B8C-83A1-F6EECF244321}">
                <p14:modId xmlns:p14="http://schemas.microsoft.com/office/powerpoint/2010/main" val="199533154"/>
              </p:ext>
            </p:extLst>
          </p:nvPr>
        </p:nvGraphicFramePr>
        <p:xfrm>
          <a:off x="457200" y="1600200"/>
          <a:ext cx="8568952" cy="4680516"/>
        </p:xfrm>
        <a:graphic>
          <a:graphicData uri="http://schemas.openxmlformats.org/drawingml/2006/table">
            <a:tbl>
              <a:tblPr/>
              <a:tblGrid>
                <a:gridCol w="1905605"/>
                <a:gridCol w="6663347"/>
              </a:tblGrid>
              <a:tr h="564328">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1" i="0" u="none" strike="noStrike" cap="none" normalizeH="0" baseline="0" dirty="0" smtClean="0">
                          <a:ln>
                            <a:noFill/>
                          </a:ln>
                          <a:solidFill>
                            <a:schemeClr val="tx1"/>
                          </a:solidFill>
                          <a:effectLst/>
                          <a:latin typeface="Calibri" pitchFamily="34" charset="0"/>
                          <a:cs typeface="Arial" charset="0"/>
                        </a:rPr>
                        <a:t>NÁZEV ŠKOLY</a:t>
                      </a:r>
                    </a:p>
                  </a:txBody>
                  <a:tcPr marL="91438" marR="91438" marT="45710" marB="4571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1" i="0" u="none" strike="noStrike" cap="none" normalizeH="0" baseline="0" smtClean="0">
                          <a:ln>
                            <a:noFill/>
                          </a:ln>
                          <a:solidFill>
                            <a:schemeClr val="tx1"/>
                          </a:solidFill>
                          <a:effectLst/>
                          <a:latin typeface="Calibri" pitchFamily="34" charset="0"/>
                          <a:cs typeface="Arial" charset="0"/>
                        </a:rPr>
                        <a:t>BRÁNA, základní škola a mateřská škola </a:t>
                      </a:r>
                      <a:br>
                        <a:rPr kumimoji="0" lang="cs-CZ" altLang="cs-CZ" sz="1400" b="1" i="0" u="none" strike="noStrike" cap="none" normalizeH="0" baseline="0" smtClean="0">
                          <a:ln>
                            <a:noFill/>
                          </a:ln>
                          <a:solidFill>
                            <a:schemeClr val="tx1"/>
                          </a:solidFill>
                          <a:effectLst/>
                          <a:latin typeface="Calibri" pitchFamily="34" charset="0"/>
                          <a:cs typeface="Arial" charset="0"/>
                        </a:rPr>
                      </a:br>
                      <a:r>
                        <a:rPr kumimoji="0" lang="cs-CZ" altLang="cs-CZ" sz="1400" b="1" i="0" u="none" strike="noStrike" cap="none" normalizeH="0" baseline="0" smtClean="0">
                          <a:ln>
                            <a:noFill/>
                          </a:ln>
                          <a:solidFill>
                            <a:schemeClr val="tx1"/>
                          </a:solidFill>
                          <a:effectLst/>
                          <a:latin typeface="Calibri" pitchFamily="34" charset="0"/>
                          <a:cs typeface="Arial" charset="0"/>
                        </a:rPr>
                        <a:t>Kollárova 456, 509 01 Nová Paka</a:t>
                      </a:r>
                      <a:endParaRPr kumimoji="0" lang="cs-CZ" altLang="cs-CZ" sz="2800" b="0" i="0" u="none" strike="noStrike" cap="none" normalizeH="0" baseline="0" smtClean="0">
                        <a:ln>
                          <a:noFill/>
                        </a:ln>
                        <a:solidFill>
                          <a:schemeClr val="tx1"/>
                        </a:solidFill>
                        <a:effectLst/>
                        <a:latin typeface="Calibri" pitchFamily="34" charset="0"/>
                      </a:endParaRPr>
                    </a:p>
                  </a:txBody>
                  <a:tcPr marL="91438" marR="91438" marT="45710" marB="4571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1948">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1" i="0" u="none" strike="noStrike" cap="none" normalizeH="0" baseline="0" dirty="0" smtClean="0">
                          <a:ln>
                            <a:noFill/>
                          </a:ln>
                          <a:solidFill>
                            <a:schemeClr val="tx1"/>
                          </a:solidFill>
                          <a:effectLst/>
                          <a:latin typeface="Calibri" pitchFamily="34" charset="0"/>
                          <a:cs typeface="Arial" charset="0"/>
                        </a:rPr>
                        <a:t>ČÍSLO PROJEKTU</a:t>
                      </a:r>
                    </a:p>
                  </a:txBody>
                  <a:tcPr marL="91438" marR="91438" marT="45710" marB="4571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0" i="0" u="none" strike="noStrike" cap="none" normalizeH="0" baseline="0" dirty="0" smtClean="0">
                          <a:ln>
                            <a:noFill/>
                          </a:ln>
                          <a:solidFill>
                            <a:schemeClr val="tx1"/>
                          </a:solidFill>
                          <a:effectLst/>
                          <a:latin typeface="Calibri" pitchFamily="34" charset="0"/>
                          <a:cs typeface="Arial" charset="0"/>
                        </a:rPr>
                        <a:t>CZ.1.07/1.4.00/21.3750</a:t>
                      </a:r>
                    </a:p>
                  </a:txBody>
                  <a:tcPr marL="91438" marR="91438" marT="45710" marB="4571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1948">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1" i="0" u="none" strike="noStrike" cap="none" normalizeH="0" baseline="0" dirty="0" smtClean="0">
                          <a:ln>
                            <a:noFill/>
                          </a:ln>
                          <a:solidFill>
                            <a:srgbClr val="000000"/>
                          </a:solidFill>
                          <a:effectLst/>
                          <a:latin typeface="Calibri" pitchFamily="34" charset="0"/>
                          <a:ea typeface="Calibri" pitchFamily="34" charset="0"/>
                          <a:cs typeface="Times New Roman" pitchFamily="18" charset="0"/>
                        </a:rPr>
                        <a:t>NÁZEV PROJEKTU</a:t>
                      </a:r>
                    </a:p>
                  </a:txBody>
                  <a:tcPr marL="91438" marR="91438" marT="45710" marB="4571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0" i="0" u="none" strike="noStrike" cap="none" normalizeH="0" baseline="0" dirty="0" smtClean="0">
                          <a:ln>
                            <a:noFill/>
                          </a:ln>
                          <a:solidFill>
                            <a:schemeClr val="tx1"/>
                          </a:solidFill>
                          <a:effectLst/>
                          <a:latin typeface="Calibri" pitchFamily="34" charset="0"/>
                          <a:cs typeface="Arial" charset="0"/>
                        </a:rPr>
                        <a:t>Rozvoj čtení a práce s informacemi</a:t>
                      </a:r>
                    </a:p>
                  </a:txBody>
                  <a:tcPr marL="91438" marR="91438" marT="45710" marB="4571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64328">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1" i="0" u="none" strike="noStrike" cap="none" normalizeH="0" baseline="0" smtClean="0">
                          <a:ln>
                            <a:noFill/>
                          </a:ln>
                          <a:solidFill>
                            <a:srgbClr val="000000"/>
                          </a:solidFill>
                          <a:effectLst/>
                          <a:latin typeface="Calibri" pitchFamily="34" charset="0"/>
                          <a:ea typeface="Calibri" pitchFamily="34" charset="0"/>
                          <a:cs typeface="Times New Roman" pitchFamily="18" charset="0"/>
                        </a:rPr>
                        <a:t>ČÍSLO A NÁZEV KLÍČOVÉ AKTIVITY</a:t>
                      </a:r>
                    </a:p>
                  </a:txBody>
                  <a:tcPr marL="91438" marR="91438" marT="45710" marB="4571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0" i="0" u="none" strike="noStrike" cap="none" normalizeH="0" baseline="0" dirty="0" smtClean="0">
                          <a:ln>
                            <a:noFill/>
                          </a:ln>
                          <a:solidFill>
                            <a:schemeClr val="tx1"/>
                          </a:solidFill>
                          <a:effectLst/>
                          <a:latin typeface="Calibri" pitchFamily="34" charset="0"/>
                          <a:cs typeface="Arial" charset="0"/>
                        </a:rPr>
                        <a:t>I/2 Inovace a zkvalitnění výuky směřující k rozvoji čtenářské a informační gramotnosti</a:t>
                      </a:r>
                    </a:p>
                  </a:txBody>
                  <a:tcPr marL="91438" marR="91438" marT="45710" marB="4571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1948">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1" i="0" u="none" strike="noStrike" cap="none" normalizeH="0" baseline="0" smtClean="0">
                          <a:ln>
                            <a:noFill/>
                          </a:ln>
                          <a:solidFill>
                            <a:srgbClr val="000000"/>
                          </a:solidFill>
                          <a:effectLst/>
                          <a:latin typeface="Calibri" pitchFamily="34" charset="0"/>
                          <a:ea typeface="Calibri" pitchFamily="34" charset="0"/>
                          <a:cs typeface="Times New Roman" pitchFamily="18" charset="0"/>
                        </a:rPr>
                        <a:t>AUTOR</a:t>
                      </a:r>
                    </a:p>
                  </a:txBody>
                  <a:tcPr marL="91438" marR="91438" marT="45710" marB="4571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0" i="0" u="none" strike="noStrike" cap="none" normalizeH="0" baseline="0" dirty="0" smtClean="0">
                          <a:ln>
                            <a:noFill/>
                          </a:ln>
                          <a:solidFill>
                            <a:schemeClr val="tx1"/>
                          </a:solidFill>
                          <a:effectLst/>
                          <a:latin typeface="Calibri" pitchFamily="34" charset="0"/>
                          <a:cs typeface="Arial" charset="0"/>
                        </a:rPr>
                        <a:t>Mgr. Dana Kašparová</a:t>
                      </a:r>
                    </a:p>
                  </a:txBody>
                  <a:tcPr marL="91438" marR="91438" marT="45710" marB="4571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1948">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1" i="0" u="none" strike="noStrike" cap="none" normalizeH="0" baseline="0" smtClean="0">
                          <a:ln>
                            <a:noFill/>
                          </a:ln>
                          <a:solidFill>
                            <a:srgbClr val="000000"/>
                          </a:solidFill>
                          <a:effectLst/>
                          <a:latin typeface="Calibri" pitchFamily="34" charset="0"/>
                          <a:ea typeface="Calibri" pitchFamily="34" charset="0"/>
                          <a:cs typeface="Times New Roman" pitchFamily="18" charset="0"/>
                        </a:rPr>
                        <a:t>PŘEDMĚT</a:t>
                      </a:r>
                    </a:p>
                  </a:txBody>
                  <a:tcPr marL="91438" marR="91438" marT="45710" marB="4571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0" i="0" u="none" strike="noStrike" cap="none" normalizeH="0" baseline="0" dirty="0" smtClean="0">
                          <a:ln>
                            <a:noFill/>
                          </a:ln>
                          <a:solidFill>
                            <a:schemeClr val="tx1"/>
                          </a:solidFill>
                          <a:effectLst/>
                          <a:latin typeface="Calibri" pitchFamily="34" charset="0"/>
                          <a:cs typeface="Arial" charset="0"/>
                        </a:rPr>
                        <a:t>Český jazyk</a:t>
                      </a:r>
                    </a:p>
                  </a:txBody>
                  <a:tcPr marL="91438" marR="91438" marT="45710" marB="4571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1948">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1" i="0" u="none" strike="noStrike" cap="none" normalizeH="0" baseline="0" smtClean="0">
                          <a:ln>
                            <a:noFill/>
                          </a:ln>
                          <a:solidFill>
                            <a:srgbClr val="000000"/>
                          </a:solidFill>
                          <a:effectLst/>
                          <a:latin typeface="Calibri" pitchFamily="34" charset="0"/>
                          <a:cs typeface="Times New Roman" pitchFamily="18" charset="0"/>
                        </a:rPr>
                        <a:t>TÉMATICKÝ OKRUH</a:t>
                      </a:r>
                    </a:p>
                  </a:txBody>
                  <a:tcPr marL="91438" marR="91438" marT="45710" marB="4571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0" i="0" u="none" strike="noStrike" cap="none" normalizeH="0" baseline="0" dirty="0" smtClean="0">
                          <a:ln>
                            <a:noFill/>
                          </a:ln>
                          <a:solidFill>
                            <a:schemeClr val="tx1"/>
                          </a:solidFill>
                          <a:effectLst/>
                          <a:latin typeface="Calibri" pitchFamily="34" charset="0"/>
                          <a:cs typeface="Arial" charset="0"/>
                        </a:rPr>
                        <a:t>Jazyk a jazyková komunikace</a:t>
                      </a:r>
                    </a:p>
                  </a:txBody>
                  <a:tcPr marL="91438" marR="91438" marT="45710" marB="4571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1948">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1" i="0" u="none" strike="noStrike" cap="none" normalizeH="0" baseline="0" smtClean="0">
                          <a:ln>
                            <a:noFill/>
                          </a:ln>
                          <a:solidFill>
                            <a:srgbClr val="000000"/>
                          </a:solidFill>
                          <a:effectLst/>
                          <a:latin typeface="Calibri" pitchFamily="34" charset="0"/>
                          <a:ea typeface="Calibri" pitchFamily="34" charset="0"/>
                          <a:cs typeface="Times New Roman" pitchFamily="18" charset="0"/>
                        </a:rPr>
                        <a:t>NÁZEV DUM</a:t>
                      </a:r>
                    </a:p>
                  </a:txBody>
                  <a:tcPr marL="91438" marR="91438" marT="45710" marB="4571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0" i="0" u="none" strike="noStrike" cap="none" normalizeH="0" baseline="0" dirty="0" smtClean="0">
                          <a:ln>
                            <a:noFill/>
                          </a:ln>
                          <a:solidFill>
                            <a:schemeClr val="tx1"/>
                          </a:solidFill>
                          <a:effectLst/>
                          <a:latin typeface="Calibri" pitchFamily="34" charset="0"/>
                          <a:cs typeface="Arial" charset="0"/>
                        </a:rPr>
                        <a:t>Podobenství o rozsévači</a:t>
                      </a:r>
                    </a:p>
                  </a:txBody>
                  <a:tcPr marL="91438" marR="91438" marT="45710" marB="4571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1948">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1" i="0" u="none" strike="noStrike" cap="none" normalizeH="0" baseline="0" smtClean="0">
                          <a:ln>
                            <a:noFill/>
                          </a:ln>
                          <a:solidFill>
                            <a:srgbClr val="000000"/>
                          </a:solidFill>
                          <a:effectLst/>
                          <a:latin typeface="Calibri" pitchFamily="34" charset="0"/>
                          <a:ea typeface="Calibri" pitchFamily="34" charset="0"/>
                          <a:cs typeface="Times New Roman" pitchFamily="18" charset="0"/>
                        </a:rPr>
                        <a:t>ROČNÍK</a:t>
                      </a:r>
                    </a:p>
                  </a:txBody>
                  <a:tcPr marL="91438" marR="91438" marT="45710" marB="4571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0" i="0" u="none" strike="noStrike" cap="none" normalizeH="0" baseline="0" dirty="0" smtClean="0">
                          <a:ln>
                            <a:noFill/>
                          </a:ln>
                          <a:solidFill>
                            <a:schemeClr val="tx1"/>
                          </a:solidFill>
                          <a:effectLst/>
                          <a:latin typeface="Calibri" pitchFamily="34" charset="0"/>
                          <a:cs typeface="Arial" charset="0"/>
                        </a:rPr>
                        <a:t>3. – 5.</a:t>
                      </a:r>
                    </a:p>
                  </a:txBody>
                  <a:tcPr marL="91438" marR="91438" marT="45710" marB="4571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1948">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1" i="0" u="none" strike="noStrike" cap="none" normalizeH="0" baseline="0" smtClean="0">
                          <a:ln>
                            <a:noFill/>
                          </a:ln>
                          <a:solidFill>
                            <a:srgbClr val="000000"/>
                          </a:solidFill>
                          <a:effectLst/>
                          <a:latin typeface="Calibri" pitchFamily="34" charset="0"/>
                          <a:ea typeface="Calibri" pitchFamily="34" charset="0"/>
                          <a:cs typeface="Times New Roman" pitchFamily="18" charset="0"/>
                        </a:rPr>
                        <a:t>ČÍSLO MATERIÁLU</a:t>
                      </a:r>
                    </a:p>
                  </a:txBody>
                  <a:tcPr marL="91438" marR="91438" marT="45710" marB="4571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1" i="0" u="none" strike="noStrike" cap="none" normalizeH="0" baseline="0" dirty="0" smtClean="0">
                          <a:ln>
                            <a:noFill/>
                          </a:ln>
                          <a:solidFill>
                            <a:schemeClr val="tx1"/>
                          </a:solidFill>
                          <a:effectLst/>
                          <a:latin typeface="Calibri" pitchFamily="34" charset="0"/>
                          <a:cs typeface="Arial" charset="0"/>
                        </a:rPr>
                        <a:t>VY_12_</a:t>
                      </a:r>
                      <a:r>
                        <a:rPr kumimoji="0" lang="cs-CZ" altLang="cs-CZ" sz="1400" b="1" i="0" u="none" strike="noStrike" cap="none" normalizeH="0" baseline="0" dirty="0" smtClean="0">
                          <a:ln>
                            <a:noFill/>
                          </a:ln>
                          <a:solidFill>
                            <a:schemeClr val="tx1"/>
                          </a:solidFill>
                          <a:effectLst/>
                          <a:latin typeface="Arial" charset="0"/>
                          <a:cs typeface="Arial" charset="0"/>
                        </a:rPr>
                        <a:t>1_31_ČJ_Podobenství o rozsévači</a:t>
                      </a:r>
                    </a:p>
                  </a:txBody>
                  <a:tcPr marL="91438" marR="91438" marT="45710" marB="4571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1948">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1" i="0" u="none" strike="noStrike" cap="none" normalizeH="0" baseline="0" dirty="0" smtClean="0">
                          <a:ln>
                            <a:noFill/>
                          </a:ln>
                          <a:solidFill>
                            <a:srgbClr val="000000"/>
                          </a:solidFill>
                          <a:effectLst/>
                          <a:latin typeface="Calibri" pitchFamily="34" charset="0"/>
                          <a:ea typeface="Calibri" pitchFamily="34" charset="0"/>
                          <a:cs typeface="Times New Roman" pitchFamily="18" charset="0"/>
                        </a:rPr>
                        <a:t>DATUM TVORBY</a:t>
                      </a:r>
                    </a:p>
                  </a:txBody>
                  <a:tcPr marL="91438" marR="91438" marT="45710" marB="4571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0" i="0" u="none" strike="noStrike" cap="none" normalizeH="0" baseline="0" dirty="0" smtClean="0">
                          <a:ln>
                            <a:noFill/>
                          </a:ln>
                          <a:solidFill>
                            <a:schemeClr val="tx1"/>
                          </a:solidFill>
                          <a:effectLst/>
                          <a:latin typeface="Calibri" pitchFamily="34" charset="0"/>
                          <a:cs typeface="Arial" charset="0"/>
                        </a:rPr>
                        <a:t>13. 1. 2014</a:t>
                      </a:r>
                    </a:p>
                  </a:txBody>
                  <a:tcPr marL="91438" marR="91438" marT="45710" marB="4571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64328">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1" i="0" u="none" strike="noStrike" cap="none" normalizeH="0" baseline="0" dirty="0" smtClean="0">
                          <a:ln>
                            <a:noFill/>
                          </a:ln>
                          <a:solidFill>
                            <a:srgbClr val="000000"/>
                          </a:solidFill>
                          <a:effectLst/>
                          <a:latin typeface="Calibri" pitchFamily="34" charset="0"/>
                          <a:ea typeface="Calibri" pitchFamily="34" charset="0"/>
                          <a:cs typeface="Times New Roman" pitchFamily="18" charset="0"/>
                        </a:rPr>
                        <a:t>ANOTACE</a:t>
                      </a:r>
                    </a:p>
                  </a:txBody>
                  <a:tcPr marL="91438" marR="91438" marT="45710" marB="4571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0" i="0" u="none" strike="noStrike" cap="none" normalizeH="0" baseline="0" dirty="0" smtClean="0">
                          <a:ln>
                            <a:noFill/>
                          </a:ln>
                          <a:solidFill>
                            <a:schemeClr val="tx1"/>
                          </a:solidFill>
                          <a:effectLst/>
                          <a:latin typeface="Calibri" pitchFamily="34" charset="0"/>
                          <a:cs typeface="Arial" charset="0"/>
                        </a:rPr>
                        <a:t>Tento materiál je zařazen do vzdělávací oblasti Jazyk a jazyková komunikace, žáci si procvičují porozumění textu,  práci s textem</a:t>
                      </a:r>
                    </a:p>
                  </a:txBody>
                  <a:tcPr marL="91438" marR="91438" marT="45710" marB="4571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5038513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Podobenství o rozsévači</a:t>
            </a:r>
            <a:endParaRPr lang="cs-CZ" dirty="0"/>
          </a:p>
        </p:txBody>
      </p:sp>
      <p:pic>
        <p:nvPicPr>
          <p:cNvPr id="1048" name="Picture 24" descr="C:\Users\Dana\AppData\Local\Microsoft\Windows\Temporary Internet Files\Content.IE5\NHMO8SPK\MP900448648[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3356991"/>
            <a:ext cx="2499742" cy="33329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86919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t>1. Pozorně si přečti text</a:t>
            </a:r>
            <a:endParaRPr lang="cs-CZ" dirty="0"/>
          </a:p>
        </p:txBody>
      </p:sp>
      <p:sp>
        <p:nvSpPr>
          <p:cNvPr id="3" name="Zástupný symbol pro obsah 2"/>
          <p:cNvSpPr>
            <a:spLocks noGrp="1"/>
          </p:cNvSpPr>
          <p:nvPr>
            <p:ph idx="1"/>
          </p:nvPr>
        </p:nvSpPr>
        <p:spPr/>
        <p:txBody>
          <a:bodyPr>
            <a:normAutofit/>
          </a:bodyPr>
          <a:lstStyle/>
          <a:p>
            <a:r>
              <a:rPr lang="cs-CZ" dirty="0" smtClean="0"/>
              <a:t>Jeden rolník se vydal na pole, aby zasel obilí. Ne každé zrno však padlo na dobrou půdu. Některá se dostala na okraj cesty, kde je sezobali ptáci. Jiná padla na skálu, kde bylo jen málo půdy. Tam sice zrna brzy vyklíčila, ale ve slunci uschla. Jiná padla mezi bodláčí, které mladé rostlinky udusilo. Ovšem zrní, které padlo do úrodné půdy, přineslo třicetinásobný, jiné šedesáti  až stonásobný užitek.</a:t>
            </a:r>
            <a:endParaRPr lang="cs-CZ" dirty="0"/>
          </a:p>
        </p:txBody>
      </p:sp>
    </p:spTree>
    <p:extLst>
      <p:ext uri="{BB962C8B-B14F-4D97-AF65-F5344CB8AC3E}">
        <p14:creationId xmlns:p14="http://schemas.microsoft.com/office/powerpoint/2010/main" val="21456277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t>2. Odpověz na tyto otázky</a:t>
            </a:r>
            <a:endParaRPr lang="cs-CZ" dirty="0"/>
          </a:p>
        </p:txBody>
      </p:sp>
      <p:sp>
        <p:nvSpPr>
          <p:cNvPr id="3" name="Zástupný symbol pro obsah 2"/>
          <p:cNvSpPr>
            <a:spLocks noGrp="1"/>
          </p:cNvSpPr>
          <p:nvPr>
            <p:ph idx="1"/>
          </p:nvPr>
        </p:nvSpPr>
        <p:spPr>
          <a:xfrm>
            <a:off x="467544" y="1637693"/>
            <a:ext cx="8229600" cy="4525963"/>
          </a:xfrm>
        </p:spPr>
        <p:txBody>
          <a:bodyPr>
            <a:normAutofit/>
          </a:bodyPr>
          <a:lstStyle/>
          <a:p>
            <a:r>
              <a:rPr lang="cs-CZ" dirty="0" smtClean="0"/>
              <a:t>Na kolik druhů půdy padlo zrno?</a:t>
            </a:r>
          </a:p>
          <a:p>
            <a:r>
              <a:rPr lang="cs-CZ" dirty="0" smtClean="0"/>
              <a:t>Kam padla první zrna a co se s nimi stalo?</a:t>
            </a:r>
          </a:p>
          <a:p>
            <a:r>
              <a:rPr lang="cs-CZ" dirty="0" smtClean="0"/>
              <a:t>Kam padly další dvě a jak dopadly?</a:t>
            </a:r>
          </a:p>
          <a:p>
            <a:r>
              <a:rPr lang="cs-CZ" dirty="0" smtClean="0"/>
              <a:t>Proč to poslední zrno vyrostlo?</a:t>
            </a:r>
          </a:p>
          <a:p>
            <a:r>
              <a:rPr lang="cs-CZ" dirty="0" smtClean="0"/>
              <a:t>Jaký užitek přineslo?</a:t>
            </a:r>
          </a:p>
          <a:p>
            <a:endParaRPr lang="cs-CZ" dirty="0" smtClean="0"/>
          </a:p>
          <a:p>
            <a:endParaRPr lang="cs-CZ" dirty="0"/>
          </a:p>
        </p:txBody>
      </p:sp>
      <p:pic>
        <p:nvPicPr>
          <p:cNvPr id="3080" name="Picture 8" descr="C:\Users\Dana\AppData\Local\Microsoft\Windows\Temporary Internet Files\Content.IE5\W9X11EZY\MC900410455[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08104" y="4149080"/>
            <a:ext cx="2448272" cy="2337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78288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3. Doplň k obrázkům vhodný komentář</a:t>
            </a:r>
            <a:endParaRPr lang="cs-CZ" dirty="0"/>
          </a:p>
        </p:txBody>
      </p:sp>
      <p:pic>
        <p:nvPicPr>
          <p:cNvPr id="5127" name="Picture 7" descr="C:\Users\Dana\AppData\Local\Microsoft\Windows\Temporary Internet Files\Content.IE5\NHMO8SPK\MP90043375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59632" y="1268760"/>
            <a:ext cx="2304256" cy="2934666"/>
          </a:xfrm>
          <a:prstGeom prst="rect">
            <a:avLst/>
          </a:prstGeom>
          <a:noFill/>
          <a:extLst>
            <a:ext uri="{909E8E84-426E-40DD-AFC4-6F175D3DCCD1}">
              <a14:hiddenFill xmlns:a14="http://schemas.microsoft.com/office/drawing/2010/main">
                <a:solidFill>
                  <a:srgbClr val="FFFFFF"/>
                </a:solidFill>
              </a14:hiddenFill>
            </a:ext>
          </a:extLst>
        </p:spPr>
      </p:pic>
      <p:sp>
        <p:nvSpPr>
          <p:cNvPr id="4" name="Zástupný symbol pro obsah 3"/>
          <p:cNvSpPr>
            <a:spLocks noGrp="1"/>
          </p:cNvSpPr>
          <p:nvPr>
            <p:ph idx="1"/>
          </p:nvPr>
        </p:nvSpPr>
        <p:spPr/>
        <p:txBody>
          <a:bodyPr/>
          <a:lstStyle/>
          <a:p>
            <a:endParaRPr lang="cs-CZ" dirty="0" smtClean="0"/>
          </a:p>
          <a:p>
            <a:endParaRPr lang="cs-CZ" dirty="0"/>
          </a:p>
          <a:p>
            <a:endParaRPr lang="cs-CZ" dirty="0" smtClean="0"/>
          </a:p>
          <a:p>
            <a:endParaRPr lang="cs-CZ" dirty="0"/>
          </a:p>
          <a:p>
            <a:endParaRPr lang="cs-CZ" dirty="0" smtClean="0"/>
          </a:p>
          <a:p>
            <a:endParaRPr lang="cs-CZ" dirty="0"/>
          </a:p>
          <a:p>
            <a:endParaRPr lang="cs-CZ" dirty="0"/>
          </a:p>
        </p:txBody>
      </p:sp>
      <p:pic>
        <p:nvPicPr>
          <p:cNvPr id="5129" name="Picture 9" descr="C:\Users\Dana\AppData\Local\Microsoft\Windows\Temporary Internet Files\Content.IE5\Q9VPJA14\MP900430447[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49978" y="1575829"/>
            <a:ext cx="2594848" cy="2615280"/>
          </a:xfrm>
          <a:prstGeom prst="rect">
            <a:avLst/>
          </a:prstGeom>
          <a:noFill/>
          <a:extLst>
            <a:ext uri="{909E8E84-426E-40DD-AFC4-6F175D3DCCD1}">
              <a14:hiddenFill xmlns:a14="http://schemas.microsoft.com/office/drawing/2010/main">
                <a:solidFill>
                  <a:srgbClr val="FFFFFF"/>
                </a:solidFill>
              </a14:hiddenFill>
            </a:ext>
          </a:extLst>
        </p:spPr>
      </p:pic>
      <p:pic>
        <p:nvPicPr>
          <p:cNvPr id="5136" name="Picture 16" descr="C:\Users\Dana\AppData\Local\Microsoft\Windows\Temporary Internet Files\Content.IE5\W9X11EZY\MC900229089[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83223" y="4559575"/>
            <a:ext cx="2257190" cy="1821753"/>
          </a:xfrm>
          <a:prstGeom prst="rect">
            <a:avLst/>
          </a:prstGeom>
          <a:noFill/>
          <a:extLst>
            <a:ext uri="{909E8E84-426E-40DD-AFC4-6F175D3DCCD1}">
              <a14:hiddenFill xmlns:a14="http://schemas.microsoft.com/office/drawing/2010/main">
                <a:solidFill>
                  <a:srgbClr val="FFFFFF"/>
                </a:solidFill>
              </a14:hiddenFill>
            </a:ext>
          </a:extLst>
        </p:spPr>
      </p:pic>
      <p:pic>
        <p:nvPicPr>
          <p:cNvPr id="5138" name="Picture 18" descr="C:\Users\Dana\AppData\Local\Microsoft\Windows\Temporary Internet Files\Content.IE5\NB2IHT69\MP900448409[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07242" y="4559575"/>
            <a:ext cx="2880320" cy="19089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96366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t>Odkazy</a:t>
            </a:r>
            <a:endParaRPr lang="cs-CZ" dirty="0"/>
          </a:p>
        </p:txBody>
      </p:sp>
      <p:sp>
        <p:nvSpPr>
          <p:cNvPr id="3" name="Zástupný symbol pro obsah 2"/>
          <p:cNvSpPr>
            <a:spLocks noGrp="1"/>
          </p:cNvSpPr>
          <p:nvPr>
            <p:ph idx="1"/>
          </p:nvPr>
        </p:nvSpPr>
        <p:spPr/>
        <p:txBody>
          <a:bodyPr/>
          <a:lstStyle/>
          <a:p>
            <a:r>
              <a:rPr lang="cs-CZ" dirty="0" smtClean="0"/>
              <a:t>Vlastní text autora převyprávěn z Bible</a:t>
            </a:r>
          </a:p>
          <a:p>
            <a:r>
              <a:rPr lang="cs-CZ" dirty="0" smtClean="0"/>
              <a:t>Obrázky z </a:t>
            </a:r>
            <a:r>
              <a:rPr lang="cs-CZ" smtClean="0"/>
              <a:t>webu </a:t>
            </a:r>
            <a:r>
              <a:rPr lang="cs-CZ" smtClean="0"/>
              <a:t>www.office.microsoft.com</a:t>
            </a:r>
            <a:endParaRPr lang="cs-CZ" dirty="0"/>
          </a:p>
        </p:txBody>
      </p:sp>
      <p:pic>
        <p:nvPicPr>
          <p:cNvPr id="6147" name="Picture 3" descr="C:\Users\Dana\AppData\Local\Microsoft\Windows\Temporary Internet Files\Content.IE5\NHMO8SPK\MC900195798[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31840" y="3140968"/>
            <a:ext cx="2529678" cy="2592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4768853"/>
      </p:ext>
    </p:extLst>
  </p:cSld>
  <p:clrMapOvr>
    <a:masterClrMapping/>
  </p:clrMapOvr>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289</TotalTime>
  <Words>247</Words>
  <Application>Microsoft Office PowerPoint</Application>
  <PresentationFormat>Předvádění na obrazovce (4:3)</PresentationFormat>
  <Paragraphs>42</Paragraphs>
  <Slides>6</Slides>
  <Notes>0</Notes>
  <HiddenSlides>0</HiddenSlides>
  <MMClips>0</MMClips>
  <ScaleCrop>false</ScaleCrop>
  <HeadingPairs>
    <vt:vector size="4" baseType="variant">
      <vt:variant>
        <vt:lpstr>Motiv</vt:lpstr>
      </vt:variant>
      <vt:variant>
        <vt:i4>1</vt:i4>
      </vt:variant>
      <vt:variant>
        <vt:lpstr>Nadpisy snímků</vt:lpstr>
      </vt:variant>
      <vt:variant>
        <vt:i4>6</vt:i4>
      </vt:variant>
    </vt:vector>
  </HeadingPairs>
  <TitlesOfParts>
    <vt:vector size="7" baseType="lpstr">
      <vt:lpstr>Motiv systému Office</vt:lpstr>
      <vt:lpstr>Prezentace aplikace PowerPoint</vt:lpstr>
      <vt:lpstr>Podobenství o rozsévači</vt:lpstr>
      <vt:lpstr>1. Pozorně si přečti text</vt:lpstr>
      <vt:lpstr>2. Odpověz na tyto otázky</vt:lpstr>
      <vt:lpstr>3. Doplň k obrázkům vhodný komentář</vt:lpstr>
      <vt:lpstr>Odkazy</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Narození Ježíše (shrnutí)</dc:title>
  <dc:creator>Dana</dc:creator>
  <cp:lastModifiedBy>jitka</cp:lastModifiedBy>
  <cp:revision>32</cp:revision>
  <dcterms:created xsi:type="dcterms:W3CDTF">2013-11-12T21:31:28Z</dcterms:created>
  <dcterms:modified xsi:type="dcterms:W3CDTF">2014-03-11T06:29:55Z</dcterms:modified>
</cp:coreProperties>
</file>