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8" r:id="rId2"/>
    <p:sldId id="257" r:id="rId3"/>
    <p:sldId id="270" r:id="rId4"/>
    <p:sldId id="286" r:id="rId5"/>
    <p:sldId id="295" r:id="rId6"/>
    <p:sldId id="296" r:id="rId7"/>
    <p:sldId id="297" r:id="rId8"/>
    <p:sldId id="298" r:id="rId9"/>
    <p:sldId id="299" r:id="rId10"/>
    <p:sldId id="300" r:id="rId11"/>
    <p:sldId id="302" r:id="rId12"/>
    <p:sldId id="306" r:id="rId13"/>
    <p:sldId id="312" r:id="rId14"/>
    <p:sldId id="307" r:id="rId15"/>
    <p:sldId id="308" r:id="rId16"/>
    <p:sldId id="309" r:id="rId17"/>
    <p:sldId id="310" r:id="rId18"/>
    <p:sldId id="311" r:id="rId19"/>
    <p:sldId id="313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E2CB"/>
    <a:srgbClr val="FAC090"/>
    <a:srgbClr val="F6882E"/>
    <a:srgbClr val="EDE2F6"/>
    <a:srgbClr val="D5B8EA"/>
    <a:srgbClr val="7D9EC0"/>
    <a:srgbClr val="FFFFA4"/>
    <a:srgbClr val="FFFF8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3651" autoAdjust="0"/>
  </p:normalViewPr>
  <p:slideViewPr>
    <p:cSldViewPr>
      <p:cViewPr varScale="1">
        <p:scale>
          <a:sx n="102" d="100"/>
          <a:sy n="102" d="100"/>
        </p:scale>
        <p:origin x="-2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A6BD22-ABDC-433C-9558-85A99CEA254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C8724-2724-4D69-A63B-A646B8F9F1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2C8724-2724-4D69-A63B-A646B8F9F14D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3D4C693-9368-497A-80EB-6DA3325FF59C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3D4C693-9368-497A-80EB-6DA3325FF59C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3D4C693-9368-497A-80EB-6DA3325FF59C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3D4C693-9368-497A-80EB-6DA3325FF59C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3D4C693-9368-497A-80EB-6DA3325FF59C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2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audio" Target="../media/audio2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audio" Target="../media/audio2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audio" Target="../media/audio2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29.jpeg"/><Relationship Id="rId4" Type="http://schemas.openxmlformats.org/officeDocument/2006/relationships/audio" Target="../media/audio2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3.jpeg"/><Relationship Id="rId4" Type="http://schemas.openxmlformats.org/officeDocument/2006/relationships/audio" Target="../media/audio2.wav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Bylinky na zahradě</a:t>
            </a:r>
          </a:p>
          <a:p>
            <a:pPr algn="ctr"/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2734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Dagmar </a:t>
            </a:r>
            <a:r>
              <a:rPr lang="cs-CZ" dirty="0" err="1" smtClean="0"/>
              <a:t>Jánová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72036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18. 7.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093296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pic>
        <p:nvPicPr>
          <p:cNvPr id="1030" name="Picture 6" descr="\\srv\users$\trifanova\PROJEKT EU peníze školám\Logolink 1\Základní OK\logolinkI_bar.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4624"/>
            <a:ext cx="5544616" cy="1584009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96030" y="6320353"/>
            <a:ext cx="15680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www.</a:t>
            </a:r>
            <a:r>
              <a:rPr lang="cs-CZ" sz="1200" dirty="0" err="1" smtClean="0"/>
              <a:t>zsspecialnivm.cz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65824"/>
          <a:ext cx="8496944" cy="6428752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III/2 Inovace a zkvalitnění výuky prostřednictvím ICT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VY_32_INOVACE_035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Bylinky na zahradě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Dagmar </a:t>
                      </a:r>
                      <a:r>
                        <a:rPr lang="cs-CZ" sz="1400" dirty="0" err="1" smtClean="0"/>
                        <a:t>Jánová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Pracovní vyučování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svět práce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5.- 9.r</a:t>
                      </a:r>
                      <a:r>
                        <a:rPr lang="cs-CZ" sz="1400" baseline="0" dirty="0" smtClean="0"/>
                        <a:t> ZŠ praktická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slouží jako podpora výuky pracovního vyučování</a:t>
                      </a:r>
                      <a:r>
                        <a:rPr lang="cs-CZ" sz="1400" baseline="0" dirty="0" smtClean="0"/>
                        <a:t>. Žáci se názorně seznámí s nejznámějšími a nejrozšířenějšími bylinkami, pěstovanými na zahradě. </a:t>
                      </a:r>
                      <a:r>
                        <a:rPr lang="cs-CZ" sz="1400" dirty="0" smtClean="0"/>
                        <a:t>Materiál je interaktivní, žáci </a:t>
                      </a:r>
                      <a:r>
                        <a:rPr lang="cs-CZ" sz="1400" baseline="0" dirty="0" smtClean="0"/>
                        <a:t> si mohou zkontrolovat správnost řešení úkolu.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Metodický</a:t>
                      </a:r>
                      <a:r>
                        <a:rPr lang="cs-CZ" sz="1400" baseline="0" dirty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Materiál je zpracován jako prezentace a slouží především k doplnění výkladu</a:t>
                      </a:r>
                      <a:r>
                        <a:rPr lang="cs-CZ" sz="1400" baseline="0" dirty="0" smtClean="0"/>
                        <a:t> učitele. Lze jej použít jak při výkladu, tak i při opakování učiva. Přesun na další stranu je po kliknutí. Snímek č. 13 je určen k vytisknutí a  využití k samostatné práci žáků v další části </a:t>
                      </a:r>
                      <a:r>
                        <a:rPr lang="cs-CZ" sz="1400" baseline="0" smtClean="0"/>
                        <a:t>prezentace. </a:t>
                      </a:r>
                      <a:endParaRPr lang="cs-CZ" sz="1400" baseline="0" dirty="0" smtClean="0"/>
                    </a:p>
                    <a:p>
                      <a:r>
                        <a:rPr lang="cs-CZ" sz="1400" dirty="0" smtClean="0"/>
                        <a:t> 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Bylinky na zahradě</a:t>
            </a:r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>
          <a:xfrm>
            <a:off x="357158" y="1500175"/>
            <a:ext cx="4140230" cy="44291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Pěstování bylinek má v našich zahradách velkou tradici. </a:t>
            </a:r>
          </a:p>
          <a:p>
            <a:pPr marL="0" indent="0">
              <a:buNone/>
            </a:pPr>
            <a:r>
              <a:rPr lang="cs-CZ" sz="2800" dirty="0" smtClean="0"/>
              <a:t>Bylinky se pěstovaly a pěstují jako koření i jako léčivé rostliny. </a:t>
            </a:r>
          </a:p>
          <a:p>
            <a:pPr marL="0" indent="0">
              <a:buNone/>
            </a:pPr>
            <a:r>
              <a:rPr lang="cs-CZ" sz="2800" dirty="0" smtClean="0"/>
              <a:t>Pěstujeme je na záhonku, ve skalkách i v truhlících.</a:t>
            </a:r>
          </a:p>
          <a:p>
            <a:pPr marL="0" indent="0">
              <a:buNone/>
            </a:pPr>
            <a:r>
              <a:rPr lang="cs-CZ" sz="2800" dirty="0" smtClean="0"/>
              <a:t>O některých si povíme podrobněji.</a:t>
            </a:r>
            <a:endParaRPr lang="cs-CZ" sz="2800" dirty="0"/>
          </a:p>
        </p:txBody>
      </p:sp>
      <p:pic>
        <p:nvPicPr>
          <p:cNvPr id="6" name="Zástupný symbol pro obsah 5" descr="DSC05025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286248" y="2071678"/>
            <a:ext cx="4476782" cy="3357586"/>
          </a:xfr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7" name="Zástupný symbol pro obsah 19"/>
          <p:cNvSpPr txBox="1">
            <a:spLocks/>
          </p:cNvSpPr>
          <p:nvPr/>
        </p:nvSpPr>
        <p:spPr>
          <a:xfrm>
            <a:off x="214282" y="5857892"/>
            <a:ext cx="8715436" cy="5715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Krásná je ukázka „bylinkové pyramidy“ z našeho školního pozemku.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autoRev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autoRev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autoRev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allAtOnce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Petržel kadeřavá</a:t>
            </a:r>
            <a:endParaRPr lang="cs-CZ" dirty="0"/>
          </a:p>
        </p:txBody>
      </p:sp>
      <p:pic>
        <p:nvPicPr>
          <p:cNvPr id="12" name="Obrázek 11" descr="Petrž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1500174"/>
            <a:ext cx="3786214" cy="2839661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4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28596" y="4572008"/>
            <a:ext cx="8143878" cy="1714500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Petržel kadeřavá  se v kuchyni využívá zejména na zdobení jídel, pokrájená pak do polévky či do různých nádivek. Na zimu si ji můžeme uchovat sušenou nebo zamraženou.</a:t>
            </a:r>
            <a:endParaRPr lang="cs-CZ" sz="2800" dirty="0"/>
          </a:p>
        </p:txBody>
      </p:sp>
      <p:sp>
        <p:nvSpPr>
          <p:cNvPr id="15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285720" y="1500174"/>
            <a:ext cx="4000528" cy="292895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Petržel kadeřavá je jednou z našich nejrozšířenějších bylinek. Vyséváme ji hustě do řádku. Po výsevu vydrží na záhoně 2-3 roky. Zelenou nať sklízíme průběžně podle potřeby.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15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Cibule šalotka</a:t>
            </a:r>
            <a:endParaRPr lang="cs-CZ" dirty="0"/>
          </a:p>
        </p:txBody>
      </p:sp>
      <p:sp>
        <p:nvSpPr>
          <p:cNvPr id="14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28596" y="4572008"/>
            <a:ext cx="8143878" cy="1714500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Cibule šalotka se v kuchyni využívá v čerstvém stavu. Nať pokrájíme na kolečka a posypeme s ní uvařené brambory, míchaná vejce, dáme do tvarohové pomazánky nebo na chleba se sádlem či máslem.</a:t>
            </a:r>
            <a:endParaRPr lang="cs-CZ" sz="2800" dirty="0"/>
          </a:p>
        </p:txBody>
      </p:sp>
      <p:sp>
        <p:nvSpPr>
          <p:cNvPr id="15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214282" y="1500174"/>
            <a:ext cx="4214842" cy="292895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Cibulky šalotky vysazujeme na záhonky nebo i do skleníku brzy na jaře. </a:t>
            </a:r>
          </a:p>
          <a:p>
            <a:pPr marL="0" indent="0">
              <a:buNone/>
            </a:pPr>
            <a:r>
              <a:rPr lang="cs-CZ" sz="2800" dirty="0" smtClean="0"/>
              <a:t>Zanedlouho vytvoří krásné, křehké sytě zelené listy, které jsou pro nás bohatým zdrojem vitamínů.</a:t>
            </a:r>
            <a:endParaRPr lang="cs-CZ" sz="2800" dirty="0"/>
          </a:p>
        </p:txBody>
      </p:sp>
      <p:pic>
        <p:nvPicPr>
          <p:cNvPr id="6" name="Obrázek 5" descr="Cibule šalot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00562" y="1500174"/>
            <a:ext cx="3863437" cy="2897578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1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Pažitka</a:t>
            </a:r>
            <a:endParaRPr lang="cs-CZ" dirty="0"/>
          </a:p>
        </p:txBody>
      </p:sp>
      <p:sp>
        <p:nvSpPr>
          <p:cNvPr id="14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28596" y="4857760"/>
            <a:ext cx="8143878" cy="1714500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Pažitka se v kuchyni využívá v čerstvém stavu. Nať pokrájíme na kolečka a využijeme podobně jako mladou šalotku. Je dobré pažitku stále seřezávat, aby nám nezačala kvést. Po seříznutí vždy znovu obroste.</a:t>
            </a:r>
            <a:endParaRPr lang="cs-CZ" sz="2800" dirty="0"/>
          </a:p>
        </p:txBody>
      </p:sp>
      <p:sp>
        <p:nvSpPr>
          <p:cNvPr id="15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285720" y="1500174"/>
            <a:ext cx="4357718" cy="32147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Pažitka neboli „šnytlík“ je vytrvalá rostlina. V záhonu tvoří trsy podobné trávě, které vydrží na jednom místě často i 5 let. Pažitku si vypěstujeme ze semen nebo koupíme předpěstovanou v květináči.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6" name="Obrázek 5" descr="Cibule šalot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4876" y="1500174"/>
            <a:ext cx="3649123" cy="2843999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15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Kopr vonný</a:t>
            </a:r>
            <a:endParaRPr lang="cs-CZ" dirty="0"/>
          </a:p>
        </p:txBody>
      </p:sp>
      <p:sp>
        <p:nvSpPr>
          <p:cNvPr id="14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28596" y="4572008"/>
            <a:ext cx="8143878" cy="1714500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Kopr se v kuchyni využívá jak v čerstvém stavu, tak i sušený či nakládaný v soli a octu. Dává se do koprové omáčky i polévky, ochucují se s ním také saláty. Jeho květenství se přidává k nakládaným okurkám.</a:t>
            </a:r>
            <a:endParaRPr lang="cs-CZ" sz="2800" dirty="0"/>
          </a:p>
        </p:txBody>
      </p:sp>
      <p:sp>
        <p:nvSpPr>
          <p:cNvPr id="15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285720" y="1500174"/>
            <a:ext cx="4214810" cy="30003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Kopr vonný je jednoletá velmi aromatická bylinka. Nejkvalitnější ke sklizni je při výšce asi 25 cm. Pozor, aby se nám nevysemenil, pak dokáže v příštím roce „zaplevelit“ celý pozemek.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6" name="Obrázek 5" descr="Cibule šalot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1500174"/>
            <a:ext cx="3791998" cy="2843999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15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Libeček lékařský</a:t>
            </a:r>
            <a:endParaRPr lang="cs-CZ" dirty="0"/>
          </a:p>
        </p:txBody>
      </p:sp>
      <p:sp>
        <p:nvSpPr>
          <p:cNvPr id="14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285720" y="4429132"/>
            <a:ext cx="8429684" cy="2214578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Libeček se v kuchyni využívá zejména v čerstvém stavu, můžeme ho však i mrazit či sušit. Před sušením pečlivě odstraníme „stopky“ listů, protože jsou po usušení příliš tvrdé a ostré. Libečkem ochucujeme zejména polévky, čerstvou nať přidáváme i do vody při vaření brambor.</a:t>
            </a:r>
            <a:endParaRPr lang="cs-CZ" sz="2800" dirty="0"/>
          </a:p>
        </p:txBody>
      </p:sp>
      <p:sp>
        <p:nvSpPr>
          <p:cNvPr id="15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285720" y="1500174"/>
            <a:ext cx="4214810" cy="30003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Libeček lékařský je vytrvalá velmi aromatická bylina. Jeho růst je velmi silný. </a:t>
            </a:r>
          </a:p>
          <a:p>
            <a:pPr marL="0" indent="0">
              <a:buNone/>
            </a:pPr>
            <a:r>
              <a:rPr lang="cs-CZ" sz="2800" dirty="0" smtClean="0"/>
              <a:t>S květenstvím  dosahuje až 1,5 m. Množíme jej dělením trsů. Nejlépe prospívá na sušším slunném stanovišti.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6" name="Obrázek 5" descr="Cibule šalot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3438" y="1500174"/>
            <a:ext cx="3720560" cy="2790420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1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Máta peprná</a:t>
            </a:r>
            <a:endParaRPr lang="cs-CZ" dirty="0"/>
          </a:p>
        </p:txBody>
      </p:sp>
      <p:sp>
        <p:nvSpPr>
          <p:cNvPr id="14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28596" y="4786322"/>
            <a:ext cx="8143932" cy="1714500"/>
          </a:xfrm>
          <a:solidFill>
            <a:schemeClr val="bg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Máta se v kuchyni využívá v čerstvém stavu, lze využít také mátu sušenou. Čerstvými lístky máty zdobíme moučníky, zmrzliny a nápoje. Ze sušené máty můžeme připravit čaj, který podporuje zažívání.</a:t>
            </a:r>
            <a:endParaRPr lang="cs-CZ" sz="2800" dirty="0"/>
          </a:p>
        </p:txBody>
      </p:sp>
      <p:sp>
        <p:nvSpPr>
          <p:cNvPr id="15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214282" y="1428736"/>
            <a:ext cx="4714908" cy="3286148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/>
              <a:t>Máta peprná je skromná vytrvalá bylinka, jejíž charakteristická chuť a vůně nám připomene </a:t>
            </a:r>
            <a:r>
              <a:rPr lang="cs-CZ" sz="2800" dirty="0" smtClean="0"/>
              <a:t>žvýkačku.</a:t>
            </a:r>
            <a:endParaRPr lang="cs-CZ" sz="2800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sz="2800" dirty="0" smtClean="0"/>
              <a:t>Pozor, tato rostlina se velmi rychle rozrůstá podzemními oddenky. 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6" name="Obrázek 5" descr="Cibule šalot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7752" y="1785926"/>
            <a:ext cx="3429024" cy="2571768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15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Šalvěj lékařská</a:t>
            </a:r>
            <a:endParaRPr lang="cs-CZ" dirty="0"/>
          </a:p>
        </p:txBody>
      </p:sp>
      <p:sp>
        <p:nvSpPr>
          <p:cNvPr id="14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28596" y="4572008"/>
            <a:ext cx="8143878" cy="1714500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Šalvějové lístky připomínají svým tvarem i strukturou jazyk. Suší se na léčivý čaj a zejména se využívají na výrobu tinktury na kloktání při bolestech v krku.</a:t>
            </a:r>
            <a:endParaRPr lang="cs-CZ" sz="2800" dirty="0"/>
          </a:p>
        </p:txBody>
      </p:sp>
      <p:sp>
        <p:nvSpPr>
          <p:cNvPr id="15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357158" y="1500174"/>
            <a:ext cx="4214810" cy="30003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Šalvěj je také vytrvalá rostlina, na jednom místě nám při dobré péči vydrží několik let. Na zimu trs přikrýváme chvojím, neboť v našich podmínkách často vymrzne.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6" name="Obrázek 5" descr="Cibule šalot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1500174"/>
            <a:ext cx="3791997" cy="2843997"/>
          </a:xfrm>
          <a:prstGeom prst="rect">
            <a:avLst/>
          </a:prstGeom>
          <a:ln w="57150">
            <a:solidFill>
              <a:schemeClr val="accent3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1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Další léčivé bylinky na našich zahradách</a:t>
            </a:r>
            <a:endParaRPr lang="cs-CZ" dirty="0"/>
          </a:p>
        </p:txBody>
      </p:sp>
      <p:pic>
        <p:nvPicPr>
          <p:cNvPr id="6" name="Obrázek 5" descr="Cibule šalot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7158" y="1500174"/>
            <a:ext cx="3143272" cy="2357454"/>
          </a:xfrm>
          <a:prstGeom prst="ellipse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2" name="Obrázek 11" descr="Cibule šalot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1500174"/>
            <a:ext cx="3143272" cy="2357454"/>
          </a:xfrm>
          <a:prstGeom prst="ellipse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3" name="Obrázek 12" descr="Cibule šalot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86446" y="3857628"/>
            <a:ext cx="2544000" cy="1908000"/>
          </a:xfrm>
          <a:prstGeom prst="ellipse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6" name="Obrázek 15" descr="Cibule šalot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14282" y="3929066"/>
            <a:ext cx="2571768" cy="1928826"/>
          </a:xfrm>
          <a:prstGeom prst="ellipse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7" name="TextovéPole 16"/>
          <p:cNvSpPr txBox="1"/>
          <p:nvPr/>
        </p:nvSpPr>
        <p:spPr>
          <a:xfrm>
            <a:off x="2571736" y="3500438"/>
            <a:ext cx="1214446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Levandule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8596" y="5715016"/>
            <a:ext cx="1285884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Dobromysl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58016" y="5643578"/>
            <a:ext cx="1571636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Mateřídouška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3438" y="3500438"/>
            <a:ext cx="1143008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Rozmarýn</a:t>
            </a:r>
            <a:endParaRPr lang="cs-CZ" b="1" dirty="0"/>
          </a:p>
        </p:txBody>
      </p:sp>
      <p:pic>
        <p:nvPicPr>
          <p:cNvPr id="21" name="Obrázek 20" descr="Cibule šalot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928926" y="4214818"/>
            <a:ext cx="2762269" cy="2071702"/>
          </a:xfrm>
          <a:prstGeom prst="ellipse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23" name="TextovéPole 22"/>
          <p:cNvSpPr txBox="1"/>
          <p:nvPr/>
        </p:nvSpPr>
        <p:spPr>
          <a:xfrm>
            <a:off x="3857620" y="6215082"/>
            <a:ext cx="1214446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Meduňka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07"/>
          <a:stretch>
            <a:fillRect/>
          </a:stretch>
        </p:blipFill>
        <p:spPr bwMode="auto">
          <a:xfrm>
            <a:off x="5857884" y="785794"/>
            <a:ext cx="3500462" cy="294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56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07"/>
          <a:stretch>
            <a:fillRect/>
          </a:stretch>
        </p:blipFill>
        <p:spPr bwMode="auto">
          <a:xfrm>
            <a:off x="3071802" y="1928802"/>
            <a:ext cx="3500462" cy="294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07"/>
          <a:stretch>
            <a:fillRect/>
          </a:stretch>
        </p:blipFill>
        <p:spPr bwMode="auto">
          <a:xfrm>
            <a:off x="0" y="642918"/>
            <a:ext cx="3500462" cy="2942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3" name="TextovéPole 32"/>
          <p:cNvSpPr txBox="1"/>
          <p:nvPr/>
        </p:nvSpPr>
        <p:spPr>
          <a:xfrm>
            <a:off x="6572232" y="3571876"/>
            <a:ext cx="257176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Proti kašli a bolesti krku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3500438"/>
            <a:ext cx="235745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Na správné zažívání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571868" y="4786322"/>
            <a:ext cx="2357454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Na klidný spánek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71472" y="285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Léčivé čaje</a:t>
            </a:r>
            <a:endParaRPr lang="cs-CZ" dirty="0"/>
          </a:p>
        </p:txBody>
      </p:sp>
      <p:grpSp>
        <p:nvGrpSpPr>
          <p:cNvPr id="6" name="Skupina 34"/>
          <p:cNvGrpSpPr/>
          <p:nvPr/>
        </p:nvGrpSpPr>
        <p:grpSpPr>
          <a:xfrm>
            <a:off x="6000760" y="5000636"/>
            <a:ext cx="1500198" cy="1155150"/>
            <a:chOff x="6000760" y="5000636"/>
            <a:chExt cx="1500198" cy="1155150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13" name="Obrázek 12" descr="Cibule šalotka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86512" y="5000636"/>
              <a:ext cx="1047757" cy="785818"/>
            </a:xfrm>
            <a:prstGeom prst="ellipse">
              <a:avLst/>
            </a:prstGeom>
            <a:ln w="57150"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</p:pic>
        <p:sp>
          <p:nvSpPr>
            <p:cNvPr id="19" name="TextovéPole 18"/>
            <p:cNvSpPr txBox="1"/>
            <p:nvPr/>
          </p:nvSpPr>
          <p:spPr>
            <a:xfrm>
              <a:off x="6000760" y="5786454"/>
              <a:ext cx="1500198" cy="36933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Mateřídouška</a:t>
              </a:r>
              <a:endParaRPr lang="cs-CZ" b="1" dirty="0"/>
            </a:p>
          </p:txBody>
        </p:sp>
      </p:grpSp>
      <p:grpSp>
        <p:nvGrpSpPr>
          <p:cNvPr id="7" name="Skupina 36"/>
          <p:cNvGrpSpPr/>
          <p:nvPr/>
        </p:nvGrpSpPr>
        <p:grpSpPr>
          <a:xfrm>
            <a:off x="3071802" y="5429264"/>
            <a:ext cx="1143008" cy="1226588"/>
            <a:chOff x="3071802" y="5429264"/>
            <a:chExt cx="1143008" cy="1226588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12" name="Obrázek 11" descr="Cibule šalotka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071802" y="5429264"/>
              <a:ext cx="1056000" cy="792000"/>
            </a:xfrm>
            <a:prstGeom prst="ellipse">
              <a:avLst/>
            </a:prstGeom>
            <a:ln w="57150"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</p:pic>
        <p:sp>
          <p:nvSpPr>
            <p:cNvPr id="20" name="TextovéPole 19"/>
            <p:cNvSpPr txBox="1"/>
            <p:nvPr/>
          </p:nvSpPr>
          <p:spPr>
            <a:xfrm>
              <a:off x="3071802" y="6286520"/>
              <a:ext cx="1143008" cy="36933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Rozmarýn</a:t>
              </a:r>
              <a:endParaRPr lang="cs-CZ" b="1" dirty="0"/>
            </a:p>
          </p:txBody>
        </p:sp>
      </p:grpSp>
      <p:grpSp>
        <p:nvGrpSpPr>
          <p:cNvPr id="8" name="Skupina 37"/>
          <p:cNvGrpSpPr/>
          <p:nvPr/>
        </p:nvGrpSpPr>
        <p:grpSpPr>
          <a:xfrm>
            <a:off x="1785918" y="5000636"/>
            <a:ext cx="1056000" cy="1226588"/>
            <a:chOff x="1785918" y="5000636"/>
            <a:chExt cx="1056000" cy="1226588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24" name="Obrázek 23" descr="Cibule šalotka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785918" y="5000636"/>
              <a:ext cx="1056000" cy="792000"/>
            </a:xfrm>
            <a:prstGeom prst="ellipse">
              <a:avLst/>
            </a:prstGeom>
            <a:ln w="57150"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</p:pic>
        <p:sp>
          <p:nvSpPr>
            <p:cNvPr id="26" name="TextovéPole 25"/>
            <p:cNvSpPr txBox="1"/>
            <p:nvPr/>
          </p:nvSpPr>
          <p:spPr>
            <a:xfrm>
              <a:off x="1928794" y="5857892"/>
              <a:ext cx="785818" cy="36933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Šalvěj</a:t>
              </a:r>
              <a:endParaRPr lang="cs-CZ" b="1" dirty="0"/>
            </a:p>
          </p:txBody>
        </p:sp>
      </p:grpSp>
      <p:grpSp>
        <p:nvGrpSpPr>
          <p:cNvPr id="9" name="Skupina 33"/>
          <p:cNvGrpSpPr/>
          <p:nvPr/>
        </p:nvGrpSpPr>
        <p:grpSpPr>
          <a:xfrm>
            <a:off x="7643834" y="4500570"/>
            <a:ext cx="1056000" cy="1083712"/>
            <a:chOff x="7643834" y="4500570"/>
            <a:chExt cx="1056000" cy="1083712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27" name="Obrázek 26" descr="Cibule šalotka.JPG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7643834" y="4500570"/>
              <a:ext cx="1056000" cy="792000"/>
            </a:xfrm>
            <a:prstGeom prst="ellipse">
              <a:avLst/>
            </a:prstGeom>
            <a:ln w="57150"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</p:pic>
        <p:sp>
          <p:nvSpPr>
            <p:cNvPr id="29" name="TextovéPole 28"/>
            <p:cNvSpPr txBox="1"/>
            <p:nvPr/>
          </p:nvSpPr>
          <p:spPr>
            <a:xfrm>
              <a:off x="7858148" y="5214950"/>
              <a:ext cx="785818" cy="36933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Máta</a:t>
              </a:r>
              <a:endParaRPr lang="cs-CZ" b="1" dirty="0"/>
            </a:p>
          </p:txBody>
        </p:sp>
      </p:grpSp>
      <p:grpSp>
        <p:nvGrpSpPr>
          <p:cNvPr id="10" name="Skupina 40"/>
          <p:cNvGrpSpPr/>
          <p:nvPr/>
        </p:nvGrpSpPr>
        <p:grpSpPr>
          <a:xfrm>
            <a:off x="285720" y="4500570"/>
            <a:ext cx="1285884" cy="1226588"/>
            <a:chOff x="285720" y="4500570"/>
            <a:chExt cx="1285884" cy="1226588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pic>
          <p:nvPicPr>
            <p:cNvPr id="16" name="Obrázek 15" descr="Cibule šalotka.JPG"/>
            <p:cNvPicPr>
              <a:picLocks noChangeAspect="1"/>
            </p:cNvPicPr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28596" y="4500570"/>
              <a:ext cx="1056000" cy="792000"/>
            </a:xfrm>
            <a:prstGeom prst="ellipse">
              <a:avLst/>
            </a:prstGeom>
            <a:ln w="57150"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</p:pic>
        <p:sp>
          <p:nvSpPr>
            <p:cNvPr id="18" name="TextovéPole 17"/>
            <p:cNvSpPr txBox="1"/>
            <p:nvPr/>
          </p:nvSpPr>
          <p:spPr>
            <a:xfrm>
              <a:off x="285720" y="5357826"/>
              <a:ext cx="1285884" cy="36933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Dobromysl</a:t>
              </a:r>
              <a:endParaRPr lang="cs-CZ" b="1" dirty="0"/>
            </a:p>
          </p:txBody>
        </p:sp>
      </p:grpSp>
      <p:grpSp>
        <p:nvGrpSpPr>
          <p:cNvPr id="11" name="Skupina 35"/>
          <p:cNvGrpSpPr/>
          <p:nvPr/>
        </p:nvGrpSpPr>
        <p:grpSpPr>
          <a:xfrm>
            <a:off x="4572000" y="5500702"/>
            <a:ext cx="1143008" cy="1155150"/>
            <a:chOff x="4572000" y="5500702"/>
            <a:chExt cx="1143008" cy="1155150"/>
          </a:xfrm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</p:grpSpPr>
        <p:sp>
          <p:nvSpPr>
            <p:cNvPr id="23" name="TextovéPole 22"/>
            <p:cNvSpPr txBox="1"/>
            <p:nvPr/>
          </p:nvSpPr>
          <p:spPr>
            <a:xfrm>
              <a:off x="4572000" y="6286520"/>
              <a:ext cx="1143008" cy="369332"/>
            </a:xfrm>
            <a:prstGeom prst="rect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Meduňka</a:t>
              </a:r>
              <a:endParaRPr lang="cs-CZ" b="1" dirty="0"/>
            </a:p>
          </p:txBody>
        </p:sp>
        <p:pic>
          <p:nvPicPr>
            <p:cNvPr id="21" name="Obrázek 20" descr="Cibule šalotka.JPG"/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572000" y="5500702"/>
              <a:ext cx="1056000" cy="792000"/>
            </a:xfrm>
            <a:prstGeom prst="ellipse">
              <a:avLst/>
            </a:prstGeom>
            <a:ln w="57150"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p3d prstMaterial="matte">
              <a:bevelT w="127000" h="63500"/>
            </a:sp3d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85185E-6 L 0.34323 -0.2666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2" y="-1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48148E-6 L 0.53056 -0.4759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" y="-2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48148E-6 L 0.14097 -0.2969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" y="-1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59259E-6 L 0.05556 -0.4282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" y="-2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18698 -0.5023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3" y="-2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04 -0.06737 L -0.7007 -0.403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" y="-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Bylinkový </a:t>
            </a:r>
            <a:r>
              <a:rPr lang="cs-CZ" sz="4000" b="1" dirty="0" err="1" smtClean="0"/>
              <a:t>testík</a:t>
            </a:r>
            <a:endParaRPr lang="cs-CZ" sz="4000" b="1" dirty="0" smtClean="0"/>
          </a:p>
        </p:txBody>
      </p:sp>
      <p:graphicFrame>
        <p:nvGraphicFramePr>
          <p:cNvPr id="13" name="Zástupný symbol pro obsah 12"/>
          <p:cNvGraphicFramePr>
            <a:graphicFrameLocks noGrp="1"/>
          </p:cNvGraphicFramePr>
          <p:nvPr>
            <p:ph idx="1"/>
          </p:nvPr>
        </p:nvGraphicFramePr>
        <p:xfrm>
          <a:off x="571472" y="1643050"/>
          <a:ext cx="3971924" cy="37084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14338"/>
                <a:gridCol w="1000132"/>
                <a:gridCol w="1143008"/>
                <a:gridCol w="1214446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8.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9.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10.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57158" y="5857892"/>
            <a:ext cx="428628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Jméno: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786314" y="1285860"/>
            <a:ext cx="4143404" cy="532453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Vytiskni si tuto stránku s tabulkou a pozorně sleduj následující stránky  prezentace. </a:t>
            </a:r>
          </a:p>
          <a:p>
            <a:r>
              <a:rPr lang="cs-CZ" sz="2000" dirty="0" smtClean="0"/>
              <a:t>Pokud poznáš, co je na obrázku (každý obrázek má své číslo), zakroužkuj možnost </a:t>
            </a:r>
            <a:r>
              <a:rPr lang="cs-CZ" sz="2000" b="1" dirty="0" smtClean="0"/>
              <a:t>a</a:t>
            </a:r>
            <a:r>
              <a:rPr lang="cs-CZ" sz="2000" dirty="0" smtClean="0"/>
              <a:t>, </a:t>
            </a:r>
            <a:r>
              <a:rPr lang="cs-CZ" sz="2000" b="1" dirty="0" smtClean="0"/>
              <a:t>b</a:t>
            </a:r>
            <a:r>
              <a:rPr lang="cs-CZ" sz="2000" dirty="0" smtClean="0"/>
              <a:t> nebo </a:t>
            </a:r>
            <a:r>
              <a:rPr lang="cs-CZ" sz="2000" b="1" dirty="0" smtClean="0"/>
              <a:t>c </a:t>
            </a:r>
            <a:r>
              <a:rPr lang="cs-CZ" sz="2000" dirty="0" smtClean="0"/>
              <a:t>ve své tabulce.</a:t>
            </a:r>
          </a:p>
          <a:p>
            <a:r>
              <a:rPr lang="cs-CZ" sz="2000" dirty="0" smtClean="0"/>
              <a:t>Například:</a:t>
            </a:r>
          </a:p>
          <a:p>
            <a:r>
              <a:rPr lang="cs-CZ" sz="2000" dirty="0" smtClean="0"/>
              <a:t> pokud si myslíš, že na prvním obrázku je levandule, označíš u čísla 1.  možnost a.</a:t>
            </a:r>
          </a:p>
          <a:p>
            <a:endParaRPr lang="cs-CZ" sz="2000" dirty="0" smtClean="0"/>
          </a:p>
          <a:p>
            <a:r>
              <a:rPr lang="cs-CZ" sz="2000" dirty="0" smtClean="0"/>
              <a:t>Po ukončení si společně zkontrolujte správné odpovědi a podívejte se na své hodnocení.</a:t>
            </a:r>
          </a:p>
          <a:p>
            <a:r>
              <a:rPr lang="cs-CZ" sz="2000" b="1" dirty="0" smtClean="0"/>
              <a:t>Pokud test nebudeš zkoušet, nic netiskni a využij následující stránky k opakování. Hodně zábavy!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786182" y="2643182"/>
            <a:ext cx="320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petržel kadeřavá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786182" y="1142984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levandule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86182" y="1857364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pažitka</a:t>
            </a:r>
            <a:endParaRPr lang="cs-CZ" sz="3200" b="1" dirty="0">
              <a:latin typeface="Calibri" pitchFamily="34" charset="0"/>
            </a:endParaRPr>
          </a:p>
        </p:txBody>
      </p:sp>
      <p:pic>
        <p:nvPicPr>
          <p:cNvPr id="7" name="Obrázek 6" descr="Petržel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2910" y="1000108"/>
            <a:ext cx="3143271" cy="2357454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9" name="Obrázek 8" descr="Cibule šalot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2910" y="3857628"/>
            <a:ext cx="3172869" cy="2379652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857620" y="4786322"/>
            <a:ext cx="320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kopr vonný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57620" y="407194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rozmarýn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857620" y="550070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dobromysl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4" name="Nadpis 3"/>
          <p:cNvSpPr txBox="1">
            <a:spLocks/>
          </p:cNvSpPr>
          <p:nvPr/>
        </p:nvSpPr>
        <p:spPr>
          <a:xfrm>
            <a:off x="0" y="274638"/>
            <a:ext cx="8686800" cy="79690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Co je na obrázku – klikni (správně 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, špatně     ) 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86446" y="428604"/>
            <a:ext cx="285752" cy="285752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358082" y="428604"/>
            <a:ext cx="285752" cy="285752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14348" y="1214423"/>
            <a:ext cx="428628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4348" y="4000504"/>
            <a:ext cx="428628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2.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929058" y="2643182"/>
            <a:ext cx="320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cibule šalotka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857620" y="1071546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libeček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929058" y="1857364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máta peprná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857620" y="5572140"/>
            <a:ext cx="320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rozmarýn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57620" y="407194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meduňka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786182" y="478632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šalvěj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4" name="Nadpis 3"/>
          <p:cNvSpPr txBox="1">
            <a:spLocks/>
          </p:cNvSpPr>
          <p:nvPr/>
        </p:nvSpPr>
        <p:spPr>
          <a:xfrm>
            <a:off x="0" y="274638"/>
            <a:ext cx="8686800" cy="79690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Co je na obrázku – klikni (správně  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, špatně     ) 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57884" y="428604"/>
            <a:ext cx="285752" cy="285752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358082" y="428604"/>
            <a:ext cx="285752" cy="285752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Zástupný symbol pro obsah 8" descr="DSC0498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81036" y="1000108"/>
            <a:ext cx="3048021" cy="2286016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7" name="Zástupný symbol pro obsah 7" descr="DSC0502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57224" y="3929066"/>
            <a:ext cx="3048021" cy="2286016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20" name="TextovéPole 19"/>
          <p:cNvSpPr txBox="1"/>
          <p:nvPr/>
        </p:nvSpPr>
        <p:spPr>
          <a:xfrm>
            <a:off x="928662" y="1142984"/>
            <a:ext cx="428628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3.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28662" y="4071942"/>
            <a:ext cx="428628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4.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8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786182" y="1214422"/>
            <a:ext cx="320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máta peprná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786182" y="192880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pažitka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86182" y="264318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šalvěj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857620" y="4786322"/>
            <a:ext cx="320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libeček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57620" y="407194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meduňka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857620" y="550070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šalvěj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4" name="Nadpis 3"/>
          <p:cNvSpPr txBox="1">
            <a:spLocks/>
          </p:cNvSpPr>
          <p:nvPr/>
        </p:nvSpPr>
        <p:spPr>
          <a:xfrm>
            <a:off x="0" y="274638"/>
            <a:ext cx="8686800" cy="79690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Co je na obrázku – klikni (správně  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, špatně     ) 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57884" y="428604"/>
            <a:ext cx="285752" cy="285752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358082" y="428604"/>
            <a:ext cx="285752" cy="285752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 descr="DSC0493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1472" y="3766925"/>
            <a:ext cx="3214710" cy="2411033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7" name="Obrázek 16" descr="Cibule šalot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1472" y="928670"/>
            <a:ext cx="3143272" cy="2357454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20" name="TextovéPole 19"/>
          <p:cNvSpPr txBox="1"/>
          <p:nvPr/>
        </p:nvSpPr>
        <p:spPr>
          <a:xfrm>
            <a:off x="642910" y="1071546"/>
            <a:ext cx="428628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2910" y="3857628"/>
            <a:ext cx="428628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6.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786182" y="2643182"/>
            <a:ext cx="320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pažitka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786182" y="1142984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meduňka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786182" y="1857364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cibule šalotka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857620" y="4786322"/>
            <a:ext cx="320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meduňka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57620" y="407194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rozmarýn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857620" y="550070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dobromysl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4" name="Nadpis 3"/>
          <p:cNvSpPr txBox="1">
            <a:spLocks/>
          </p:cNvSpPr>
          <p:nvPr/>
        </p:nvSpPr>
        <p:spPr>
          <a:xfrm>
            <a:off x="0" y="274638"/>
            <a:ext cx="8686800" cy="79690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Co je na obrázku – klikni (správně 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, špatně     ) 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86446" y="428604"/>
            <a:ext cx="285752" cy="285752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358082" y="428604"/>
            <a:ext cx="285752" cy="285752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 descr="Cibule šalot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43948" y="1000108"/>
            <a:ext cx="3048020" cy="2286015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16" name="Obrázek 15" descr="Cibule šalot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85786" y="3857628"/>
            <a:ext cx="3048021" cy="2286016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7" name="TextovéPole 16"/>
          <p:cNvSpPr txBox="1"/>
          <p:nvPr/>
        </p:nvSpPr>
        <p:spPr>
          <a:xfrm>
            <a:off x="857224" y="1142984"/>
            <a:ext cx="428628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7.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57224" y="4000504"/>
            <a:ext cx="428628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8.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857620" y="1857364"/>
            <a:ext cx="320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mateřídouška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786182" y="1142984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šalvěj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857620" y="264318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meduňka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857620" y="4000504"/>
            <a:ext cx="3204000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levandule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857620" y="478632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kopr vonný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857620" y="5500702"/>
            <a:ext cx="3204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atin typeface="Calibri" pitchFamily="34" charset="0"/>
              </a:rPr>
              <a:t>libeček</a:t>
            </a:r>
            <a:endParaRPr lang="cs-CZ" sz="3200" b="1" dirty="0">
              <a:latin typeface="Calibri" pitchFamily="34" charset="0"/>
            </a:endParaRPr>
          </a:p>
        </p:txBody>
      </p:sp>
      <p:sp>
        <p:nvSpPr>
          <p:cNvPr id="14" name="Nadpis 3"/>
          <p:cNvSpPr txBox="1">
            <a:spLocks/>
          </p:cNvSpPr>
          <p:nvPr/>
        </p:nvSpPr>
        <p:spPr>
          <a:xfrm>
            <a:off x="0" y="274638"/>
            <a:ext cx="8686800" cy="79690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Co je na obrázku – klikni (správně 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 , špatně     )  </a:t>
            </a: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86446" y="428604"/>
            <a:ext cx="285752" cy="285752"/>
          </a:xfrm>
          <a:prstGeom prst="rect">
            <a:avLst/>
          </a:prstGeom>
          <a:solidFill>
            <a:srgbClr val="00B05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358082" y="428604"/>
            <a:ext cx="285752" cy="285752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 descr="Cibule šalot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71472" y="1000108"/>
            <a:ext cx="3186942" cy="2390207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20" name="Obrázek 19" descr="Cibule šalot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2910" y="3857628"/>
            <a:ext cx="3143272" cy="2357454"/>
          </a:xfrm>
          <a:prstGeom prst="rect">
            <a:avLst/>
          </a:prstGeom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21" name="TextovéPole 20"/>
          <p:cNvSpPr txBox="1"/>
          <p:nvPr/>
        </p:nvSpPr>
        <p:spPr>
          <a:xfrm>
            <a:off x="642910" y="1142984"/>
            <a:ext cx="428628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9.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4348" y="4000504"/>
            <a:ext cx="500066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10.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C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Bylinkový </a:t>
            </a:r>
            <a:r>
              <a:rPr lang="cs-CZ" sz="4000" b="1" dirty="0" err="1" smtClean="0"/>
              <a:t>testík</a:t>
            </a:r>
            <a:r>
              <a:rPr lang="cs-CZ" sz="4000" b="1" dirty="0" smtClean="0"/>
              <a:t>- hodnocení</a:t>
            </a:r>
          </a:p>
        </p:txBody>
      </p:sp>
      <p:graphicFrame>
        <p:nvGraphicFramePr>
          <p:cNvPr id="13" name="Zástupný symbol pro obsah 12"/>
          <p:cNvGraphicFramePr>
            <a:graphicFrameLocks noGrp="1"/>
          </p:cNvGraphicFramePr>
          <p:nvPr>
            <p:ph idx="1"/>
          </p:nvPr>
        </p:nvGraphicFramePr>
        <p:xfrm>
          <a:off x="571472" y="1643050"/>
          <a:ext cx="3971924" cy="37084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14338"/>
                <a:gridCol w="1000132"/>
                <a:gridCol w="1143008"/>
                <a:gridCol w="1214446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7.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8.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9.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10.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5072066" y="1643050"/>
            <a:ext cx="3500462" cy="369331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r>
              <a:rPr lang="cs-CZ" b="1" dirty="0" smtClean="0"/>
              <a:t>0 - 3 body </a:t>
            </a:r>
            <a:r>
              <a:rPr lang="cs-CZ" dirty="0" smtClean="0"/>
              <a:t>– ještě se musíš hodně učit, bylinky zatím moc neznáš</a:t>
            </a:r>
          </a:p>
          <a:p>
            <a:endParaRPr lang="cs-CZ" dirty="0" smtClean="0"/>
          </a:p>
          <a:p>
            <a:r>
              <a:rPr lang="cs-CZ" b="1" dirty="0" smtClean="0"/>
              <a:t>4 - 6 bodů </a:t>
            </a:r>
            <a:r>
              <a:rPr lang="cs-CZ" dirty="0" smtClean="0"/>
              <a:t>– při určování bylinek si pořád ještě nejsi moc jistý, zopakuj si je!</a:t>
            </a:r>
          </a:p>
          <a:p>
            <a:endParaRPr lang="cs-CZ" b="1" dirty="0" smtClean="0"/>
          </a:p>
          <a:p>
            <a:r>
              <a:rPr lang="cs-CZ" b="1" dirty="0" smtClean="0"/>
              <a:t>7 - 8 bodů </a:t>
            </a:r>
            <a:r>
              <a:rPr lang="cs-CZ" dirty="0" smtClean="0"/>
              <a:t>– začínáš být odborník na bylinky, hurá!</a:t>
            </a:r>
          </a:p>
          <a:p>
            <a:endParaRPr lang="cs-CZ" b="1" dirty="0" smtClean="0"/>
          </a:p>
          <a:p>
            <a:r>
              <a:rPr lang="cs-CZ" b="1" dirty="0" smtClean="0"/>
              <a:t>9 - 10 bodů </a:t>
            </a:r>
            <a:r>
              <a:rPr lang="cs-CZ" dirty="0" smtClean="0"/>
              <a:t>– tvé budoucí povolání je jasné – babka kořenářka či </a:t>
            </a:r>
            <a:r>
              <a:rPr lang="cs-CZ" dirty="0" err="1" smtClean="0"/>
              <a:t>dědek</a:t>
            </a:r>
            <a:r>
              <a:rPr lang="cs-CZ" dirty="0" smtClean="0"/>
              <a:t> kořenář!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500298" y="2857496"/>
            <a:ext cx="428628" cy="2143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500298" y="2143116"/>
            <a:ext cx="428628" cy="2143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714744" y="2500306"/>
            <a:ext cx="428628" cy="2143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714744" y="1785926"/>
            <a:ext cx="428628" cy="2143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500166" y="3214686"/>
            <a:ext cx="428628" cy="2143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500298" y="3571876"/>
            <a:ext cx="428628" cy="2143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714744" y="4000504"/>
            <a:ext cx="428628" cy="2143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500298" y="4357694"/>
            <a:ext cx="428628" cy="2143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500298" y="4714884"/>
            <a:ext cx="428628" cy="2143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500166" y="5072074"/>
            <a:ext cx="428628" cy="21431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ŠROT, Radoslav. </a:t>
            </a:r>
            <a:r>
              <a:rPr lang="cs-CZ" sz="2000" i="1" dirty="0" smtClean="0"/>
              <a:t>Rok v naší zahradě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Ilustrace Radoslava Vodáková, Vlastimil Vodák. Praha: Ottovo nakladatelství, 2004, 431 s. ISBN 80-7360-017-X. </a:t>
            </a:r>
          </a:p>
          <a:p>
            <a:r>
              <a:rPr lang="cs-CZ" sz="2000" dirty="0" smtClean="0"/>
              <a:t>BRICKELL, </a:t>
            </a:r>
            <a:r>
              <a:rPr lang="cs-CZ" sz="2000" dirty="0" err="1" smtClean="0"/>
              <a:t>Christopher</a:t>
            </a:r>
            <a:r>
              <a:rPr lang="cs-CZ" sz="2000" dirty="0" smtClean="0"/>
              <a:t>. </a:t>
            </a:r>
            <a:r>
              <a:rPr lang="cs-CZ" sz="2000" i="1" dirty="0" smtClean="0"/>
              <a:t>Velká zahrádkářská encyklopedie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2., (v </a:t>
            </a:r>
            <a:r>
              <a:rPr lang="cs-CZ" sz="2000" dirty="0" err="1" smtClean="0"/>
              <a:t>nakl</a:t>
            </a:r>
            <a:r>
              <a:rPr lang="cs-CZ" sz="2000" dirty="0" smtClean="0"/>
              <a:t>. </a:t>
            </a:r>
            <a:r>
              <a:rPr lang="cs-CZ" sz="2000" dirty="0" err="1" smtClean="0"/>
              <a:t>Ikar</a:t>
            </a:r>
            <a:r>
              <a:rPr lang="cs-CZ" sz="2000" dirty="0" smtClean="0"/>
              <a:t> 1.). Překlad Zdeněk </a:t>
            </a:r>
            <a:r>
              <a:rPr lang="cs-CZ" sz="2000" dirty="0" err="1" smtClean="0"/>
              <a:t>Blahník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Ikar</a:t>
            </a:r>
            <a:r>
              <a:rPr lang="cs-CZ" sz="2000" dirty="0" smtClean="0"/>
              <a:t>, 1999, 624 s. ISBN 80-720-2569-4. </a:t>
            </a:r>
          </a:p>
          <a:p>
            <a:r>
              <a:rPr lang="cs-CZ" sz="2000" dirty="0" smtClean="0"/>
              <a:t>ŠROT, Radoslav. </a:t>
            </a:r>
            <a:r>
              <a:rPr lang="cs-CZ" sz="2000" i="1" dirty="0" smtClean="0"/>
              <a:t>1000 dobrých rad zahrádkářům</a:t>
            </a:r>
            <a:r>
              <a:rPr lang="cs-CZ" sz="2000" dirty="0" smtClean="0"/>
              <a:t>. 6., </a:t>
            </a:r>
            <a:r>
              <a:rPr lang="cs-CZ" sz="2000" dirty="0" err="1" smtClean="0"/>
              <a:t>dopl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Ilustrace Radoslava Vodáková, Vlastimil Vodák. Praha: Brázda, 1993, 626 s. ISBN 80-209-0241-4. </a:t>
            </a:r>
          </a:p>
          <a:p>
            <a:r>
              <a:rPr lang="cs-CZ" sz="2000" dirty="0" smtClean="0"/>
              <a:t> Fotografický materiál: archív autorky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983</TotalTime>
  <Words>1331</Words>
  <Application>Microsoft Office PowerPoint</Application>
  <PresentationFormat>Předvádění na obrazovce (4:3)</PresentationFormat>
  <Paragraphs>232</Paragraphs>
  <Slides>20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Snímek 1</vt:lpstr>
      <vt:lpstr>Snímek 2</vt:lpstr>
      <vt:lpstr> Bylinky na zahradě</vt:lpstr>
      <vt:lpstr> Petržel kadeřavá</vt:lpstr>
      <vt:lpstr> Cibule šalotka</vt:lpstr>
      <vt:lpstr> Pažitka</vt:lpstr>
      <vt:lpstr> Kopr vonný</vt:lpstr>
      <vt:lpstr> Libeček lékařský</vt:lpstr>
      <vt:lpstr> Máta peprná</vt:lpstr>
      <vt:lpstr> Šalvěj lékařská</vt:lpstr>
      <vt:lpstr> Další léčivé bylinky na našich zahradách</vt:lpstr>
      <vt:lpstr> Léčivé čaje</vt:lpstr>
      <vt:lpstr>Bylinkový testík</vt:lpstr>
      <vt:lpstr>Snímek 14</vt:lpstr>
      <vt:lpstr>Snímek 15</vt:lpstr>
      <vt:lpstr>Snímek 16</vt:lpstr>
      <vt:lpstr>Snímek 17</vt:lpstr>
      <vt:lpstr>Snímek 18</vt:lpstr>
      <vt:lpstr>Bylinkový testík- hodnocení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133</cp:revision>
  <dcterms:modified xsi:type="dcterms:W3CDTF">2014-03-05T07:31:30Z</dcterms:modified>
</cp:coreProperties>
</file>