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73" r:id="rId2"/>
    <p:sldId id="274" r:id="rId3"/>
    <p:sldId id="257" r:id="rId4"/>
    <p:sldId id="275" r:id="rId5"/>
    <p:sldId id="260" r:id="rId6"/>
    <p:sldId id="261" r:id="rId7"/>
    <p:sldId id="258" r:id="rId8"/>
    <p:sldId id="259" r:id="rId9"/>
    <p:sldId id="268" r:id="rId10"/>
    <p:sldId id="263" r:id="rId11"/>
    <p:sldId id="269" r:id="rId12"/>
    <p:sldId id="262" r:id="rId13"/>
    <p:sldId id="270" r:id="rId14"/>
    <p:sldId id="264" r:id="rId15"/>
    <p:sldId id="271" r:id="rId16"/>
    <p:sldId id="266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65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9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F6F32BD-9E33-454D-93CD-31DE5878B513}" type="datetimeFigureOut">
              <a:rPr lang="cs-CZ" smtClean="0"/>
              <a:pPr/>
              <a:t>5.3.2014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48BBB82-E729-4998-BCF0-881938130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7" Type="http://schemas.openxmlformats.org/officeDocument/2006/relationships/slide" Target="slide16.xml"/><Relationship Id="rId2" Type="http://schemas.openxmlformats.org/officeDocument/2006/relationships/slide" Target="slide5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2.xml"/><Relationship Id="rId5" Type="http://schemas.openxmlformats.org/officeDocument/2006/relationships/slide" Target="slide8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openxmlformats.org/officeDocument/2006/relationships/slide" Target="slide18.xml"/><Relationship Id="rId7" Type="http://schemas.openxmlformats.org/officeDocument/2006/relationships/slide" Target="slide22.xml"/><Relationship Id="rId2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21.xml"/><Relationship Id="rId5" Type="http://schemas.openxmlformats.org/officeDocument/2006/relationships/slide" Target="slide20.xml"/><Relationship Id="rId4" Type="http://schemas.openxmlformats.org/officeDocument/2006/relationships/slide" Target="slide19.xml"/><Relationship Id="rId9" Type="http://schemas.openxmlformats.org/officeDocument/2006/relationships/slide" Target="slide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738820" y="2291356"/>
            <a:ext cx="761939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ROZVOJ VYTRVALOSTI</a:t>
            </a:r>
            <a:endParaRPr lang="cs-CZ" sz="5400" b="1" cap="none" spc="0" dirty="0" smtClean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428728" y="3286124"/>
            <a:ext cx="5925019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Vybraná témata teorie tělesné výchovy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2910" y="285728"/>
            <a:ext cx="7848872" cy="1512168"/>
          </a:xfrm>
          <a:prstGeom prst="rect">
            <a:avLst/>
          </a:prstGeom>
        </p:spPr>
      </p:pic>
      <p:pic>
        <p:nvPicPr>
          <p:cNvPr id="5" name="Picture 5" descr="GYMLOVO_logo BRV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5000636"/>
            <a:ext cx="1071570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Zástupný symbol pro obsah 4"/>
          <p:cNvGraphicFramePr>
            <a:graphicFrameLocks/>
          </p:cNvGraphicFramePr>
          <p:nvPr/>
        </p:nvGraphicFramePr>
        <p:xfrm>
          <a:off x="714348" y="2285992"/>
          <a:ext cx="7643866" cy="2384298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643866"/>
              </a:tblGrid>
              <a:tr h="339010">
                <a:tc>
                  <a:txBody>
                    <a:bodyPr/>
                    <a:lstStyle/>
                    <a:p>
                      <a:r>
                        <a:rPr lang="cs-CZ" sz="1700" b="0" dirty="0" smtClean="0"/>
                        <a:t>NÁZEV</a:t>
                      </a:r>
                      <a:r>
                        <a:rPr lang="cs-CZ" sz="1700" b="0" baseline="0" dirty="0" smtClean="0"/>
                        <a:t> ŠKOLY: Gymnázium Lovosice, Sady p</a:t>
                      </a:r>
                      <a:r>
                        <a:rPr lang="en-US" sz="1700" b="0" baseline="0" dirty="0" err="1" smtClean="0"/>
                        <a:t>i</a:t>
                      </a:r>
                      <a:r>
                        <a:rPr lang="cs-CZ" sz="1700" b="0" baseline="0" dirty="0" err="1" smtClean="0"/>
                        <a:t>onýrů</a:t>
                      </a:r>
                      <a:r>
                        <a:rPr lang="cs-CZ" sz="1700" b="0" baseline="0" dirty="0" smtClean="0"/>
                        <a:t> 600</a:t>
                      </a:r>
                      <a:r>
                        <a:rPr lang="en-US" sz="1700" b="0" baseline="0" dirty="0" smtClean="0"/>
                        <a:t>/</a:t>
                      </a:r>
                      <a:r>
                        <a:rPr lang="cs-CZ" sz="1700" b="0" baseline="0" dirty="0" smtClean="0"/>
                        <a:t>6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ČÍSLO PROJEKTU: CZ.1.07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1.5.00</a:t>
                      </a:r>
                      <a:r>
                        <a:rPr lang="en-US" sz="1700" dirty="0" smtClean="0"/>
                        <a:t>/</a:t>
                      </a:r>
                      <a:r>
                        <a:rPr lang="cs-CZ" sz="1700" dirty="0" smtClean="0"/>
                        <a:t>34.1073</a:t>
                      </a:r>
                      <a:endParaRPr lang="cs-CZ" sz="1700" b="0" dirty="0" smtClean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NÁZEV MATERIÁLU: VY_32_INOVACE_4C_03_Rozvoj</a:t>
                      </a:r>
                      <a:r>
                        <a:rPr lang="cs-CZ" sz="1700" baseline="0" dirty="0" smtClean="0"/>
                        <a:t> rychlosti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TÉMA SADY: Vybraná</a:t>
                      </a:r>
                      <a:r>
                        <a:rPr lang="cs-CZ" sz="1700" baseline="0" dirty="0" smtClean="0"/>
                        <a:t> témata teorie tělesné výchovy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ROČNÍK: 3.A, 3.B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DATUM VZNIKU:</a:t>
                      </a:r>
                      <a:r>
                        <a:rPr lang="cs-CZ" sz="1700" baseline="0" dirty="0" smtClean="0"/>
                        <a:t> říjen 2</a:t>
                      </a:r>
                      <a:r>
                        <a:rPr lang="cs-CZ" sz="1700" dirty="0" smtClean="0"/>
                        <a:t>013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  <a:tr h="339010">
                <a:tc>
                  <a:txBody>
                    <a:bodyPr/>
                    <a:lstStyle/>
                    <a:p>
                      <a:r>
                        <a:rPr lang="cs-CZ" sz="1700" dirty="0" smtClean="0"/>
                        <a:t>AUTOR: Mgr. Jiří </a:t>
                      </a:r>
                      <a:r>
                        <a:rPr lang="cs-CZ" sz="1700" dirty="0" err="1" smtClean="0"/>
                        <a:t>Willner</a:t>
                      </a:r>
                      <a:endParaRPr lang="cs-CZ" sz="1700" b="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81534" marR="81534" marT="40767" marB="40767"/>
                </a:tc>
              </a:tr>
            </a:tbl>
          </a:graphicData>
        </a:graphic>
      </p:graphicFrame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1400" dirty="0" smtClean="0"/>
              <a:t>Materiál je určen pro první vyučovací hodinu tělesné výchovy tříd 3. ročníku středních škol a čtyřletých gymnázií, dále pro 7. ročník osmiletých gymnázií.</a:t>
            </a:r>
          </a:p>
          <a:p>
            <a:pPr algn="just"/>
            <a:r>
              <a:rPr lang="cs-CZ" sz="1400" dirty="0" smtClean="0"/>
              <a:t>Některé materiály mohou být využity také v druhém ročníku osmiletých gymnázií a sedmých třídách základních škol.</a:t>
            </a:r>
          </a:p>
          <a:p>
            <a:pPr algn="just"/>
            <a:r>
              <a:rPr lang="cs-CZ" sz="1400" dirty="0" smtClean="0"/>
              <a:t>Časová náročnost teoretické části je 30-45 minut</a:t>
            </a:r>
          </a:p>
          <a:p>
            <a:pPr algn="just"/>
            <a:r>
              <a:rPr lang="cs-CZ" sz="1400" dirty="0" smtClean="0"/>
              <a:t>Interaktivní studijní materiál je zaměřen na téma pohybové schopnosti.</a:t>
            </a:r>
          </a:p>
          <a:p>
            <a:pPr algn="just"/>
            <a:r>
              <a:rPr lang="cs-CZ" sz="1400" dirty="0" smtClean="0"/>
              <a:t>V prezentaci je rozváděno téma vytrvalostní schopnosti.</a:t>
            </a:r>
          </a:p>
          <a:p>
            <a:pPr algn="just"/>
            <a:r>
              <a:rPr lang="cs-CZ" sz="1400" dirty="0" smtClean="0"/>
              <a:t>Odborné texty jsou doplňovány hodícími se obrázky.</a:t>
            </a:r>
          </a:p>
          <a:p>
            <a:pPr algn="just"/>
            <a:r>
              <a:rPr lang="cs-CZ" sz="1400" dirty="0" smtClean="0"/>
              <a:t>V závěrečné části je uvedeno procvičování teoretických poznatků s následným řešením.</a:t>
            </a:r>
          </a:p>
          <a:p>
            <a:pPr algn="just"/>
            <a:r>
              <a:rPr lang="cs-CZ" sz="1400" dirty="0" smtClean="0"/>
              <a:t>Hlavní nabídka je členěna tematicky do jednotlivých políček. </a:t>
            </a:r>
          </a:p>
          <a:p>
            <a:pPr algn="just"/>
            <a:r>
              <a:rPr lang="cs-CZ" sz="1400" dirty="0" smtClean="0"/>
              <a:t>Při kliknutí na dané políčko je text hypertextově odkázán na příslušné téma.</a:t>
            </a:r>
          </a:p>
          <a:p>
            <a:pPr algn="just"/>
            <a:r>
              <a:rPr lang="cs-CZ" sz="1400" dirty="0" smtClean="0"/>
              <a:t>Text je rolován po odstavcích, případně po jednotlivých odrážkách (dle potřeby k výuce).</a:t>
            </a:r>
          </a:p>
          <a:p>
            <a:pPr algn="just"/>
            <a:r>
              <a:rPr lang="cs-CZ" sz="1400" dirty="0" smtClean="0"/>
              <a:t>Jednotlivé obrázky jsou číslovány s odkazem na patřičnou část textu.</a:t>
            </a:r>
          </a:p>
          <a:p>
            <a:pPr algn="just"/>
            <a:r>
              <a:rPr lang="cs-CZ" sz="1400" dirty="0" smtClean="0"/>
              <a:t>Procvičování je realizováno formou data-projektoru.</a:t>
            </a:r>
          </a:p>
          <a:p>
            <a:pPr algn="just"/>
            <a:r>
              <a:rPr lang="cs-CZ" sz="1400" dirty="0" smtClean="0"/>
              <a:t>Případná praktická část výuky je realizována v tělocvičně.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Hlavní nabídka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3586155" y="1571612"/>
            <a:ext cx="2057415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ÚVOD</a:t>
            </a:r>
            <a:endParaRPr lang="cs-CZ" sz="2000" b="1" dirty="0"/>
          </a:p>
        </p:txBody>
      </p:sp>
      <p:sp>
        <p:nvSpPr>
          <p:cNvPr id="5" name="Obdélník 4">
            <a:hlinkClick r:id="rId3" action="ppaction://hlinksldjump" highlightClick="1"/>
          </p:cNvPr>
          <p:cNvSpPr/>
          <p:nvPr/>
        </p:nvSpPr>
        <p:spPr>
          <a:xfrm>
            <a:off x="357158" y="3071810"/>
            <a:ext cx="1971689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ČLENĚNÍ VYTRVALOSTI</a:t>
            </a:r>
            <a:endParaRPr lang="cs-CZ" sz="2000" b="1" dirty="0"/>
          </a:p>
        </p:txBody>
      </p:sp>
      <p:sp>
        <p:nvSpPr>
          <p:cNvPr id="6" name="Obdélník 5">
            <a:hlinkClick r:id="rId4" action="ppaction://hlinksldjump" highlightClick="1"/>
          </p:cNvPr>
          <p:cNvSpPr/>
          <p:nvPr/>
        </p:nvSpPr>
        <p:spPr>
          <a:xfrm>
            <a:off x="2528873" y="3071810"/>
            <a:ext cx="1971689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ROZVOJ VYTRVALOSTI</a:t>
            </a:r>
            <a:endParaRPr lang="cs-CZ" sz="2000" b="1" dirty="0"/>
          </a:p>
        </p:txBody>
      </p:sp>
      <p:sp>
        <p:nvSpPr>
          <p:cNvPr id="7" name="Obdélník 6">
            <a:hlinkClick r:id="rId5" action="ppaction://hlinksldjump" highlightClick="1"/>
          </p:cNvPr>
          <p:cNvSpPr/>
          <p:nvPr/>
        </p:nvSpPr>
        <p:spPr>
          <a:xfrm>
            <a:off x="4672013" y="3071810"/>
            <a:ext cx="1971689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EXTENZIVNÍ ROZVOJ</a:t>
            </a:r>
            <a:endParaRPr lang="cs-CZ" sz="2000" b="1" dirty="0"/>
          </a:p>
        </p:txBody>
      </p:sp>
      <p:sp>
        <p:nvSpPr>
          <p:cNvPr id="8" name="Obdélník 7">
            <a:hlinkClick r:id="rId6" action="ppaction://hlinksldjump" highlightClick="1"/>
          </p:cNvPr>
          <p:cNvSpPr/>
          <p:nvPr/>
        </p:nvSpPr>
        <p:spPr>
          <a:xfrm>
            <a:off x="6815153" y="3071810"/>
            <a:ext cx="1971689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INTENZIVNÍ ROZVOJ</a:t>
            </a:r>
            <a:endParaRPr lang="cs-CZ" sz="2000" b="1" dirty="0"/>
          </a:p>
        </p:txBody>
      </p:sp>
      <p:sp>
        <p:nvSpPr>
          <p:cNvPr id="9" name="Obdélník 8">
            <a:hlinkClick r:id="rId7" action="ppaction://hlinksldjump" highlightClick="1"/>
          </p:cNvPr>
          <p:cNvSpPr/>
          <p:nvPr/>
        </p:nvSpPr>
        <p:spPr>
          <a:xfrm>
            <a:off x="3571868" y="4572008"/>
            <a:ext cx="2057415" cy="12858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OTÁZKY </a:t>
            </a:r>
          </a:p>
          <a:p>
            <a:pPr algn="ctr"/>
            <a:r>
              <a:rPr lang="cs-CZ" sz="2000" b="1" dirty="0" smtClean="0"/>
              <a:t>K</a:t>
            </a:r>
          </a:p>
          <a:p>
            <a:pPr algn="ctr"/>
            <a:r>
              <a:rPr lang="cs-CZ" sz="2000" b="1" dirty="0" smtClean="0"/>
              <a:t>PŘEZKOUŠENÍ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500438"/>
            <a:ext cx="8229600" cy="2625725"/>
          </a:xfrm>
        </p:spPr>
        <p:txBody>
          <a:bodyPr>
            <a:normAutofit/>
          </a:bodyPr>
          <a:lstStyle/>
          <a:p>
            <a:r>
              <a:rPr lang="cs-CZ" dirty="0" smtClean="0"/>
              <a:t>Vytrvalost je schopnost odolávat únavě</a:t>
            </a:r>
            <a:r>
              <a:rPr lang="cs-CZ" baseline="30000" dirty="0" smtClean="0"/>
              <a:t>(1-2)</a:t>
            </a:r>
            <a:r>
              <a:rPr lang="cs-CZ" dirty="0" smtClean="0"/>
              <a:t>.</a:t>
            </a:r>
          </a:p>
          <a:p>
            <a:r>
              <a:rPr lang="cs-CZ" dirty="0" smtClean="0"/>
              <a:t>Jedná </a:t>
            </a:r>
            <a:r>
              <a:rPr lang="cs-CZ" dirty="0"/>
              <a:t>se o soubor předpokladů provádět cvičení s určitou nižší než maximální intenzitou co nejdále, nebo o stanovenou dobu danou délkou cvičení. 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to je vytrvalost</a:t>
            </a:r>
            <a:endParaRPr lang="cs-CZ" dirty="0"/>
          </a:p>
        </p:txBody>
      </p:sp>
      <p:pic>
        <p:nvPicPr>
          <p:cNvPr id="4" name="Obrázek 3" descr="Audi_R10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1428736"/>
            <a:ext cx="3357586" cy="1878150"/>
          </a:xfrm>
          <a:prstGeom prst="rect">
            <a:avLst/>
          </a:prstGeom>
        </p:spPr>
      </p:pic>
      <p:pic>
        <p:nvPicPr>
          <p:cNvPr id="5" name="Obrázek 4" descr="SamuelWanjiru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29190" y="1428736"/>
            <a:ext cx="2786082" cy="1863192"/>
          </a:xfrm>
          <a:prstGeom prst="rect">
            <a:avLst/>
          </a:prstGeom>
        </p:spPr>
      </p:pic>
      <p:sp>
        <p:nvSpPr>
          <p:cNvPr id="6" name="Obdélník 5">
            <a:hlinkClick r:id="rId4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214686"/>
            <a:ext cx="8229600" cy="2911477"/>
          </a:xfrm>
        </p:spPr>
        <p:txBody>
          <a:bodyPr>
            <a:normAutofit/>
          </a:bodyPr>
          <a:lstStyle/>
          <a:p>
            <a:r>
              <a:rPr lang="cs-CZ" sz="2400" b="1" dirty="0" smtClean="0"/>
              <a:t>Krátkodobá</a:t>
            </a:r>
            <a:r>
              <a:rPr lang="cs-CZ" sz="2400" baseline="30000" dirty="0" smtClean="0"/>
              <a:t>(3)</a:t>
            </a:r>
          </a:p>
          <a:p>
            <a:pPr lvl="1"/>
            <a:r>
              <a:rPr lang="cs-CZ" sz="2400" dirty="0"/>
              <a:t>B</a:t>
            </a:r>
            <a:r>
              <a:rPr lang="cs-CZ" sz="2400" dirty="0" smtClean="0"/>
              <a:t>ěh na 400 m, 800 m</a:t>
            </a:r>
          </a:p>
          <a:p>
            <a:r>
              <a:rPr lang="cs-CZ" sz="2400" b="1" dirty="0" smtClean="0"/>
              <a:t>Střednědobá</a:t>
            </a:r>
            <a:r>
              <a:rPr lang="cs-CZ" sz="2400" baseline="30000" dirty="0" smtClean="0"/>
              <a:t>(4)</a:t>
            </a:r>
          </a:p>
          <a:p>
            <a:pPr lvl="1"/>
            <a:r>
              <a:rPr lang="cs-CZ" sz="2400" dirty="0" smtClean="0"/>
              <a:t>Běh na 1500 m, 3000 m</a:t>
            </a:r>
          </a:p>
          <a:p>
            <a:r>
              <a:rPr lang="cs-CZ" sz="2400" b="1" dirty="0" smtClean="0"/>
              <a:t>Dlouhodobá</a:t>
            </a:r>
            <a:r>
              <a:rPr lang="cs-CZ" sz="2400" baseline="30000" dirty="0" smtClean="0"/>
              <a:t>(5)</a:t>
            </a:r>
          </a:p>
          <a:p>
            <a:pPr lvl="1"/>
            <a:r>
              <a:rPr lang="cs-CZ" sz="2400" dirty="0" smtClean="0"/>
              <a:t>Běh na 10 km, Maraton, Iron man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členíme vytrvalost</a:t>
            </a:r>
            <a:endParaRPr lang="cs-CZ" dirty="0"/>
          </a:p>
        </p:txBody>
      </p:sp>
      <p:pic>
        <p:nvPicPr>
          <p:cNvPr id="4" name="Obrázek 3" descr="400m_CIF_San_Diego_Championship_20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72" y="1400428"/>
            <a:ext cx="2500330" cy="1668188"/>
          </a:xfrm>
          <a:prstGeom prst="rect">
            <a:avLst/>
          </a:prstGeom>
        </p:spPr>
      </p:pic>
      <p:pic>
        <p:nvPicPr>
          <p:cNvPr id="5" name="Obrázek 4" descr="Osaka07_D1M_W3000M_Steeplechase_Heat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678" y="1421592"/>
            <a:ext cx="3429024" cy="1650218"/>
          </a:xfrm>
          <a:prstGeom prst="rect">
            <a:avLst/>
          </a:prstGeom>
        </p:spPr>
      </p:pic>
      <p:pic>
        <p:nvPicPr>
          <p:cNvPr id="6" name="Obrázek 5" descr="Faris_al_sultan_ironman_hawaii_200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786579" y="1428736"/>
            <a:ext cx="1857388" cy="2786082"/>
          </a:xfrm>
          <a:prstGeom prst="rect">
            <a:avLst/>
          </a:prstGeom>
        </p:spPr>
      </p:pic>
      <p:sp>
        <p:nvSpPr>
          <p:cNvPr id="7" name="Obdélník 6">
            <a:hlinkClick r:id="rId5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329246" cy="4525963"/>
          </a:xfrm>
        </p:spPr>
        <p:txBody>
          <a:bodyPr>
            <a:normAutofit/>
          </a:bodyPr>
          <a:lstStyle/>
          <a:p>
            <a:r>
              <a:rPr lang="cs-CZ" sz="2400" b="1" dirty="0" err="1" smtClean="0"/>
              <a:t>Fartlek</a:t>
            </a:r>
            <a:r>
              <a:rPr lang="cs-CZ" sz="2400" b="1" dirty="0" smtClean="0"/>
              <a:t> – souvislá metoda</a:t>
            </a:r>
            <a:r>
              <a:rPr lang="cs-CZ" sz="2400" baseline="30000" dirty="0" smtClean="0"/>
              <a:t>(6)</a:t>
            </a:r>
            <a:endParaRPr lang="cs-CZ" sz="2400" baseline="30000" dirty="0"/>
          </a:p>
          <a:p>
            <a:pPr lvl="1"/>
            <a:r>
              <a:rPr lang="cs-CZ" sz="2400" dirty="0" smtClean="0"/>
              <a:t>Hra s rychlostí dle vlastních pocitů a potřeb</a:t>
            </a:r>
          </a:p>
          <a:p>
            <a:pPr>
              <a:buNone/>
            </a:pPr>
            <a:endParaRPr lang="cs-CZ" sz="2400" dirty="0" smtClean="0"/>
          </a:p>
          <a:p>
            <a:r>
              <a:rPr lang="cs-CZ" sz="2400" b="1" dirty="0" smtClean="0"/>
              <a:t>Intervalové metody</a:t>
            </a:r>
            <a:r>
              <a:rPr lang="cs-CZ" sz="2400" b="1" baseline="30000" dirty="0" smtClean="0"/>
              <a:t>(7</a:t>
            </a:r>
            <a:r>
              <a:rPr lang="cs-CZ" sz="2400" baseline="30000" dirty="0" smtClean="0"/>
              <a:t>)</a:t>
            </a:r>
          </a:p>
          <a:p>
            <a:pPr lvl="1"/>
            <a:r>
              <a:rPr lang="cs-CZ" sz="2400" u="sng" dirty="0" smtClean="0"/>
              <a:t>Extenzivní intervalové metody</a:t>
            </a:r>
          </a:p>
          <a:p>
            <a:pPr lvl="2"/>
            <a:r>
              <a:rPr lang="cs-CZ" sz="2400" dirty="0" smtClean="0"/>
              <a:t>Převažují krátké přestávky, metoda vytrvalostní</a:t>
            </a:r>
          </a:p>
          <a:p>
            <a:pPr lvl="1"/>
            <a:r>
              <a:rPr lang="cs-CZ" sz="2400" u="sng" dirty="0" smtClean="0"/>
              <a:t>Intenzivní intervalové metody</a:t>
            </a:r>
          </a:p>
          <a:p>
            <a:pPr lvl="2"/>
            <a:r>
              <a:rPr lang="cs-CZ" sz="2400" dirty="0" smtClean="0"/>
              <a:t>Převažují dlouhé přestávky, metoda rychlostní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Jak rozvíjíme vytrvalost</a:t>
            </a:r>
            <a:endParaRPr lang="cs-CZ" dirty="0"/>
          </a:p>
        </p:txBody>
      </p:sp>
      <p:pic>
        <p:nvPicPr>
          <p:cNvPr id="4" name="Obrázek 3" descr="Running_Man_Kyle_Cassid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5008" y="1571612"/>
            <a:ext cx="2457899" cy="1639880"/>
          </a:xfrm>
          <a:prstGeom prst="rect">
            <a:avLst/>
          </a:prstGeom>
        </p:spPr>
      </p:pic>
      <p:pic>
        <p:nvPicPr>
          <p:cNvPr id="5" name="Obrázek 4" descr="London_2012_Olympic_100m_final_start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36107" y="3429001"/>
            <a:ext cx="2024690" cy="3071834"/>
          </a:xfrm>
          <a:prstGeom prst="rect">
            <a:avLst/>
          </a:prstGeom>
        </p:spPr>
      </p:pic>
      <p:sp>
        <p:nvSpPr>
          <p:cNvPr id="6" name="Obdélník 5">
            <a:hlinkClick r:id="rId4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686436" cy="52578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/>
              <a:t>Extenzivní rozvoj v tělocvičně či na hřišti</a:t>
            </a:r>
          </a:p>
          <a:p>
            <a:r>
              <a:rPr lang="cs-CZ" sz="2400" u="sng" dirty="0" smtClean="0"/>
              <a:t>Počet dětí:</a:t>
            </a:r>
            <a:r>
              <a:rPr lang="cs-CZ" sz="2400" dirty="0" smtClean="0"/>
              <a:t> 20</a:t>
            </a:r>
          </a:p>
          <a:p>
            <a:r>
              <a:rPr lang="cs-CZ" sz="2400" u="sng" dirty="0" smtClean="0"/>
              <a:t>Prostředek:</a:t>
            </a:r>
            <a:r>
              <a:rPr lang="cs-CZ" sz="2400" dirty="0" smtClean="0"/>
              <a:t> basketbal</a:t>
            </a:r>
          </a:p>
          <a:p>
            <a:r>
              <a:rPr lang="cs-CZ" sz="2400" u="sng" dirty="0" smtClean="0"/>
              <a:t>Organizace:</a:t>
            </a:r>
            <a:r>
              <a:rPr lang="cs-CZ" sz="2400" dirty="0" smtClean="0"/>
              <a:t> děti jsou rozděleny do čtyř skupin po pěti</a:t>
            </a:r>
          </a:p>
          <a:p>
            <a:r>
              <a:rPr lang="cs-CZ" sz="2400" u="sng" dirty="0" smtClean="0"/>
              <a:t>Zatížení:</a:t>
            </a:r>
            <a:r>
              <a:rPr lang="cs-CZ" sz="2400" dirty="0" smtClean="0"/>
              <a:t> 3 minuty hrají dvě pětice</a:t>
            </a:r>
            <a:r>
              <a:rPr lang="cs-CZ" sz="2400" baseline="30000" dirty="0" smtClean="0"/>
              <a:t>(8)</a:t>
            </a:r>
            <a:r>
              <a:rPr lang="cs-CZ" sz="2400" dirty="0" smtClean="0"/>
              <a:t>, druhé dvě pětice 3 minuty aktivně odpočívají, tj. dělají kotouly</a:t>
            </a:r>
            <a:r>
              <a:rPr lang="cs-CZ" sz="2400" baseline="30000" dirty="0" smtClean="0"/>
              <a:t>(9)</a:t>
            </a:r>
            <a:r>
              <a:rPr lang="cs-CZ" sz="2400" dirty="0" smtClean="0"/>
              <a:t>, stojky atp.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vytrvalosti  - extenzivně (1)</a:t>
            </a:r>
            <a:endParaRPr lang="cs-CZ" dirty="0"/>
          </a:p>
        </p:txBody>
      </p:sp>
      <p:pic>
        <p:nvPicPr>
          <p:cNvPr id="4" name="Obrázek 3" descr="basketbal a kotoul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7950" y="1571612"/>
            <a:ext cx="2254237" cy="1690678"/>
          </a:xfrm>
          <a:prstGeom prst="rect">
            <a:avLst/>
          </a:prstGeom>
        </p:spPr>
      </p:pic>
      <p:pic>
        <p:nvPicPr>
          <p:cNvPr id="5" name="Obrázek 4" descr="kotoul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3690918"/>
            <a:ext cx="2236472" cy="1541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5686436" cy="4525963"/>
          </a:xfrm>
        </p:spPr>
        <p:txBody>
          <a:bodyPr/>
          <a:lstStyle/>
          <a:p>
            <a:r>
              <a:rPr lang="cs-CZ" sz="2400" u="sng" dirty="0" smtClean="0"/>
              <a:t>Střídání:</a:t>
            </a:r>
            <a:r>
              <a:rPr lang="cs-CZ" sz="2400" dirty="0" smtClean="0"/>
              <a:t> 30 s před vystřídáním učitel upozorní odpočívající pětici, aby se připravila na vystřídání, po uplynutí času se děti bez přerušení hry plynule vystřídají</a:t>
            </a:r>
          </a:p>
          <a:p>
            <a:r>
              <a:rPr lang="cs-CZ" sz="2400" u="sng" dirty="0" smtClean="0"/>
              <a:t>Celková délka:</a:t>
            </a:r>
            <a:r>
              <a:rPr lang="cs-CZ" sz="2400" dirty="0" smtClean="0"/>
              <a:t> 20 minut v jedné sérii, počet sérii jsou 2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vytrvalosti  - extenzivně (1)</a:t>
            </a:r>
            <a:endParaRPr lang="cs-CZ" dirty="0"/>
          </a:p>
        </p:txBody>
      </p:sp>
      <p:pic>
        <p:nvPicPr>
          <p:cNvPr id="4" name="Obrázek 3" descr="basketbal a kotoul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7950" y="1571612"/>
            <a:ext cx="2254237" cy="1690678"/>
          </a:xfrm>
          <a:prstGeom prst="rect">
            <a:avLst/>
          </a:prstGeom>
        </p:spPr>
      </p:pic>
      <p:pic>
        <p:nvPicPr>
          <p:cNvPr id="5" name="Obrázek 4" descr="kotoul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3690918"/>
            <a:ext cx="2236472" cy="15410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6043626" cy="48291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2400" b="1" dirty="0" smtClean="0"/>
              <a:t>Extenzivní rozvoj na atletickém stadionu</a:t>
            </a:r>
          </a:p>
          <a:p>
            <a:r>
              <a:rPr lang="cs-CZ" sz="2400" u="sng" dirty="0" smtClean="0"/>
              <a:t>Počet dětí:</a:t>
            </a:r>
            <a:r>
              <a:rPr lang="cs-CZ" sz="2400" dirty="0" smtClean="0"/>
              <a:t> 1-20</a:t>
            </a:r>
          </a:p>
          <a:p>
            <a:r>
              <a:rPr lang="cs-CZ" sz="2400" u="sng" dirty="0" smtClean="0"/>
              <a:t>Prostředek:</a:t>
            </a:r>
            <a:r>
              <a:rPr lang="cs-CZ" sz="2400" dirty="0" smtClean="0"/>
              <a:t> intervalový běh</a:t>
            </a:r>
          </a:p>
          <a:p>
            <a:r>
              <a:rPr lang="cs-CZ" sz="2400" u="sng" dirty="0" smtClean="0"/>
              <a:t>Organizace:</a:t>
            </a:r>
            <a:r>
              <a:rPr lang="cs-CZ" sz="2400" dirty="0" smtClean="0"/>
              <a:t> děti dojdou na start běhu na 300 m</a:t>
            </a:r>
            <a:r>
              <a:rPr lang="cs-CZ" sz="2400" baseline="30000" dirty="0" smtClean="0"/>
              <a:t>(10)</a:t>
            </a:r>
            <a:r>
              <a:rPr lang="cs-CZ" sz="2400" dirty="0" smtClean="0"/>
              <a:t>, na signál učitele hromadně vybíhají a běží v 1 a 2 dráze</a:t>
            </a:r>
            <a:r>
              <a:rPr lang="cs-CZ" sz="2400" baseline="30000" dirty="0" smtClean="0"/>
              <a:t>(11)</a:t>
            </a:r>
            <a:r>
              <a:rPr lang="cs-CZ" sz="2400" dirty="0" smtClean="0"/>
              <a:t> do cíle atletického oválu</a:t>
            </a:r>
          </a:p>
          <a:p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vytrvalosti  - extenzivně (2)</a:t>
            </a:r>
            <a:endParaRPr lang="cs-CZ" dirty="0"/>
          </a:p>
        </p:txBody>
      </p:sp>
      <p:pic>
        <p:nvPicPr>
          <p:cNvPr id="4" name="Obrázek 3" descr="300m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4137" y="1643050"/>
            <a:ext cx="2166953" cy="1625215"/>
          </a:xfrm>
          <a:prstGeom prst="rect">
            <a:avLst/>
          </a:prstGeom>
        </p:spPr>
      </p:pic>
      <p:pic>
        <p:nvPicPr>
          <p:cNvPr id="5" name="Obrázek 4" descr="300m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4137" y="3661173"/>
            <a:ext cx="2166953" cy="162521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5829312" cy="4525963"/>
          </a:xfrm>
        </p:spPr>
        <p:txBody>
          <a:bodyPr>
            <a:normAutofit/>
          </a:bodyPr>
          <a:lstStyle/>
          <a:p>
            <a:r>
              <a:rPr lang="cs-CZ" sz="2400" u="sng" dirty="0" smtClean="0"/>
              <a:t>Zatížení:</a:t>
            </a:r>
            <a:r>
              <a:rPr lang="cs-CZ" sz="2400" dirty="0" smtClean="0"/>
              <a:t> 300 m dlouhá trať střední intenzitou, tj. tepová frekvence dosahuje hodnot lehce pod 160 tepů za min </a:t>
            </a:r>
          </a:p>
          <a:p>
            <a:r>
              <a:rPr lang="cs-CZ" sz="2400" u="sng" dirty="0" smtClean="0"/>
              <a:t>Odpočinek:</a:t>
            </a:r>
            <a:r>
              <a:rPr lang="cs-CZ" sz="2400" dirty="0" smtClean="0"/>
              <a:t> 5 min, tepová frekvence by měla klesnout na 120 tepů za min</a:t>
            </a:r>
          </a:p>
          <a:p>
            <a:r>
              <a:rPr lang="cs-CZ" sz="2400" u="sng" dirty="0" smtClean="0"/>
              <a:t>Počet sérií:</a:t>
            </a:r>
            <a:r>
              <a:rPr lang="cs-CZ" sz="2400" dirty="0" smtClean="0"/>
              <a:t> 4</a:t>
            </a: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vytrvalosti  - extenzivně (2)</a:t>
            </a:r>
            <a:endParaRPr lang="cs-CZ" dirty="0"/>
          </a:p>
        </p:txBody>
      </p:sp>
      <p:pic>
        <p:nvPicPr>
          <p:cNvPr id="4" name="Obrázek 3" descr="300m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34137" y="1643050"/>
            <a:ext cx="2166953" cy="1625215"/>
          </a:xfrm>
          <a:prstGeom prst="rect">
            <a:avLst/>
          </a:prstGeom>
        </p:spPr>
      </p:pic>
      <p:pic>
        <p:nvPicPr>
          <p:cNvPr id="5" name="Obrázek 4" descr="300m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34137" y="3661173"/>
            <a:ext cx="2166953" cy="1625215"/>
          </a:xfrm>
          <a:prstGeom prst="rect">
            <a:avLst/>
          </a:prstGeom>
        </p:spPr>
      </p:pic>
      <p:sp>
        <p:nvSpPr>
          <p:cNvPr id="6" name="Obdélník 5">
            <a:hlinkClick r:id="rId4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571612"/>
            <a:ext cx="6000792" cy="492922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/>
              <a:t>Intenzivní rozvoj v tělocvičně či na hřišti</a:t>
            </a:r>
          </a:p>
          <a:p>
            <a:r>
              <a:rPr lang="cs-CZ" sz="2400" u="sng" dirty="0" smtClean="0"/>
              <a:t>Počet dětí: </a:t>
            </a:r>
            <a:r>
              <a:rPr lang="cs-CZ" sz="2400" dirty="0" smtClean="0"/>
              <a:t>18</a:t>
            </a:r>
          </a:p>
          <a:p>
            <a:r>
              <a:rPr lang="cs-CZ" sz="2400" u="sng" dirty="0" smtClean="0"/>
              <a:t>Prostředek: </a:t>
            </a:r>
            <a:r>
              <a:rPr lang="cs-CZ" sz="2400" dirty="0" smtClean="0"/>
              <a:t>fotbal</a:t>
            </a:r>
          </a:p>
          <a:p>
            <a:r>
              <a:rPr lang="cs-CZ" sz="2400" u="sng" dirty="0" smtClean="0"/>
              <a:t>Organizace: </a:t>
            </a:r>
            <a:r>
              <a:rPr lang="cs-CZ" sz="2400" dirty="0" smtClean="0"/>
              <a:t>děti jsou rozděleny do dvou družstev, každé je složeno ze tří trojic</a:t>
            </a:r>
          </a:p>
          <a:p>
            <a:r>
              <a:rPr lang="cs-CZ" sz="2400" u="sng" dirty="0" smtClean="0"/>
              <a:t>Zatížení: </a:t>
            </a:r>
            <a:r>
              <a:rPr lang="cs-CZ" sz="2400" dirty="0" smtClean="0"/>
              <a:t>60 sekund zatížení, 120 sekund odpočinek, hrají vždy 2 trojice proti sobě, zbývající 4 trojice odpočívají</a:t>
            </a:r>
            <a:r>
              <a:rPr lang="cs-CZ" sz="2400" baseline="30000" dirty="0" smtClean="0"/>
              <a:t>(12)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vytrvalosti – intenzivně (1)</a:t>
            </a:r>
            <a:endParaRPr lang="cs-CZ" dirty="0"/>
          </a:p>
        </p:txBody>
      </p:sp>
      <p:pic>
        <p:nvPicPr>
          <p:cNvPr id="4" name="Obrázek 3" descr="kopaná k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18291" y="1613304"/>
            <a:ext cx="2325675" cy="17442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571612"/>
            <a:ext cx="5929354" cy="4929222"/>
          </a:xfrm>
        </p:spPr>
        <p:txBody>
          <a:bodyPr>
            <a:normAutofit/>
          </a:bodyPr>
          <a:lstStyle/>
          <a:p>
            <a:r>
              <a:rPr lang="cs-CZ" sz="2400" u="sng" dirty="0" smtClean="0"/>
              <a:t>Střídání:</a:t>
            </a:r>
            <a:r>
              <a:rPr lang="cs-CZ" sz="2400" dirty="0" smtClean="0"/>
              <a:t> 2 trojice cvičí, 2 jsou připraveny na výměnu a 2 odpočívají, učitel po uplynutí 60 s zapíská na píšťalku a  cvičící trojice se ihned (míč je stále ve hře) vymění s trojicemi, které jsou připraveny na střídání, hra plynule pokračuje</a:t>
            </a:r>
            <a:r>
              <a:rPr lang="cs-CZ" sz="2400" baseline="30000" dirty="0" smtClean="0"/>
              <a:t>(13)</a:t>
            </a:r>
          </a:p>
          <a:p>
            <a:r>
              <a:rPr lang="cs-CZ" sz="2400" u="sng" dirty="0" smtClean="0"/>
              <a:t>Celková délka:</a:t>
            </a:r>
            <a:r>
              <a:rPr lang="cs-CZ" sz="2400" dirty="0" smtClean="0"/>
              <a:t> 15 min v 1 sérii, celkový počet sérií: 3</a:t>
            </a:r>
          </a:p>
          <a:p>
            <a:endParaRPr lang="cs-CZ" sz="2800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vytrvalosti – intenzivně (1)</a:t>
            </a:r>
            <a:endParaRPr lang="cs-CZ" dirty="0"/>
          </a:p>
        </p:txBody>
      </p:sp>
      <p:pic>
        <p:nvPicPr>
          <p:cNvPr id="4" name="Obrázek 3" descr="kopaná k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18291" y="1613304"/>
            <a:ext cx="2325675" cy="1744256"/>
          </a:xfrm>
          <a:prstGeom prst="rect">
            <a:avLst/>
          </a:prstGeom>
        </p:spPr>
      </p:pic>
      <p:pic>
        <p:nvPicPr>
          <p:cNvPr id="5" name="Obrázek 4" descr="kopaná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18290" y="3714750"/>
            <a:ext cx="2286018" cy="17145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829312" cy="4525963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600" b="1" dirty="0" smtClean="0"/>
              <a:t>Intenzivní rozvoj na atletickém stadionu</a:t>
            </a:r>
          </a:p>
          <a:p>
            <a:r>
              <a:rPr lang="cs-CZ" sz="2600" u="sng" dirty="0" smtClean="0"/>
              <a:t>Počet dětí:</a:t>
            </a:r>
            <a:r>
              <a:rPr lang="cs-CZ" sz="2600" dirty="0" smtClean="0"/>
              <a:t> 1-20</a:t>
            </a:r>
          </a:p>
          <a:p>
            <a:r>
              <a:rPr lang="cs-CZ" sz="2600" u="sng" dirty="0" smtClean="0"/>
              <a:t>Prostředek:</a:t>
            </a:r>
            <a:r>
              <a:rPr lang="cs-CZ" sz="2600" dirty="0" smtClean="0"/>
              <a:t> intervalový běh</a:t>
            </a:r>
          </a:p>
          <a:p>
            <a:r>
              <a:rPr lang="cs-CZ" sz="2600" u="sng" dirty="0" smtClean="0"/>
              <a:t>Organizace:</a:t>
            </a:r>
            <a:r>
              <a:rPr lang="cs-CZ" sz="2600" dirty="0" smtClean="0"/>
              <a:t> děti startují z cílové čáry atletického oválu hromadně </a:t>
            </a:r>
            <a:r>
              <a:rPr lang="cs-CZ" sz="2600" baseline="30000" dirty="0" smtClean="0"/>
              <a:t>(14-15)</a:t>
            </a:r>
            <a:r>
              <a:rPr lang="cs-CZ" sz="2600" dirty="0" smtClean="0"/>
              <a:t>, běží v 1 a 2 dráze až do cíle</a:t>
            </a:r>
          </a:p>
          <a:p>
            <a:r>
              <a:rPr lang="cs-CZ" sz="2600" u="sng" dirty="0" smtClean="0"/>
              <a:t>Zatížení:</a:t>
            </a:r>
            <a:r>
              <a:rPr lang="cs-CZ" sz="2600" dirty="0" smtClean="0"/>
              <a:t> 400 m dlouhá trať střední až vysokou intenzitou, tj. tepová frekvence dosahuje hodnot lehce nad 160 tepů za min 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vytrvalosti – intenzivně (2)</a:t>
            </a:r>
            <a:endParaRPr lang="cs-CZ" dirty="0"/>
          </a:p>
        </p:txBody>
      </p:sp>
      <p:pic>
        <p:nvPicPr>
          <p:cNvPr id="4" name="Obrázek 3" descr="400m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7950" y="1680207"/>
            <a:ext cx="2143140" cy="1607355"/>
          </a:xfrm>
          <a:prstGeom prst="rect">
            <a:avLst/>
          </a:prstGeom>
        </p:spPr>
      </p:pic>
      <p:pic>
        <p:nvPicPr>
          <p:cNvPr id="5" name="Obrázek 4" descr="400m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3679033"/>
            <a:ext cx="2143140" cy="16073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5829312" cy="4525963"/>
          </a:xfrm>
        </p:spPr>
        <p:txBody>
          <a:bodyPr>
            <a:normAutofit/>
          </a:bodyPr>
          <a:lstStyle/>
          <a:p>
            <a:r>
              <a:rPr lang="cs-CZ" sz="2400" u="sng" dirty="0" smtClean="0"/>
              <a:t>Odpočinek:</a:t>
            </a:r>
            <a:r>
              <a:rPr lang="cs-CZ" sz="2400" dirty="0" smtClean="0"/>
              <a:t> 10 min, tepová frekvence by měla klesnout na 120 tepů za min</a:t>
            </a:r>
          </a:p>
          <a:p>
            <a:r>
              <a:rPr lang="cs-CZ" sz="2400" u="sng" dirty="0" smtClean="0"/>
              <a:t>Počet sérií:</a:t>
            </a:r>
            <a:r>
              <a:rPr lang="cs-CZ" sz="2400" dirty="0" smtClean="0"/>
              <a:t> 3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Rozvoj vytrvalosti – intenzivně (2)</a:t>
            </a:r>
            <a:endParaRPr lang="cs-CZ" dirty="0"/>
          </a:p>
        </p:txBody>
      </p:sp>
      <p:pic>
        <p:nvPicPr>
          <p:cNvPr id="6" name="Obrázek 5" descr="400m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57950" y="1680207"/>
            <a:ext cx="2143140" cy="1607355"/>
          </a:xfrm>
          <a:prstGeom prst="rect">
            <a:avLst/>
          </a:prstGeom>
        </p:spPr>
      </p:pic>
      <p:pic>
        <p:nvPicPr>
          <p:cNvPr id="7" name="Obrázek 6" descr="400m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7950" y="3679033"/>
            <a:ext cx="2143140" cy="1607355"/>
          </a:xfrm>
          <a:prstGeom prst="rect">
            <a:avLst/>
          </a:prstGeom>
        </p:spPr>
      </p:pic>
      <p:sp>
        <p:nvSpPr>
          <p:cNvPr id="8" name="Obdélník 7">
            <a:hlinkClick r:id="rId4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2" action="ppaction://hlinksldjump"/>
              </a:rPr>
              <a:t>Charakterizuj stručně vytrvalostní schopnost?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3" action="ppaction://hlinksldjump"/>
              </a:rPr>
              <a:t>Jak členíme vytrvalostní schopnosti?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4" action="ppaction://hlinksldjump"/>
              </a:rPr>
              <a:t>Co to je </a:t>
            </a:r>
            <a:r>
              <a:rPr lang="cs-CZ" sz="2400" dirty="0" err="1" smtClean="0">
                <a:hlinkClick r:id="rId4" action="ppaction://hlinksldjump"/>
              </a:rPr>
              <a:t>fartlek</a:t>
            </a:r>
            <a:r>
              <a:rPr lang="cs-CZ" sz="2400" dirty="0" smtClean="0">
                <a:hlinkClick r:id="rId4" action="ppaction://hlinksldjump"/>
              </a:rPr>
              <a:t>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5" action="ppaction://hlinksldjump"/>
              </a:rPr>
              <a:t>Pokuste se vysvětlit, co to je extenzivní metoda a kam jí v rozvoji vytrvalosti řadíme? 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6" action="ppaction://hlinksldjump"/>
              </a:rPr>
              <a:t>Uveď příklad cvičení, které slouží k extenzivnímu rozvoji vytrvalosti?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7" action="ppaction://hlinksldjump"/>
              </a:rPr>
              <a:t>Pokuste se vysvětlit, co to je intenzivní metoda a kam jí v rozvoji vytrvalosti řadíme?</a:t>
            </a:r>
            <a:endParaRPr lang="cs-CZ" sz="24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400" dirty="0" smtClean="0">
                <a:hlinkClick r:id="rId8" action="ppaction://hlinksldjump"/>
              </a:rPr>
              <a:t>Uveď příklad cvičení, které slouží k intenzivnímu rozvoji vytrvalosti?</a:t>
            </a:r>
            <a:endParaRPr lang="cs-CZ" sz="2400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přezkoušení</a:t>
            </a:r>
            <a:endParaRPr lang="cs-CZ" dirty="0"/>
          </a:p>
        </p:txBody>
      </p:sp>
      <p:sp>
        <p:nvSpPr>
          <p:cNvPr id="4" name="Obdélník 3">
            <a:hlinkClick r:id="rId9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Vytrvalost je schopnost odolávat únavě.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č.1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Krátkodobá, střednědobá a dlouhodobá.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č.2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Hra s rychlostí dle vlastních pocitů a potřeb.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č.3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V tréninku převažují krátké přestávky, jedná se tzv. o metodu vytrvalostní, řadíme jí do intervalových metod.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č.4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Opakovaný běh na 300 m, přestávka mezi opakováními je 5 minut, intenzita zatížení nepřesahuje 160 tepu za min.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č.5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V tréninku převažují dlouhé přestávky, jedná se tzv. o metodu rychlostní, řadíme jí do intervalových metod.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č.6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dirty="0" smtClean="0"/>
              <a:t>Opakovaný běh na 400 m, přestávka mezi opakováními je 10 minut, intenzita zatížení přesahuje lehce 160 tepů za min.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Otázka č.7</a:t>
            </a:r>
            <a:endParaRPr lang="cs-CZ" dirty="0"/>
          </a:p>
        </p:txBody>
      </p:sp>
      <p:sp>
        <p:nvSpPr>
          <p:cNvPr id="4" name="Obdélník 3">
            <a:hlinkClick r:id="rId2" action="ppaction://hlinksldjump" highlightClick="1"/>
          </p:cNvPr>
          <p:cNvSpPr/>
          <p:nvPr/>
        </p:nvSpPr>
        <p:spPr>
          <a:xfrm>
            <a:off x="8001024" y="5715016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/>
              <a:t>Zpět</a:t>
            </a:r>
            <a:endParaRPr lang="cs-CZ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lvl="0"/>
            <a:r>
              <a:rPr lang="cs-CZ" dirty="0" smtClean="0"/>
              <a:t>DOVALIL, J. a kol. </a:t>
            </a:r>
            <a:r>
              <a:rPr lang="cs-CZ" i="1" dirty="0" smtClean="0"/>
              <a:t>Výkon a trénink ve sportu</a:t>
            </a:r>
            <a:r>
              <a:rPr lang="cs-CZ" dirty="0" smtClean="0"/>
              <a:t>. 3. </a:t>
            </a:r>
            <a:r>
              <a:rPr lang="cs-CZ" dirty="0" err="1" smtClean="0"/>
              <a:t>vyd</a:t>
            </a:r>
            <a:r>
              <a:rPr lang="cs-CZ" dirty="0" smtClean="0"/>
              <a:t>. Praha: Olympia, 2009. ISBN 978-80-7376-130-1.</a:t>
            </a:r>
          </a:p>
          <a:p>
            <a:pPr lvl="0"/>
            <a:r>
              <a:rPr lang="cs-CZ" dirty="0" smtClean="0"/>
              <a:t>PERIČ, T. </a:t>
            </a:r>
            <a:r>
              <a:rPr lang="cs-CZ" i="1" dirty="0" smtClean="0"/>
              <a:t>Sportovní příprava dětí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</a:t>
            </a:r>
            <a:r>
              <a:rPr lang="cs-CZ" dirty="0" err="1" smtClean="0"/>
              <a:t>Grada</a:t>
            </a:r>
            <a:r>
              <a:rPr lang="cs-CZ" dirty="0" smtClean="0"/>
              <a:t>, 2008. ISBN 978-80-247-2643-4.</a:t>
            </a:r>
          </a:p>
          <a:p>
            <a:pPr lvl="0"/>
            <a:r>
              <a:rPr lang="cs-CZ" dirty="0" smtClean="0"/>
              <a:t>Obrázek č.1 - PLUCHET, Fabrice.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21.10.2013]. Dostupný na WWW: http://upload.wikimedia.org/wikipedia/commons/f/f7/Audi_R10_1.JPG </a:t>
            </a:r>
          </a:p>
          <a:p>
            <a:pPr lvl="0"/>
            <a:r>
              <a:rPr lang="cs-CZ" dirty="0" smtClean="0"/>
              <a:t>Obrázek č.2 - FACEMEPLS.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21.10.2013]. Dostupný na WWW: http://upload.wikimedia.org/wikipedia/commons/b/b1/SamuelWanjiru.jpg </a:t>
            </a:r>
          </a:p>
          <a:p>
            <a:pPr lvl="0"/>
            <a:r>
              <a:rPr lang="cs-CZ" dirty="0" smtClean="0"/>
              <a:t>Obrázek č.3 - SANTANA, Gabriel.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21.10.2013]. Dostupný na WWW: http://upload.wikimedia.org/wikipedia/commons/6/60/400m_CIF_San_Diego_Championship_2007.jpg </a:t>
            </a:r>
          </a:p>
          <a:p>
            <a:pPr lvl="0"/>
            <a:r>
              <a:rPr lang="cs-CZ" dirty="0" smtClean="0"/>
              <a:t>Obrázek č.4 - PECHER, </a:t>
            </a:r>
            <a:r>
              <a:rPr lang="cs-CZ" dirty="0" err="1" smtClean="0"/>
              <a:t>Eckhard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21.10.2013]. Dostupný na WWW: http://upload.wikimedia.org/wikipedia/commons/d/d2/Osaka07_D1M_W3000M_Steeplechase_Heat.jpg </a:t>
            </a:r>
          </a:p>
          <a:p>
            <a:pPr lvl="0"/>
            <a:r>
              <a:rPr lang="cs-CZ" dirty="0" smtClean="0"/>
              <a:t>Obrázek č.5 - KAIHAWAII.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21.10.2013]. Dostupný na WWW: http://upload.wikimedia.org/wikipedia/commons/a/a9/Faris_al_sultan_ironman_hawaii_2005.jpg </a:t>
            </a:r>
          </a:p>
          <a:p>
            <a:pPr lvl="0"/>
            <a:r>
              <a:rPr lang="cs-CZ" dirty="0" smtClean="0"/>
              <a:t>Obrázek č.6 - CASSIDY, </a:t>
            </a:r>
            <a:r>
              <a:rPr lang="cs-CZ" dirty="0" err="1" smtClean="0"/>
              <a:t>Kyle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21.10.2013]. Dostupný na WWW: http://upload.wikimedia.org/wikipedia/commons/2/20/Running_Man_Kyle_Cassidy.jpg </a:t>
            </a:r>
          </a:p>
          <a:p>
            <a:pPr lvl="0"/>
            <a:r>
              <a:rPr lang="cs-CZ" dirty="0" smtClean="0"/>
              <a:t>Obrázek č.7 - WILKINSON, </a:t>
            </a:r>
            <a:r>
              <a:rPr lang="cs-CZ" dirty="0" err="1" smtClean="0"/>
              <a:t>Darren</a:t>
            </a:r>
            <a:r>
              <a:rPr lang="cs-CZ" dirty="0" smtClean="0"/>
              <a:t>. </a:t>
            </a:r>
            <a:r>
              <a:rPr lang="cs-CZ" i="1" dirty="0" err="1" smtClean="0"/>
              <a:t>wikipedia</a:t>
            </a:r>
            <a:r>
              <a:rPr lang="cs-CZ" dirty="0" smtClean="0"/>
              <a:t> [online]. [cit. 21.10.2013]. Dostupný na WWW: http://upload.wikimedia.org/wikipedia/commons/d/d2/London_2012_Olympic_100m_final_start.jpg </a:t>
            </a:r>
          </a:p>
          <a:p>
            <a:pPr lvl="0"/>
            <a:r>
              <a:rPr lang="cs-CZ" dirty="0" smtClean="0"/>
              <a:t>Obrázek č.8-15 – vlastní zdroje autora</a:t>
            </a:r>
          </a:p>
          <a:p>
            <a:pPr lvl="0"/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Zdrojové materiály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349</TotalTime>
  <Words>1145</Words>
  <Application>Microsoft Office PowerPoint</Application>
  <PresentationFormat>Předvádění na obrazovce (4:3)</PresentationFormat>
  <Paragraphs>135</Paragraphs>
  <Slides>24</Slides>
  <Notes>0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Shluk</vt:lpstr>
      <vt:lpstr>Snímek 1</vt:lpstr>
      <vt:lpstr>Snímek 2</vt:lpstr>
      <vt:lpstr>Anotace</vt:lpstr>
      <vt:lpstr>Hlavní nabídka</vt:lpstr>
      <vt:lpstr>Co to je vytrvalost</vt:lpstr>
      <vt:lpstr>Jak členíme vytrvalost</vt:lpstr>
      <vt:lpstr>Jak rozvíjíme vytrvalost</vt:lpstr>
      <vt:lpstr>Rozvoj vytrvalosti  - extenzivně (1)</vt:lpstr>
      <vt:lpstr>Rozvoj vytrvalosti  - extenzivně (1)</vt:lpstr>
      <vt:lpstr>Rozvoj vytrvalosti  - extenzivně (2)</vt:lpstr>
      <vt:lpstr>Rozvoj vytrvalosti  - extenzivně (2)</vt:lpstr>
      <vt:lpstr>Rozvoj vytrvalosti – intenzivně (1)</vt:lpstr>
      <vt:lpstr>Rozvoj vytrvalosti – intenzivně (1)</vt:lpstr>
      <vt:lpstr>Rozvoj vytrvalosti – intenzivně (2)</vt:lpstr>
      <vt:lpstr>Rozvoj vytrvalosti – intenzivně (2)</vt:lpstr>
      <vt:lpstr>Otázky k přezkoušení</vt:lpstr>
      <vt:lpstr>Otázka č.1</vt:lpstr>
      <vt:lpstr>Otázka č.2</vt:lpstr>
      <vt:lpstr>Otázka č.3</vt:lpstr>
      <vt:lpstr>Otázka č.4</vt:lpstr>
      <vt:lpstr>Otázka č.5</vt:lpstr>
      <vt:lpstr>Otázka č.6</vt:lpstr>
      <vt:lpstr>Otázka č.7</vt:lpstr>
      <vt:lpstr>Zdrojové materiály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Uzivatel</dc:creator>
  <cp:lastModifiedBy>uzivatel</cp:lastModifiedBy>
  <cp:revision>69</cp:revision>
  <dcterms:created xsi:type="dcterms:W3CDTF">2013-08-12T10:35:42Z</dcterms:created>
  <dcterms:modified xsi:type="dcterms:W3CDTF">2014-03-05T09:19:25Z</dcterms:modified>
</cp:coreProperties>
</file>