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708" r:id="rId3"/>
    <p:sldMasterId id="2147483756" r:id="rId4"/>
  </p:sldMasterIdLst>
  <p:notesMasterIdLst>
    <p:notesMasterId r:id="rId25"/>
  </p:notesMasterIdLst>
  <p:sldIdLst>
    <p:sldId id="256" r:id="rId5"/>
    <p:sldId id="257" r:id="rId6"/>
    <p:sldId id="276" r:id="rId7"/>
    <p:sldId id="277" r:id="rId8"/>
    <p:sldId id="279" r:id="rId9"/>
    <p:sldId id="280" r:id="rId10"/>
    <p:sldId id="282" r:id="rId11"/>
    <p:sldId id="259" r:id="rId12"/>
    <p:sldId id="284" r:id="rId13"/>
    <p:sldId id="260" r:id="rId14"/>
    <p:sldId id="285" r:id="rId15"/>
    <p:sldId id="261" r:id="rId16"/>
    <p:sldId id="286" r:id="rId17"/>
    <p:sldId id="273" r:id="rId18"/>
    <p:sldId id="288" r:id="rId19"/>
    <p:sldId id="262" r:id="rId20"/>
    <p:sldId id="289" r:id="rId21"/>
    <p:sldId id="275" r:id="rId22"/>
    <p:sldId id="278" r:id="rId23"/>
    <p:sldId id="291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714" autoAdjust="0"/>
    <p:restoredTop sz="94660"/>
  </p:normalViewPr>
  <p:slideViewPr>
    <p:cSldViewPr>
      <p:cViewPr>
        <p:scale>
          <a:sx n="75" d="100"/>
          <a:sy n="75" d="100"/>
        </p:scale>
        <p:origin x="-1206" y="-7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39A7603-BECF-4862-B6B8-625F525F0D44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C179E8B-2F06-43BB-8C5A-FB2B638342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9771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Nejprve bez prezentace dopisuj do rámečků. Pak si pusť pro kontrolu prezentaci a klikej a klikej.</a:t>
            </a:r>
          </a:p>
        </p:txBody>
      </p:sp>
      <p:sp>
        <p:nvSpPr>
          <p:cNvPr id="5837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D622001-BA75-4E55-84EC-DCEC384166F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Nejprve bez prezentace dopisuj do rámečků. Pak si pusť pro kontrolu prezentaci a klikej a klikej.</a:t>
            </a:r>
          </a:p>
        </p:txBody>
      </p:sp>
      <p:sp>
        <p:nvSpPr>
          <p:cNvPr id="6041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842B6EF-8DD5-40E0-A51E-365D446DF5F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ED1B6-B0A2-49B9-BED9-ED262DFE7FFE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887D7DB-FD4B-42EB-83CA-B005FE7782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07FFC3-AE6B-4723-9CB7-F322DCEE1DFE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0429F-DC9B-46E7-A914-12B0468C9F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2ABFBB-889E-41EF-BD7B-9BB286229CD5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DC77DF4-38A4-48F9-AE03-95FE46CEA9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55FDB2-B6C3-4F9A-B0D1-09A9C8618513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7D9B10-1DE0-4C6B-B49D-DB5836026F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2E0FA-D977-44A9-930A-CB6ACCC31939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273BEF9D-B681-4489-9EA4-65DE00B7EF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C694D-B78C-4680-9BDC-F43AF84123DB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28832D-4F2A-4DC5-92DD-CC94B71ED1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48CF5-8B7B-4CAB-9069-1883B1AADCA0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B13F3D7-64EC-4F97-89C8-14D4D9F72E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027DE3B2-7AB8-4142-8171-BF3D30D18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085B2E-8912-465A-A912-E755B0038CB4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6BC79B-3A66-443F-9D4E-0882BCD446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752A96-C6D2-435F-B6D5-9FCBB8DA4F02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64585-517C-4DC5-9CCA-169CA88E82A6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A07DB-B5BF-4B15-954C-EDEE4A49E6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373515-F599-47A7-A70B-2D65B718A4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ADC181-8845-4D34-887E-714B6044B788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146E8-78BC-46ED-B6FD-C23072EF8E01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1190F6-168B-47B6-AE41-0BA1E42FF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BDA8A-BCE5-4AD0-94EB-773D6240C5C3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9D6AC-334E-4E7F-95D4-1720056DB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6FA65E-D307-44E0-8747-350AE60C49B8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C77868-A1C7-403A-94A7-8DBDEE886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23595-4723-4696-A798-E0BAE6083930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A5A91E-1A5A-463D-9FE1-2EF20AE70E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22A0DC-5281-4285-8C95-8A5B5EF35FFB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0F80B-3661-483E-9200-E154FC2174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CA8A7-B693-4C19-BAEC-9AAE589A03CD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6349A-668F-434E-BEAD-7F16AAF48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42811-AB10-48C7-AC04-20FCA4EA5E21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FD20E3-1BED-49C8-8020-AA89EE0115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97229-4267-43E6-8301-F24806F8DB58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BFFB7C-4887-444A-B4CD-146BC6470F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FB204-3585-4AF3-8A57-31F5F0CA6769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1BA074-B647-451B-9F54-17C0407383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682C9-867F-43AA-B054-4A428BF24B45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0DE53-802A-4C12-91E5-DBE92A059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3B091-80DE-4D80-8948-03274C9E8EF0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022BBA-A0BE-4A31-95E9-184DFFF22A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A01EF-E3EF-42A2-AD54-E92627F91E01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226F9-E49B-4E0A-801F-68AC2BA0B3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AB7DA9-FD91-4C22-A8FC-8978A5C9E053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C07A21-A30B-483B-AE32-EF9BCB7C06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4714A-C498-440F-A44F-2A898198CC66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3DA1A-1DC3-4446-BE63-A5A1B0E650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E5EC2-941B-408D-973B-0F2366B2248F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EFABE1-066B-4DF3-8E0A-500F26C302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E8704-3F28-4954-8C98-0D203F943D0B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3CCE6-AB34-42D9-804F-643EDDB70F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430FF0-2074-4302-B3DC-EE4E8CD7BCB9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72225-7AD4-466D-8AD0-813F0595C7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4BA07-2539-4F64-96F0-4AB7605EB480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C46D26-8F42-4D84-A8A0-9FCC92B986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032598-BE29-4CC4-B99F-A59DF6220205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605E2-D1B0-4D18-9F2A-E29C686C04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4DD3EC-786A-494C-BEE2-996C4B141697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554A3-DD34-46A4-A034-BC51DC0203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FB4F16-183B-42CB-A605-5F4840165291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DD4AE-220A-420F-B12D-ADE444BA1B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38322-F0B5-401F-ABAB-0F68EC8E832E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274CF-7361-49D5-A829-B2C887A8BF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0EB4A11-2BBA-462B-B682-756D18B76AE1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DB1DC844-3498-4F67-8AF7-E358676916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9375B-46E4-4AB6-8A06-B5AF0C78833E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B1E5D2-1397-407B-8EFC-879F188A84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DBB4C4-DF94-4945-807B-66C0C40E7889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8E2A63-3E4B-40BE-BCC0-DCAF0429C8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D83C2-46F0-4597-A496-36A9E6BC688E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39CA72-ED41-4DE5-B0AE-D79568396F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FCC0E6-4695-4E50-91D5-F7CAE1D5A4D7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803F4-4345-4F18-B224-3236026D6D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9F7E76-EC79-490E-85BB-8337F2CD0853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6F598B-1BB4-4C5E-9C08-D73A4F0A4D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05288E-87CD-45BF-A2E5-E81DB31C2B39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D507E-D773-4928-B0F3-C5076A8DA4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5C563-59B5-401B-804F-9366F1ED103F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E4480-4FF0-4731-90A3-9ECA2A207F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CC9C57-B473-4BB9-9453-5EA03EB8B26E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B5C9C1-F2A2-4C18-B313-6DB2EC2A39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9A598-01B5-4695-B910-C5BA512C34F0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DE1048-391B-4B5D-B715-D0347EF4A9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8DBD0A-97C1-4822-A3E8-50C68B0C84F4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A90D8B-E6E8-4A8B-ADA6-7D4245CE21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9F4DEBA-04C9-413D-8AD5-DAD5632B935A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3365672-E5A7-4DFD-BE4C-541C2070E4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317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C880E5B-B8E9-4FC7-9DEC-BCF21BB25734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F225369-0F9D-4C94-B13D-F44C0AAEB2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781" r:id="rId4"/>
    <p:sldLayoutId id="2147483815" r:id="rId5"/>
    <p:sldLayoutId id="2147483780" r:id="rId6"/>
    <p:sldLayoutId id="2147483816" r:id="rId7"/>
    <p:sldLayoutId id="2147483817" r:id="rId8"/>
    <p:sldLayoutId id="2147483818" r:id="rId9"/>
    <p:sldLayoutId id="2147483779" r:id="rId10"/>
    <p:sldLayoutId id="214748381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560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5F00B66-6433-4194-BF15-6F96BC6507A6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D0EAAE7-9572-45F9-9085-0FAD12A83D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1" r:id="rId2"/>
    <p:sldLayoutId id="2147483790" r:id="rId3"/>
    <p:sldLayoutId id="2147483789" r:id="rId4"/>
    <p:sldLayoutId id="2147483788" r:id="rId5"/>
    <p:sldLayoutId id="2147483787" r:id="rId6"/>
    <p:sldLayoutId id="2147483786" r:id="rId7"/>
    <p:sldLayoutId id="2147483785" r:id="rId8"/>
    <p:sldLayoutId id="2147483784" r:id="rId9"/>
    <p:sldLayoutId id="2147483783" r:id="rId10"/>
    <p:sldLayoutId id="214748378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890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37899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37922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7923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7924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7894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3789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BD0860F-AF9C-425B-827A-290558E59E78}" type="datetimeFigureOut">
              <a:rPr lang="cs-CZ"/>
              <a:pPr>
                <a:defRPr/>
              </a:pPr>
              <a:t>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B66555F-330A-47CE-9114-49EA74B14F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  <p:sldLayoutId id="2147483800" r:id="rId2"/>
    <p:sldLayoutId id="2147483799" r:id="rId3"/>
    <p:sldLayoutId id="2147483798" r:id="rId4"/>
    <p:sldLayoutId id="2147483797" r:id="rId5"/>
    <p:sldLayoutId id="2147483796" r:id="rId6"/>
    <p:sldLayoutId id="2147483795" r:id="rId7"/>
    <p:sldLayoutId id="2147483821" r:id="rId8"/>
    <p:sldLayoutId id="2147483822" r:id="rId9"/>
    <p:sldLayoutId id="2147483794" r:id="rId10"/>
    <p:sldLayoutId id="214748379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0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microsoft.com/office/2007/relationships/hdphoto" Target="../media/hdphoto1.wdp"/><Relationship Id="rId7" Type="http://schemas.openxmlformats.org/officeDocument/2006/relationships/image" Target="../media/image13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commons.wikimedia.org/wiki/File:Vulpes_vulpes_standing_in_snow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Relationship Id="rId5" Type="http://schemas.openxmlformats.org/officeDocument/2006/relationships/hyperlink" Target="http://www.onlineomalovanky.cz/omalov%C3%A1nka-li%C5%A1ka_9077.html" TargetMode="External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hyperlink" Target="http://www.onlineomalovanky.cz/omalov%C3%A1nka-li%C5%A1ka_9077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0.jpeg"/><Relationship Id="rId5" Type="http://schemas.openxmlformats.org/officeDocument/2006/relationships/hyperlink" Target="//commons.wikimedia.org/wiki/File:Vulpes_vulpes_standing_in_snow.jpg" TargetMode="External"/><Relationship Id="rId4" Type="http://schemas.openxmlformats.org/officeDocument/2006/relationships/audio" Target="../media/audio2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//commons.wikimedia.org/wiki/File:Erinaceus_europaeus_LC0119.jpg" TargetMode="Externa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2.png"/><Relationship Id="rId5" Type="http://schemas.openxmlformats.org/officeDocument/2006/relationships/hyperlink" Target="http://www.onlineomalovanky.cz/omalov%C3%A1nka-je%C5%BEek_9143.html" TargetMode="External"/><Relationship Id="rId4" Type="http://schemas.openxmlformats.org/officeDocument/2006/relationships/hyperlink" Target="http://www.onlineomalovanky.cz/omalov%C3%A1nka-li%C5%A1ka_9077.html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audio" Target="../media/audio2.wav"/><Relationship Id="rId7" Type="http://schemas.openxmlformats.org/officeDocument/2006/relationships/hyperlink" Target="http://www.onlineomalovanky.cz/omalov%C3%A1nka-je%C5%BEek_9143.html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Relationship Id="rId6" Type="http://schemas.openxmlformats.org/officeDocument/2006/relationships/hyperlink" Target="http://www.onlineomalovanky.cz/omalov%C3%A1nka-li%C5%A1ka_9077.html" TargetMode="External"/><Relationship Id="rId5" Type="http://schemas.openxmlformats.org/officeDocument/2006/relationships/image" Target="../media/image21.jpeg"/><Relationship Id="rId4" Type="http://schemas.openxmlformats.org/officeDocument/2006/relationships/hyperlink" Target="//commons.wikimedia.org/wiki/File:Erinaceus_europaeus_LC0119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6.png"/><Relationship Id="rId2" Type="http://schemas.openxmlformats.org/officeDocument/2006/relationships/hyperlink" Target="//upload.wikimedia.org/wikipedia/commons/c/c0/Sciurus_vulgaris_bearn_2001.jpg" TargetMode="Externa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hyperlink" Target="http://img.onlineomalovanky.cz/veverka-a-%C5%BEalud_508e5d11bde32-p.gif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audio" Target="../media/audio1.wav"/><Relationship Id="rId7" Type="http://schemas.openxmlformats.org/officeDocument/2006/relationships/hyperlink" Target="http://img.onlineomalovanky.cz/veverka-a-%C5%BEalud_508e5d11bde32-p.gif" TargetMode="Externa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3.jpeg"/><Relationship Id="rId5" Type="http://schemas.openxmlformats.org/officeDocument/2006/relationships/hyperlink" Target="//upload.wikimedia.org/wikipedia/commons/c/c0/Sciurus_vulgaris_bearn_2001.jpg" TargetMode="External"/><Relationship Id="rId10" Type="http://schemas.openxmlformats.org/officeDocument/2006/relationships/image" Target="../media/image26.png"/><Relationship Id="rId4" Type="http://schemas.openxmlformats.org/officeDocument/2006/relationships/audio" Target="../media/audio3.wav"/><Relationship Id="rId9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hyperlink" Target="//commons.wikimedia.org/wiki/File:01-sfel-08-009a_-_crop.jpg" TargetMode="Externa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audio" Target="../media/audio1.wav"/><Relationship Id="rId7" Type="http://schemas.openxmlformats.org/officeDocument/2006/relationships/image" Target="../media/image2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1.wmf"/><Relationship Id="rId5" Type="http://schemas.openxmlformats.org/officeDocument/2006/relationships/image" Target="../media/image28.png"/><Relationship Id="rId4" Type="http://schemas.openxmlformats.org/officeDocument/2006/relationships/audio" Target="../media/audio4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3.jpeg"/><Relationship Id="rId5" Type="http://schemas.openxmlformats.org/officeDocument/2006/relationships/hyperlink" Target="//commons.wikimedia.org/wiki/File:Silz_cerf22.jpg" TargetMode="External"/><Relationship Id="rId4" Type="http://schemas.openxmlformats.org/officeDocument/2006/relationships/hyperlink" Target="http://img.onlineomalovanky.cz/jelen_508106339e8a0-p.gif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img.onlineomalovanky.cz/jelen_508106339e8a0-p.gif" TargetMode="External"/><Relationship Id="rId3" Type="http://schemas.openxmlformats.org/officeDocument/2006/relationships/audio" Target="../media/audio1.wav"/><Relationship Id="rId7" Type="http://schemas.openxmlformats.org/officeDocument/2006/relationships/image" Target="../media/image3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17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9.png"/><Relationship Id="rId5" Type="http://schemas.openxmlformats.org/officeDocument/2006/relationships/image" Target="../media/image34.jpeg"/><Relationship Id="rId4" Type="http://schemas.openxmlformats.org/officeDocument/2006/relationships/hyperlink" Target="//commons.wikimedia.org/wiki/File:Capreolus_capreolus_(Marek_Szczepanek).jpg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audio" Target="../media/audio1.wav"/><Relationship Id="rId7" Type="http://schemas.openxmlformats.org/officeDocument/2006/relationships/image" Target="../media/image32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9.png"/><Relationship Id="rId5" Type="http://schemas.openxmlformats.org/officeDocument/2006/relationships/image" Target="../media/image34.jpeg"/><Relationship Id="rId4" Type="http://schemas.openxmlformats.org/officeDocument/2006/relationships/hyperlink" Target="//commons.wikimedia.org/wiki/File:Capreolus_capreolus_(Marek_Szczepanek)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elen" TargetMode="External"/><Relationship Id="rId3" Type="http://schemas.openxmlformats.org/officeDocument/2006/relationships/hyperlink" Target="http://cs.wikipedia.org/wiki/Srnec_obecn%C3%BD" TargetMode="External"/><Relationship Id="rId7" Type="http://schemas.openxmlformats.org/officeDocument/2006/relationships/hyperlink" Target="http://cs.wikipedia.org/wiki/Zaj%C3%ADc_poln%C3%AD" TargetMode="External"/><Relationship Id="rId2" Type="http://schemas.openxmlformats.org/officeDocument/2006/relationships/hyperlink" Target="http://commons.wikimedia.org/wiki/File:PrzewalskisHorseFoal.jpg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://commons.wikimedia.org/wiki/File:Sciurus_vulgaris_bearn_2001.jpg" TargetMode="External"/><Relationship Id="rId5" Type="http://schemas.openxmlformats.org/officeDocument/2006/relationships/hyperlink" Target="http://cs.wikipedia.org/wiki/Pl%C3%ADce" TargetMode="External"/><Relationship Id="rId4" Type="http://schemas.openxmlformats.org/officeDocument/2006/relationships/hyperlink" Target="http://cs.wikipedia.org/wiki/Li%C5%A1ka_obecn%C3%A1_(%C5%A1elma)" TargetMode="External"/><Relationship Id="rId9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Nadpis 1"/>
          <p:cNvSpPr>
            <a:spLocks noGrp="1"/>
          </p:cNvSpPr>
          <p:nvPr>
            <p:ph type="ctrTitle"/>
          </p:nvPr>
        </p:nvSpPr>
        <p:spPr>
          <a:solidFill>
            <a:srgbClr val="0070C0"/>
          </a:solidFill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rtlCol="0">
            <a:normAutofit fontScale="85000" lnSpcReduction="20000"/>
          </a:bodyPr>
          <a:lstStyle/>
          <a:p>
            <a:pPr algn="l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800" dirty="0">
                <a:solidFill>
                  <a:prstClr val="black"/>
                </a:solidFill>
              </a:rPr>
              <a:t>NÁZEV ŠKOLY: Základní škola a Mateřská škola</a:t>
            </a:r>
          </a:p>
          <a:p>
            <a:pPr algn="l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800" dirty="0">
                <a:solidFill>
                  <a:prstClr val="black"/>
                </a:solidFill>
              </a:rPr>
              <a:t>          Doudleby, okres České Budějovice</a:t>
            </a:r>
          </a:p>
          <a:p>
            <a:pPr algn="l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800" dirty="0">
              <a:solidFill>
                <a:prstClr val="black"/>
              </a:solidFill>
            </a:endParaRPr>
          </a:p>
          <a:p>
            <a:pPr algn="l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800" dirty="0">
                <a:solidFill>
                  <a:prstClr val="black"/>
                </a:solidFill>
              </a:rPr>
              <a:t>AUTOR:		Mgr. Jaromíra </a:t>
            </a:r>
            <a:r>
              <a:rPr lang="cs-CZ" sz="1800" dirty="0" err="1">
                <a:solidFill>
                  <a:prstClr val="black"/>
                </a:solidFill>
              </a:rPr>
              <a:t>Stropková</a:t>
            </a:r>
            <a:endParaRPr lang="cs-CZ" sz="1800" dirty="0">
              <a:solidFill>
                <a:prstClr val="black"/>
              </a:solidFill>
            </a:endParaRPr>
          </a:p>
          <a:p>
            <a:pPr algn="l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800" dirty="0">
                <a:solidFill>
                  <a:prstClr val="black"/>
                </a:solidFill>
              </a:rPr>
              <a:t>NÁZEV:		</a:t>
            </a:r>
            <a:r>
              <a:rPr lang="cs-CZ" sz="1800" dirty="0" smtClean="0">
                <a:solidFill>
                  <a:prstClr val="black"/>
                </a:solidFill>
              </a:rPr>
              <a:t>VY_32_INOVACE_05, Živočichové ve volné přírodě – Savci</a:t>
            </a:r>
            <a:endParaRPr lang="cs-CZ" sz="1800" dirty="0">
              <a:solidFill>
                <a:prstClr val="black"/>
              </a:solidFill>
            </a:endParaRPr>
          </a:p>
          <a:p>
            <a:pPr algn="l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800" dirty="0">
                <a:solidFill>
                  <a:prstClr val="black"/>
                </a:solidFill>
              </a:rPr>
              <a:t>TÉMA:  		Člověk a jeho svět, </a:t>
            </a:r>
            <a:r>
              <a:rPr lang="cs-CZ" sz="1800" dirty="0" smtClean="0">
                <a:solidFill>
                  <a:prstClr val="black"/>
                </a:solidFill>
              </a:rPr>
              <a:t>Prvouka 2. ročník, Savci</a:t>
            </a:r>
            <a:endParaRPr lang="cs-CZ" sz="1800" dirty="0">
              <a:solidFill>
                <a:prstClr val="black"/>
              </a:solidFill>
            </a:endParaRPr>
          </a:p>
          <a:p>
            <a:pPr algn="l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800" dirty="0">
                <a:solidFill>
                  <a:prstClr val="black"/>
                </a:solidFill>
              </a:rPr>
              <a:t>DATUM TVORBY:          27.  května 2013</a:t>
            </a:r>
          </a:p>
          <a:p>
            <a:pPr algn="l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800" dirty="0">
                <a:solidFill>
                  <a:prstClr val="black"/>
                </a:solidFill>
              </a:rPr>
              <a:t>ČÍSLO PROJEKTU:        Číslo projektu:      CZ.1.07/1.4.00/21.3424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  <p:pic>
        <p:nvPicPr>
          <p:cNvPr id="5120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2349500"/>
            <a:ext cx="5407025" cy="1049338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 N O T A C E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00113" y="1125538"/>
            <a:ext cx="7632700" cy="503555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Calibri" pitchFamily="34" charset="0"/>
              </a:rPr>
              <a:t>Digitální učební materiál Živočichové ve volné přírodě – savci, vede jednoduchou formou žáky k opakování látky probírané v minulé hodině (výklad učitele).</a:t>
            </a:r>
          </a:p>
          <a:p>
            <a:pPr>
              <a:defRPr/>
            </a:pPr>
            <a:r>
              <a:rPr lang="cs-CZ" dirty="0">
                <a:latin typeface="Calibri" pitchFamily="34" charset="0"/>
              </a:rPr>
              <a:t>Snímky 4 a 5 slouží ke společnému zopakování probrané látky při spuštěné prezentaci.</a:t>
            </a:r>
          </a:p>
          <a:p>
            <a:pPr>
              <a:defRPr/>
            </a:pPr>
            <a:r>
              <a:rPr lang="cs-CZ" dirty="0">
                <a:latin typeface="Calibri" pitchFamily="34" charset="0"/>
              </a:rPr>
              <a:t>V další </a:t>
            </a:r>
            <a:r>
              <a:rPr lang="cs-CZ" dirty="0" smtClean="0">
                <a:latin typeface="Calibri" pitchFamily="34" charset="0"/>
              </a:rPr>
              <a:t>části </a:t>
            </a:r>
            <a:r>
              <a:rPr lang="cs-CZ" dirty="0" smtClean="0"/>
              <a:t>(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>
                <a:latin typeface="Calibri" pitchFamily="34" charset="0"/>
              </a:rPr>
              <a:t>od snímku 6</a:t>
            </a:r>
            <a:r>
              <a:rPr lang="cs-CZ" dirty="0"/>
              <a:t> -</a:t>
            </a:r>
            <a:r>
              <a:rPr lang="cs-CZ" dirty="0">
                <a:latin typeface="Calibri" pitchFamily="34" charset="0"/>
              </a:rPr>
              <a:t> </a:t>
            </a:r>
            <a:r>
              <a:rPr lang="cs-CZ" dirty="0"/>
              <a:t>b</a:t>
            </a:r>
            <a:r>
              <a:rPr lang="cs-CZ" dirty="0" smtClean="0">
                <a:latin typeface="Calibri" pitchFamily="34" charset="0"/>
              </a:rPr>
              <a:t>ílé </a:t>
            </a:r>
            <a:r>
              <a:rPr lang="cs-CZ" dirty="0">
                <a:latin typeface="Calibri" pitchFamily="34" charset="0"/>
              </a:rPr>
              <a:t>snímky, tyto jsou při prezentaci skryté),  mohou žáci také samostatně pracovat na svých PC nebo frontálně s učitelem u IT (šedé </a:t>
            </a:r>
            <a:r>
              <a:rPr lang="cs-CZ" dirty="0" smtClean="0">
                <a:latin typeface="Calibri" pitchFamily="34" charset="0"/>
              </a:rPr>
              <a:t>snímky).</a:t>
            </a:r>
            <a:endParaRPr lang="cs-CZ" dirty="0">
              <a:latin typeface="Calibri" pitchFamily="34" charset="0"/>
            </a:endParaRPr>
          </a:p>
          <a:p>
            <a:pPr>
              <a:defRPr/>
            </a:pPr>
            <a:r>
              <a:rPr lang="cs-CZ" dirty="0">
                <a:latin typeface="Calibri" pitchFamily="34" charset="0"/>
              </a:rPr>
              <a:t>Při samostatné práci je nutné děti předem poučit, jak zapisovat písmena do tabulky.</a:t>
            </a:r>
          </a:p>
          <a:p>
            <a:pPr>
              <a:defRPr/>
            </a:pPr>
            <a:r>
              <a:rPr lang="cs-CZ" dirty="0">
                <a:latin typeface="Calibri" pitchFamily="34" charset="0"/>
              </a:rPr>
              <a:t>Děti nejprve vyluští přesmyčku v prvním obrázku (vlevo), zapíší název zvířete do tabulky a pak si mohou odtáhnout obrazec na vedlejším obrázku (vpravo). Zde se ukáže obrázek hledaného živočicha, případně při spuštění animaci obrazec po kliknutí zmizí a ukáže se obrázek.</a:t>
            </a:r>
          </a:p>
          <a:p>
            <a:pPr>
              <a:defRPr/>
            </a:pPr>
            <a:r>
              <a:rPr lang="cs-CZ" dirty="0">
                <a:latin typeface="Calibri" pitchFamily="34" charset="0"/>
              </a:rPr>
              <a:t>Kdo uhádne správné jméno živočicha, ten si může za odměnu vymalovat jeho omalovánku</a:t>
            </a:r>
            <a:r>
              <a:rPr lang="cs-CZ" dirty="0"/>
              <a:t> –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hypertextové odkazy. </a:t>
            </a:r>
            <a:r>
              <a:rPr lang="cs-CZ" dirty="0">
                <a:latin typeface="Calibri" pitchFamily="34" charset="0"/>
              </a:rPr>
              <a:t>Kde není omalovánka, mohou se děti pokusit namalovat zvíře v programu malování nebo najít jiné zvíře z volné přírody v uvedených omalovánkách.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63616" y="1674673"/>
            <a:ext cx="7200800" cy="144655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Ž I V O Č I C H O V É    V E V O L N É    P Ř Í R O D Ě</a:t>
            </a:r>
          </a:p>
        </p:txBody>
      </p:sp>
      <p:sp>
        <p:nvSpPr>
          <p:cNvPr id="4" name="Obdélník 3"/>
          <p:cNvSpPr/>
          <p:nvPr/>
        </p:nvSpPr>
        <p:spPr>
          <a:xfrm>
            <a:off x="1907704" y="3861048"/>
            <a:ext cx="2276585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+mn-lt"/>
                <a:cs typeface="+mn-cs"/>
              </a:rPr>
              <a:t>SAVCI</a:t>
            </a:r>
          </a:p>
        </p:txBody>
      </p:sp>
      <p:pic>
        <p:nvPicPr>
          <p:cNvPr id="1026" name="Picture 2" descr="C:\Documents and Settings\Standard\Plocha\stopa.JPG"/>
          <p:cNvPicPr>
            <a:picLocks noChangeAspect="1" noChangeArrowheads="1"/>
          </p:cNvPicPr>
          <p:nvPr/>
        </p:nvPicPr>
        <p:blipFill>
          <a:blip r:embed="rId2">
            <a:extLst/>
          </a:blip>
          <a:srcRect/>
          <a:stretch>
            <a:fillRect/>
          </a:stretch>
        </p:blipFill>
        <p:spPr bwMode="auto">
          <a:xfrm>
            <a:off x="4618710" y="3356991"/>
            <a:ext cx="3545706" cy="2457567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2" descr="vesnice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6443663" y="1084263"/>
            <a:ext cx="2477442" cy="1858962"/>
          </a:xfrm>
          <a:prstGeom prst="round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/>
          </a:blip>
          <a:srcRect t="30154" r="50000"/>
          <a:stretch/>
        </p:blipFill>
        <p:spPr bwMode="auto">
          <a:xfrm>
            <a:off x="3596251" y="3616486"/>
            <a:ext cx="1160323" cy="1080144"/>
          </a:xfrm>
          <a:prstGeom prst="roundRect">
            <a:avLst/>
          </a:prstGeom>
          <a:noFill/>
          <a:ln>
            <a:noFill/>
          </a:ln>
          <a:effectLst/>
          <a:extLst/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035050" y="347663"/>
            <a:ext cx="58054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7030A0"/>
                </a:solidFill>
                <a:latin typeface="Georgia" pitchFamily="18" charset="0"/>
              </a:rPr>
              <a:t>S A V C  I  -  co o nich víme 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203325" y="1498600"/>
            <a:ext cx="27352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00B0F0"/>
                </a:solidFill>
                <a:latin typeface="Georgia" pitchFamily="18" charset="0"/>
              </a:rPr>
              <a:t>Sají mateřské mléko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01625" y="2257425"/>
            <a:ext cx="3773488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Mezi savce patří i člověk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507038" y="1574800"/>
            <a:ext cx="316865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92D050"/>
                </a:solidFill>
                <a:latin typeface="Georgia" pitchFamily="18" charset="0"/>
              </a:rPr>
              <a:t>Žijí ve volné přírodě i v lidských obydlích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435100" y="3865563"/>
            <a:ext cx="2271713" cy="8318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Mají tělo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pokryté srstí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4988" y="4868863"/>
            <a:ext cx="2747962" cy="8318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Mají stálou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tělesnou teplotu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492500" y="5530850"/>
            <a:ext cx="396716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Georgia" pitchFamily="18" charset="0"/>
              </a:rPr>
              <a:t>Na zimu mění</a:t>
            </a:r>
          </a:p>
          <a:p>
            <a:r>
              <a:rPr lang="cs-CZ" sz="2400" b="1">
                <a:latin typeface="Georgia" pitchFamily="18" charset="0"/>
              </a:rPr>
              <a:t> barvu a hustotu srsti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/>
          </a:blip>
          <a:srcRect/>
          <a:stretch>
            <a:fillRect/>
          </a:stretch>
        </p:blipFill>
        <p:spPr bwMode="auto">
          <a:xfrm>
            <a:off x="5322172" y="4146160"/>
            <a:ext cx="1091746" cy="833697"/>
          </a:xfrm>
          <a:prstGeom prst="roundRect">
            <a:avLst/>
          </a:prstGeom>
          <a:noFill/>
          <a:ln>
            <a:noFill/>
          </a:ln>
          <a:ex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6">
            <a:extLst/>
          </a:blip>
          <a:srcRect l="16889" t="30201" r="33486"/>
          <a:stretch/>
        </p:blipFill>
        <p:spPr bwMode="auto">
          <a:xfrm>
            <a:off x="7215977" y="3242521"/>
            <a:ext cx="1074634" cy="900111"/>
          </a:xfrm>
          <a:prstGeom prst="roundRect">
            <a:avLst/>
          </a:prstGeom>
          <a:noFill/>
          <a:ln>
            <a:noFill/>
          </a:ln>
          <a:extLst/>
        </p:spPr>
      </p:pic>
      <p:sp>
        <p:nvSpPr>
          <p:cNvPr id="8" name="TextovéPole 7"/>
          <p:cNvSpPr txBox="1"/>
          <p:nvPr/>
        </p:nvSpPr>
        <p:spPr>
          <a:xfrm>
            <a:off x="6397625" y="4143375"/>
            <a:ext cx="2016125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Rodí živá mláďata</a:t>
            </a:r>
          </a:p>
        </p:txBody>
      </p: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3492500" y="1084263"/>
            <a:ext cx="1547813" cy="1306512"/>
            <a:chOff x="3491793" y="1084140"/>
            <a:chExt cx="1548716" cy="1306732"/>
          </a:xfrm>
        </p:grpSpPr>
        <p:pic>
          <p:nvPicPr>
            <p:cNvPr id="54291" name="Picture 7" descr="C:\Documents and Settings\Standard\Local Settings\Temporary Internet Files\Content.IE5\DPNPILTB\MC900355843[1].wmf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3491793" y="1084140"/>
              <a:ext cx="978931" cy="13067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16" name="Přímá spojnice 15"/>
            <p:cNvCxnSpPr/>
            <p:nvPr/>
          </p:nvCxnSpPr>
          <p:spPr>
            <a:xfrm>
              <a:off x="4087453" y="1628744"/>
              <a:ext cx="864104" cy="431873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>
              <a:off x="4176405" y="1574760"/>
              <a:ext cx="864104" cy="431873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32" name="Picture 8" descr="C:\Documents and Settings\Standard\Local Settings\Temporary Internet Files\Content.IE5\VED32U3S\MC90044193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830388" y="2619375"/>
            <a:ext cx="1025525" cy="89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 descr="C:\Documents and Settings\Standard\Local Settings\Temporary Internet Files\Content.IE5\VED32U3S\MC900293296[1].wmf"/>
          <p:cNvPicPr>
            <a:picLocks noChangeAspect="1" noChangeArrowheads="1"/>
          </p:cNvPicPr>
          <p:nvPr/>
        </p:nvPicPr>
        <p:blipFill>
          <a:blip r:embed="rId9" cstate="print">
            <a:extLst/>
          </a:blip>
          <a:srcRect/>
          <a:stretch>
            <a:fillRect/>
          </a:stretch>
        </p:blipFill>
        <p:spPr bwMode="auto">
          <a:xfrm>
            <a:off x="998814" y="5601206"/>
            <a:ext cx="1113658" cy="1121234"/>
          </a:xfrm>
          <a:prstGeom prst="roundRect">
            <a:avLst/>
          </a:prstGeom>
          <a:noFill/>
          <a:extLst/>
        </p:spPr>
      </p:pic>
      <p:pic>
        <p:nvPicPr>
          <p:cNvPr id="1036" name="Picture 12" descr="C:\Documents and Settings\Standard\Local Settings\Temporary Internet Files\Content.IE5\W0EWQYKV\MP900442470[1].jpg"/>
          <p:cNvPicPr>
            <a:picLocks noChangeAspect="1" noChangeArrowheads="1"/>
          </p:cNvPicPr>
          <p:nvPr/>
        </p:nvPicPr>
        <p:blipFill>
          <a:blip r:embed="rId10" cstate="print">
            <a:extLst/>
          </a:blip>
          <a:srcRect/>
          <a:stretch>
            <a:fillRect/>
          </a:stretch>
        </p:blipFill>
        <p:spPr bwMode="auto">
          <a:xfrm>
            <a:off x="6015599" y="5019575"/>
            <a:ext cx="1421041" cy="947361"/>
          </a:xfrm>
          <a:prstGeom prst="roundRect">
            <a:avLst/>
          </a:prstGeom>
          <a:noFill/>
          <a:extLst/>
        </p:spPr>
      </p:pic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4833938" y="3013075"/>
            <a:ext cx="26558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558ED5"/>
                </a:solidFill>
                <a:latin typeface="Georgia" pitchFamily="18" charset="0"/>
              </a:rPr>
              <a:t>Dýchají plícemi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9" grpId="0"/>
      <p:bldP spid="11" grpId="0"/>
      <p:bldP spid="8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1406525" y="1862138"/>
            <a:ext cx="1290638" cy="5238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   uši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bg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3">
                    <a:shade val="75000"/>
                  </a:schemeClr>
                </a:solidFill>
              </a:rPr>
              <a:t>Stavba těla savců</a:t>
            </a:r>
            <a:endParaRPr lang="cs-CZ" b="1" dirty="0">
              <a:solidFill>
                <a:schemeClr val="accent3">
                  <a:shade val="75000"/>
                </a:schemeClr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289425" y="1331913"/>
            <a:ext cx="777875" cy="792162"/>
          </a:xfrm>
          <a:prstGeom prst="straightConnector1">
            <a:avLst/>
          </a:prstGeom>
          <a:ln w="381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051050" y="2852738"/>
            <a:ext cx="1225550" cy="1136650"/>
          </a:xfrm>
          <a:prstGeom prst="straightConnector1">
            <a:avLst/>
          </a:prstGeom>
          <a:ln w="381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6310313" y="3176588"/>
            <a:ext cx="998537" cy="107950"/>
          </a:xfrm>
          <a:prstGeom prst="straightConnector1">
            <a:avLst/>
          </a:prstGeom>
          <a:ln w="381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5651500" y="4913313"/>
            <a:ext cx="1157288" cy="1081087"/>
          </a:xfrm>
          <a:prstGeom prst="straightConnector1">
            <a:avLst/>
          </a:prstGeom>
          <a:ln w="381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5840413" y="4508500"/>
            <a:ext cx="585787" cy="404813"/>
          </a:xfrm>
          <a:prstGeom prst="straightConnector1">
            <a:avLst/>
          </a:prstGeom>
          <a:ln w="381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5304" name="Picture 5" descr="C:\Documents and Settings\Standard\Local Settings\Temporary Internet Files\Content.IE5\W0EWQYKV\MC9003561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51163" y="1658938"/>
            <a:ext cx="3455987" cy="377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055" name="Přímá spojnice se šipkou 2054"/>
          <p:cNvCxnSpPr/>
          <p:nvPr/>
        </p:nvCxnSpPr>
        <p:spPr>
          <a:xfrm flipV="1">
            <a:off x="2281238" y="4806950"/>
            <a:ext cx="1893887" cy="746125"/>
          </a:xfrm>
          <a:prstGeom prst="straightConnector1">
            <a:avLst/>
          </a:prstGeom>
          <a:ln w="381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7" name="Přímá spojnice se šipkou 2056"/>
          <p:cNvCxnSpPr/>
          <p:nvPr/>
        </p:nvCxnSpPr>
        <p:spPr>
          <a:xfrm flipV="1">
            <a:off x="3708400" y="4710113"/>
            <a:ext cx="792163" cy="1103312"/>
          </a:xfrm>
          <a:prstGeom prst="straightConnector1">
            <a:avLst/>
          </a:prstGeom>
          <a:ln w="381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2" name="TextovéPole 2061"/>
          <p:cNvSpPr txBox="1"/>
          <p:nvPr/>
        </p:nvSpPr>
        <p:spPr>
          <a:xfrm>
            <a:off x="2273300" y="5416550"/>
            <a:ext cx="2005013" cy="954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přední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končetiny</a:t>
            </a:r>
          </a:p>
        </p:txBody>
      </p:sp>
      <p:sp>
        <p:nvSpPr>
          <p:cNvPr id="2063" name="TextovéPole 2062"/>
          <p:cNvSpPr txBox="1"/>
          <p:nvPr/>
        </p:nvSpPr>
        <p:spPr>
          <a:xfrm>
            <a:off x="1403350" y="3600450"/>
            <a:ext cx="1390650" cy="5222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čenich</a:t>
            </a:r>
          </a:p>
        </p:txBody>
      </p:sp>
      <p:sp>
        <p:nvSpPr>
          <p:cNvPr id="2065" name="TextovéPole 2064"/>
          <p:cNvSpPr txBox="1"/>
          <p:nvPr/>
        </p:nvSpPr>
        <p:spPr>
          <a:xfrm>
            <a:off x="6788150" y="5040313"/>
            <a:ext cx="2005013" cy="9540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zadní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končetiny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693988" y="2089150"/>
            <a:ext cx="514350" cy="296863"/>
          </a:xfrm>
          <a:prstGeom prst="straightConnector1">
            <a:avLst/>
          </a:prstGeom>
          <a:ln w="381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H="1">
            <a:off x="4932363" y="2273300"/>
            <a:ext cx="1009650" cy="1011238"/>
          </a:xfrm>
          <a:prstGeom prst="straightConnector1">
            <a:avLst/>
          </a:prstGeom>
          <a:ln w="381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932363" y="1466850"/>
            <a:ext cx="1568450" cy="5222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parohy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942013" y="2273300"/>
            <a:ext cx="1152525" cy="5222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trup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948488" y="3249613"/>
            <a:ext cx="1152525" cy="5238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D19049">
                    <a:lumMod val="75000"/>
                  </a:srgbClr>
                </a:solidFill>
                <a:latin typeface="+mn-lt"/>
                <a:cs typeface="+mn-cs"/>
              </a:rPr>
              <a:t>ocas</a:t>
            </a:r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3419475" y="1466850"/>
            <a:ext cx="144463" cy="395288"/>
          </a:xfrm>
          <a:prstGeom prst="straightConnector1">
            <a:avLst/>
          </a:prstGeom>
          <a:ln w="2857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5316" name="Picture 5" descr="C:\Users\pc\AppData\Local\Microsoft\Windows\Temporary Internet Files\Content.IE5\1XELVQVC\MP90043097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18275" y="333375"/>
            <a:ext cx="920750" cy="61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4" dur="50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E947"/>
                                      </p:to>
                                    </p:animClr>
                                    <p:animClr clrSpc="rgb" dir="cw">
                                      <p:cBhvr>
                                        <p:cTn id="3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E947"/>
                                      </p:to>
                                    </p:animClr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98700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87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25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25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1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998700"/>
                                      </p:to>
                                    </p:animClr>
                                    <p:set>
                                      <p:cBhvr>
                                        <p:cTn id="59" dur="1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"/>
                            </p:stCondLst>
                            <p:childTnLst>
                              <p:par>
                                <p:cTn id="6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8" dur="1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3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0" dur="3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3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2" dur="3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500"/>
                            </p:stCondLst>
                            <p:childTnLst>
                              <p:par>
                                <p:cTn id="7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062" grpId="0" animBg="1"/>
      <p:bldP spid="2063" grpId="0" animBg="1"/>
      <p:bldP spid="2065" grpId="0" animBg="1"/>
      <p:bldP spid="18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692696"/>
            <a:ext cx="7249225" cy="276998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/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Poznáš zvířata z volné přírody?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5400" b="1" dirty="0">
              <a:ln/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Documents and Settings\Standard\Plocha\Sysel.JPG"/>
          <p:cNvPicPr>
            <a:picLocks noChangeAspect="1" noChangeArrowheads="1"/>
          </p:cNvPicPr>
          <p:nvPr/>
        </p:nvPicPr>
        <p:blipFill>
          <a:blip r:embed="rId2">
            <a:extLst/>
          </a:blip>
          <a:srcRect/>
          <a:stretch>
            <a:fillRect/>
          </a:stretch>
        </p:blipFill>
        <p:spPr bwMode="auto">
          <a:xfrm>
            <a:off x="2694080" y="3482101"/>
            <a:ext cx="3606112" cy="27045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5" name="Picture 19" descr="Popis obrázku chybí">
            <a:hlinkClick r:id="rId3" tooltip="Popis obrázku chybí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67400" y="2924175"/>
            <a:ext cx="238125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ál 5"/>
          <p:cNvSpPr/>
          <p:nvPr/>
        </p:nvSpPr>
        <p:spPr>
          <a:xfrm>
            <a:off x="5508625" y="2276475"/>
            <a:ext cx="3024188" cy="290353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76672"/>
            <a:ext cx="7391984" cy="14465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Zrzavá</a:t>
            </a:r>
            <a:r>
              <a:rPr lang="cs-CZ" sz="4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  <a:cs typeface="+mn-cs"/>
              </a:rPr>
              <a:t> je, žije v lese,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  <a:cs typeface="+mn-cs"/>
              </a:rPr>
              <a:t> k obědu si zajíčka nese.</a:t>
            </a:r>
            <a:endParaRPr lang="cs-CZ" sz="44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7348" name="TextovéPole 11"/>
          <p:cNvSpPr txBox="1">
            <a:spLocks noChangeArrowheads="1"/>
          </p:cNvSpPr>
          <p:nvPr/>
        </p:nvSpPr>
        <p:spPr bwMode="auto">
          <a:xfrm>
            <a:off x="1187450" y="5157788"/>
            <a:ext cx="184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57349" name="TextovéPole 12"/>
          <p:cNvSpPr txBox="1">
            <a:spLocks noChangeArrowheads="1"/>
          </p:cNvSpPr>
          <p:nvPr/>
        </p:nvSpPr>
        <p:spPr bwMode="auto">
          <a:xfrm>
            <a:off x="-541338" y="5300663"/>
            <a:ext cx="1857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grpSp>
        <p:nvGrpSpPr>
          <p:cNvPr id="57350" name="Skupina 1"/>
          <p:cNvGrpSpPr>
            <a:grpSpLocks/>
          </p:cNvGrpSpPr>
          <p:nvPr/>
        </p:nvGrpSpPr>
        <p:grpSpPr bwMode="auto">
          <a:xfrm>
            <a:off x="747713" y="2165350"/>
            <a:ext cx="3354387" cy="2817813"/>
            <a:chOff x="747243" y="2164631"/>
            <a:chExt cx="3354153" cy="2818433"/>
          </a:xfrm>
        </p:grpSpPr>
        <p:sp>
          <p:nvSpPr>
            <p:cNvPr id="21" name="TextovéPole 20"/>
            <p:cNvSpPr txBox="1"/>
            <p:nvPr/>
          </p:nvSpPr>
          <p:spPr>
            <a:xfrm>
              <a:off x="1993343" y="3249133"/>
              <a:ext cx="736549" cy="708181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4000" b="1" dirty="0">
                  <a:solidFill>
                    <a:schemeClr val="accent3">
                      <a:lumMod val="75000"/>
                    </a:schemeClr>
                  </a:solidFill>
                </a:rPr>
                <a:t>L</a:t>
              </a:r>
            </a:p>
          </p:txBody>
        </p:sp>
        <p:grpSp>
          <p:nvGrpSpPr>
            <p:cNvPr id="57354" name="Skupina 23"/>
            <p:cNvGrpSpPr>
              <a:grpSpLocks/>
            </p:cNvGrpSpPr>
            <p:nvPr/>
          </p:nvGrpSpPr>
          <p:grpSpPr bwMode="auto">
            <a:xfrm>
              <a:off x="747243" y="2164631"/>
              <a:ext cx="3354153" cy="2818433"/>
              <a:chOff x="5724128" y="3993851"/>
              <a:chExt cx="2880320" cy="2099445"/>
            </a:xfrm>
          </p:grpSpPr>
          <p:grpSp>
            <p:nvGrpSpPr>
              <p:cNvPr id="57355" name="Skupina 19"/>
              <p:cNvGrpSpPr>
                <a:grpSpLocks/>
              </p:cNvGrpSpPr>
              <p:nvPr/>
            </p:nvGrpSpPr>
            <p:grpSpPr bwMode="auto">
              <a:xfrm>
                <a:off x="6444208" y="4267029"/>
                <a:ext cx="1313968" cy="1487813"/>
                <a:chOff x="6444208" y="4267029"/>
                <a:chExt cx="1313968" cy="1487813"/>
              </a:xfrm>
            </p:grpSpPr>
            <p:sp>
              <p:nvSpPr>
                <p:cNvPr id="15" name="TextovéPole 14"/>
                <p:cNvSpPr txBox="1"/>
                <p:nvPr/>
              </p:nvSpPr>
              <p:spPr>
                <a:xfrm>
                  <a:off x="7358535" y="5157712"/>
                  <a:ext cx="399401" cy="527522"/>
                </a:xfrm>
                <a:prstGeom prst="rect">
                  <a:avLst/>
                </a:prstGeom>
              </p:spPr>
              <p:style>
                <a:lnRef idx="2">
                  <a:schemeClr val="accent2"/>
                </a:lnRef>
                <a:fillRef idx="1">
                  <a:schemeClr val="lt1"/>
                </a:fillRef>
                <a:effectRef idx="0">
                  <a:schemeClr val="accent2"/>
                </a:effectRef>
                <a:fontRef idx="minor">
                  <a:schemeClr val="dk1"/>
                </a:fontRef>
              </p:style>
              <p:txBody>
                <a:bodyPr>
                  <a:spAutoFit/>
                </a:bodyPr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sz="4000" b="1" dirty="0">
                      <a:solidFill>
                        <a:schemeClr val="accent3">
                          <a:lumMod val="75000"/>
                        </a:schemeClr>
                      </a:solidFill>
                    </a:rPr>
                    <a:t>I</a:t>
                  </a:r>
                </a:p>
              </p:txBody>
            </p:sp>
            <p:sp>
              <p:nvSpPr>
                <p:cNvPr id="16" name="TextovéPole 15"/>
                <p:cNvSpPr txBox="1"/>
                <p:nvPr/>
              </p:nvSpPr>
              <p:spPr>
                <a:xfrm>
                  <a:off x="7358535" y="4267075"/>
                  <a:ext cx="399401" cy="527522"/>
                </a:xfrm>
                <a:prstGeom prst="rect">
                  <a:avLst/>
                </a:prstGeom>
              </p:spPr>
              <p:style>
                <a:lnRef idx="2">
                  <a:schemeClr val="accent2"/>
                </a:lnRef>
                <a:fillRef idx="1">
                  <a:schemeClr val="lt1"/>
                </a:fillRef>
                <a:effectRef idx="0">
                  <a:schemeClr val="accent2"/>
                </a:effectRef>
                <a:fontRef idx="minor">
                  <a:schemeClr val="dk1"/>
                </a:fontRef>
              </p:style>
              <p:txBody>
                <a:bodyPr wrap="none">
                  <a:spAutoFit/>
                </a:bodyPr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sz="4000" b="1" dirty="0">
                      <a:solidFill>
                        <a:schemeClr val="accent3">
                          <a:lumMod val="75000"/>
                        </a:schemeClr>
                      </a:solidFill>
                    </a:rPr>
                    <a:t>K</a:t>
                  </a:r>
                </a:p>
              </p:txBody>
            </p:sp>
            <p:sp>
              <p:nvSpPr>
                <p:cNvPr id="17" name="TextovéPole 16"/>
                <p:cNvSpPr txBox="1"/>
                <p:nvPr/>
              </p:nvSpPr>
              <p:spPr>
                <a:xfrm>
                  <a:off x="6443867" y="4267075"/>
                  <a:ext cx="366685" cy="527522"/>
                </a:xfrm>
                <a:prstGeom prst="rect">
                  <a:avLst/>
                </a:prstGeom>
              </p:spPr>
              <p:style>
                <a:lnRef idx="2">
                  <a:schemeClr val="accent2"/>
                </a:lnRef>
                <a:fillRef idx="1">
                  <a:schemeClr val="lt1"/>
                </a:fillRef>
                <a:effectRef idx="0">
                  <a:schemeClr val="accent2"/>
                </a:effectRef>
                <a:fontRef idx="minor">
                  <a:schemeClr val="dk1"/>
                </a:fontRef>
              </p:style>
              <p:txBody>
                <a:bodyPr wrap="none">
                  <a:spAutoFit/>
                </a:bodyPr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sz="4000" b="1" dirty="0">
                      <a:solidFill>
                        <a:schemeClr val="accent3">
                          <a:lumMod val="75000"/>
                        </a:schemeClr>
                      </a:solidFill>
                    </a:rPr>
                    <a:t>Š</a:t>
                  </a:r>
                </a:p>
              </p:txBody>
            </p:sp>
            <p:sp>
              <p:nvSpPr>
                <p:cNvPr id="19" name="TextovéPole 18"/>
                <p:cNvSpPr txBox="1"/>
                <p:nvPr/>
              </p:nvSpPr>
              <p:spPr>
                <a:xfrm>
                  <a:off x="6443867" y="5227497"/>
                  <a:ext cx="700655" cy="527522"/>
                </a:xfrm>
                <a:prstGeom prst="rect">
                  <a:avLst/>
                </a:prstGeom>
              </p:spPr>
              <p:style>
                <a:lnRef idx="2">
                  <a:schemeClr val="accent2"/>
                </a:lnRef>
                <a:fillRef idx="1">
                  <a:schemeClr val="lt1"/>
                </a:fillRef>
                <a:effectRef idx="0">
                  <a:schemeClr val="accent2"/>
                </a:effectRef>
                <a:fontRef idx="minor">
                  <a:schemeClr val="dk1"/>
                </a:fontRef>
              </p:style>
              <p:txBody>
                <a:bodyPr>
                  <a:spAutoFit/>
                </a:bodyPr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sz="4000" b="1" dirty="0">
                      <a:solidFill>
                        <a:schemeClr val="accent3">
                          <a:lumMod val="75000"/>
                        </a:schemeClr>
                      </a:solidFill>
                    </a:rPr>
                    <a:t>A</a:t>
                  </a:r>
                </a:p>
              </p:txBody>
            </p:sp>
          </p:grpSp>
          <p:sp>
            <p:nvSpPr>
              <p:cNvPr id="23" name="Rámeček 22"/>
              <p:cNvSpPr/>
              <p:nvPr/>
            </p:nvSpPr>
            <p:spPr>
              <a:xfrm>
                <a:off x="5724128" y="3993851"/>
                <a:ext cx="2880320" cy="2099445"/>
              </a:xfrm>
              <a:prstGeom prst="frame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57351" name="TextovéPole 29"/>
          <p:cNvSpPr txBox="1">
            <a:spLocks noChangeArrowheads="1"/>
          </p:cNvSpPr>
          <p:nvPr/>
        </p:nvSpPr>
        <p:spPr bwMode="auto">
          <a:xfrm>
            <a:off x="1187450" y="6092825"/>
            <a:ext cx="75263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  <a:hlinkClick r:id="rId5"/>
              </a:rPr>
              <a:t>http://www.onlineomalovanky.cz/omalov%C3%A1nka-li%C5%A1ka_9077.html</a:t>
            </a:r>
            <a:endParaRPr lang="cs-CZ">
              <a:latin typeface="Calibri" pitchFamily="34" charset="0"/>
            </a:endParaRPr>
          </a:p>
        </p:txBody>
      </p:sp>
      <p:graphicFrame>
        <p:nvGraphicFramePr>
          <p:cNvPr id="2051" name="Tabulka 2050"/>
          <p:cNvGraphicFramePr>
            <a:graphicFrameLocks noGrp="1"/>
          </p:cNvGraphicFramePr>
          <p:nvPr/>
        </p:nvGraphicFramePr>
        <p:xfrm>
          <a:off x="2743408" y="5341858"/>
          <a:ext cx="3560335" cy="720080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{5C22544A-7EE6-4342-B048-85BDC9FD1C3A}</a:tableStyleId>
              </a:tblPr>
              <a:tblGrid>
                <a:gridCol w="712067"/>
                <a:gridCol w="712067"/>
                <a:gridCol w="712067"/>
                <a:gridCol w="712067"/>
                <a:gridCol w="712067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19" descr="Popis obrázku chybí">
            <a:hlinkClick r:id="rId5" tooltip="Popis obrázku chybí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08625" y="3068638"/>
            <a:ext cx="238125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ál 5"/>
          <p:cNvSpPr/>
          <p:nvPr/>
        </p:nvSpPr>
        <p:spPr>
          <a:xfrm>
            <a:off x="5148263" y="2349500"/>
            <a:ext cx="3024187" cy="290353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76672"/>
            <a:ext cx="7391984" cy="14465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Zrzavá</a:t>
            </a:r>
            <a:r>
              <a:rPr lang="cs-CZ" sz="4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  <a:cs typeface="+mn-cs"/>
              </a:rPr>
              <a:t> je, žije v lese,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  <a:cs typeface="+mn-cs"/>
              </a:rPr>
              <a:t> k obědu si zajíčka nese.</a:t>
            </a:r>
            <a:endParaRPr lang="cs-CZ" sz="44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9397" name="TextovéPole 11"/>
          <p:cNvSpPr txBox="1">
            <a:spLocks noChangeArrowheads="1"/>
          </p:cNvSpPr>
          <p:nvPr/>
        </p:nvSpPr>
        <p:spPr bwMode="auto">
          <a:xfrm>
            <a:off x="1187450" y="5157788"/>
            <a:ext cx="184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59398" name="TextovéPole 12"/>
          <p:cNvSpPr txBox="1">
            <a:spLocks noChangeArrowheads="1"/>
          </p:cNvSpPr>
          <p:nvPr/>
        </p:nvSpPr>
        <p:spPr bwMode="auto">
          <a:xfrm>
            <a:off x="-541338" y="5300663"/>
            <a:ext cx="1857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747713" y="2165350"/>
            <a:ext cx="3354387" cy="2817813"/>
            <a:chOff x="747243" y="2164631"/>
            <a:chExt cx="3354153" cy="2818433"/>
          </a:xfrm>
        </p:grpSpPr>
        <p:sp>
          <p:nvSpPr>
            <p:cNvPr id="21" name="TextovéPole 20"/>
            <p:cNvSpPr txBox="1"/>
            <p:nvPr/>
          </p:nvSpPr>
          <p:spPr>
            <a:xfrm>
              <a:off x="1993343" y="3249133"/>
              <a:ext cx="736549" cy="708181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4000" b="1" dirty="0">
                  <a:solidFill>
                    <a:schemeClr val="accent3">
                      <a:lumMod val="75000"/>
                    </a:schemeClr>
                  </a:solidFill>
                </a:rPr>
                <a:t>L</a:t>
              </a:r>
            </a:p>
          </p:txBody>
        </p:sp>
        <p:grpSp>
          <p:nvGrpSpPr>
            <p:cNvPr id="59403" name="Skupina 23"/>
            <p:cNvGrpSpPr>
              <a:grpSpLocks/>
            </p:cNvGrpSpPr>
            <p:nvPr/>
          </p:nvGrpSpPr>
          <p:grpSpPr bwMode="auto">
            <a:xfrm>
              <a:off x="747243" y="2164631"/>
              <a:ext cx="3354153" cy="2818433"/>
              <a:chOff x="5724128" y="3993851"/>
              <a:chExt cx="2880320" cy="2099445"/>
            </a:xfrm>
          </p:grpSpPr>
          <p:grpSp>
            <p:nvGrpSpPr>
              <p:cNvPr id="59404" name="Skupina 19"/>
              <p:cNvGrpSpPr>
                <a:grpSpLocks/>
              </p:cNvGrpSpPr>
              <p:nvPr/>
            </p:nvGrpSpPr>
            <p:grpSpPr bwMode="auto">
              <a:xfrm>
                <a:off x="6444208" y="4267029"/>
                <a:ext cx="1313968" cy="1487813"/>
                <a:chOff x="6444208" y="4267029"/>
                <a:chExt cx="1313968" cy="1487813"/>
              </a:xfrm>
            </p:grpSpPr>
            <p:sp>
              <p:nvSpPr>
                <p:cNvPr id="15" name="TextovéPole 14"/>
                <p:cNvSpPr txBox="1"/>
                <p:nvPr/>
              </p:nvSpPr>
              <p:spPr>
                <a:xfrm>
                  <a:off x="7358535" y="5157712"/>
                  <a:ext cx="399401" cy="527522"/>
                </a:xfrm>
                <a:prstGeom prst="rect">
                  <a:avLst/>
                </a:prstGeom>
              </p:spPr>
              <p:style>
                <a:lnRef idx="2">
                  <a:schemeClr val="accent2"/>
                </a:lnRef>
                <a:fillRef idx="1">
                  <a:schemeClr val="lt1"/>
                </a:fillRef>
                <a:effectRef idx="0">
                  <a:schemeClr val="accent2"/>
                </a:effectRef>
                <a:fontRef idx="minor">
                  <a:schemeClr val="dk1"/>
                </a:fontRef>
              </p:style>
              <p:txBody>
                <a:bodyPr>
                  <a:spAutoFit/>
                </a:bodyPr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sz="4000" b="1" dirty="0">
                      <a:solidFill>
                        <a:schemeClr val="accent3">
                          <a:lumMod val="75000"/>
                        </a:schemeClr>
                      </a:solidFill>
                    </a:rPr>
                    <a:t>I</a:t>
                  </a:r>
                </a:p>
              </p:txBody>
            </p:sp>
            <p:sp>
              <p:nvSpPr>
                <p:cNvPr id="16" name="TextovéPole 15"/>
                <p:cNvSpPr txBox="1"/>
                <p:nvPr/>
              </p:nvSpPr>
              <p:spPr>
                <a:xfrm>
                  <a:off x="7358535" y="4267075"/>
                  <a:ext cx="399401" cy="527522"/>
                </a:xfrm>
                <a:prstGeom prst="rect">
                  <a:avLst/>
                </a:prstGeom>
              </p:spPr>
              <p:style>
                <a:lnRef idx="2">
                  <a:schemeClr val="accent2"/>
                </a:lnRef>
                <a:fillRef idx="1">
                  <a:schemeClr val="lt1"/>
                </a:fillRef>
                <a:effectRef idx="0">
                  <a:schemeClr val="accent2"/>
                </a:effectRef>
                <a:fontRef idx="minor">
                  <a:schemeClr val="dk1"/>
                </a:fontRef>
              </p:style>
              <p:txBody>
                <a:bodyPr wrap="none">
                  <a:spAutoFit/>
                </a:bodyPr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sz="4000" b="1" dirty="0">
                      <a:solidFill>
                        <a:schemeClr val="accent3">
                          <a:lumMod val="75000"/>
                        </a:schemeClr>
                      </a:solidFill>
                    </a:rPr>
                    <a:t>K</a:t>
                  </a:r>
                </a:p>
              </p:txBody>
            </p:sp>
            <p:sp>
              <p:nvSpPr>
                <p:cNvPr id="17" name="TextovéPole 16"/>
                <p:cNvSpPr txBox="1"/>
                <p:nvPr/>
              </p:nvSpPr>
              <p:spPr>
                <a:xfrm>
                  <a:off x="6443867" y="4267075"/>
                  <a:ext cx="366685" cy="527522"/>
                </a:xfrm>
                <a:prstGeom prst="rect">
                  <a:avLst/>
                </a:prstGeom>
              </p:spPr>
              <p:style>
                <a:lnRef idx="2">
                  <a:schemeClr val="accent2"/>
                </a:lnRef>
                <a:fillRef idx="1">
                  <a:schemeClr val="lt1"/>
                </a:fillRef>
                <a:effectRef idx="0">
                  <a:schemeClr val="accent2"/>
                </a:effectRef>
                <a:fontRef idx="minor">
                  <a:schemeClr val="dk1"/>
                </a:fontRef>
              </p:style>
              <p:txBody>
                <a:bodyPr wrap="none">
                  <a:spAutoFit/>
                </a:bodyPr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sz="4000" b="1" dirty="0">
                      <a:solidFill>
                        <a:schemeClr val="accent3">
                          <a:lumMod val="75000"/>
                        </a:schemeClr>
                      </a:solidFill>
                    </a:rPr>
                    <a:t>Š</a:t>
                  </a:r>
                </a:p>
              </p:txBody>
            </p:sp>
            <p:sp>
              <p:nvSpPr>
                <p:cNvPr id="19" name="TextovéPole 18"/>
                <p:cNvSpPr txBox="1"/>
                <p:nvPr/>
              </p:nvSpPr>
              <p:spPr>
                <a:xfrm>
                  <a:off x="6443867" y="5227497"/>
                  <a:ext cx="700655" cy="527522"/>
                </a:xfrm>
                <a:prstGeom prst="rect">
                  <a:avLst/>
                </a:prstGeom>
              </p:spPr>
              <p:style>
                <a:lnRef idx="2">
                  <a:schemeClr val="accent2"/>
                </a:lnRef>
                <a:fillRef idx="1">
                  <a:schemeClr val="lt1"/>
                </a:fillRef>
                <a:effectRef idx="0">
                  <a:schemeClr val="accent2"/>
                </a:effectRef>
                <a:fontRef idx="minor">
                  <a:schemeClr val="dk1"/>
                </a:fontRef>
              </p:style>
              <p:txBody>
                <a:bodyPr>
                  <a:spAutoFit/>
                </a:bodyPr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 sz="4000" b="1" dirty="0">
                      <a:solidFill>
                        <a:schemeClr val="accent3">
                          <a:lumMod val="75000"/>
                        </a:schemeClr>
                      </a:solidFill>
                    </a:rPr>
                    <a:t>A</a:t>
                  </a:r>
                </a:p>
              </p:txBody>
            </p:sp>
          </p:grpSp>
          <p:sp>
            <p:nvSpPr>
              <p:cNvPr id="23" name="Rámeček 22"/>
              <p:cNvSpPr/>
              <p:nvPr/>
            </p:nvSpPr>
            <p:spPr>
              <a:xfrm>
                <a:off x="5724128" y="3993851"/>
                <a:ext cx="2880320" cy="2099445"/>
              </a:xfrm>
              <a:prstGeom prst="frame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1187450" y="6092825"/>
            <a:ext cx="75263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  <a:hlinkClick r:id="rId7"/>
              </a:rPr>
              <a:t>http://www.onlineomalovanky.cz/omalov%C3%A1nka-li%C5%A1ka_9077.html</a:t>
            </a:r>
            <a:endParaRPr lang="cs-CZ">
              <a:latin typeface="Calibri" pitchFamily="34" charset="0"/>
            </a:endParaRPr>
          </a:p>
        </p:txBody>
      </p:sp>
      <p:graphicFrame>
        <p:nvGraphicFramePr>
          <p:cNvPr id="2051" name="Tabulka 2050"/>
          <p:cNvGraphicFramePr>
            <a:graphicFrameLocks noGrp="1"/>
          </p:cNvGraphicFramePr>
          <p:nvPr/>
        </p:nvGraphicFramePr>
        <p:xfrm>
          <a:off x="2743408" y="5341858"/>
          <a:ext cx="3560335" cy="720080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{5C22544A-7EE6-4342-B048-85BDC9FD1C3A}</a:tableStyleId>
              </a:tblPr>
              <a:tblGrid>
                <a:gridCol w="712067"/>
                <a:gridCol w="712067"/>
                <a:gridCol w="712067"/>
                <a:gridCol w="712067"/>
                <a:gridCol w="712067"/>
              </a:tblGrid>
              <a:tr h="720080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40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I</a:t>
                      </a:r>
                      <a:endParaRPr lang="cs-CZ" sz="40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Š</a:t>
                      </a:r>
                      <a:endParaRPr lang="cs-CZ" sz="40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40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1" name="Picture 15" descr="Ježek západní">
            <a:hlinkClick r:id="rId2" tooltip="Ježek západní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2708275"/>
            <a:ext cx="238125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42" name="TextovéPole 17">
            <a:hlinkClick r:id="rId4"/>
          </p:cNvPr>
          <p:cNvSpPr txBox="1">
            <a:spLocks noChangeArrowheads="1"/>
          </p:cNvSpPr>
          <p:nvPr/>
        </p:nvSpPr>
        <p:spPr bwMode="auto">
          <a:xfrm>
            <a:off x="547688" y="5913438"/>
            <a:ext cx="61277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  <a:hlinkClick r:id="rId5"/>
              </a:rPr>
              <a:t>http://www.onlineomalovanky.cz/omalov%C3%A1nka-je%C5%BEek_9143.html</a:t>
            </a:r>
            <a:endParaRPr lang="cs-CZ">
              <a:latin typeface="Calibri" pitchFamily="34" charset="0"/>
            </a:endParaRPr>
          </a:p>
        </p:txBody>
      </p:sp>
      <p:sp>
        <p:nvSpPr>
          <p:cNvPr id="2" name="Rámeček 1"/>
          <p:cNvSpPr/>
          <p:nvPr/>
        </p:nvSpPr>
        <p:spPr>
          <a:xfrm>
            <a:off x="611188" y="2732088"/>
            <a:ext cx="3529012" cy="2881312"/>
          </a:xfrm>
          <a:prstGeom prst="fram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61444" name="Skupina 20"/>
          <p:cNvGrpSpPr>
            <a:grpSpLocks/>
          </p:cNvGrpSpPr>
          <p:nvPr/>
        </p:nvGrpSpPr>
        <p:grpSpPr bwMode="auto">
          <a:xfrm>
            <a:off x="1225550" y="3190875"/>
            <a:ext cx="2425700" cy="1787525"/>
            <a:chOff x="1441933" y="2636912"/>
            <a:chExt cx="2425636" cy="1788006"/>
          </a:xfrm>
        </p:grpSpPr>
        <p:sp>
          <p:nvSpPr>
            <p:cNvPr id="3" name="TextovéPole 2"/>
            <p:cNvSpPr txBox="1"/>
            <p:nvPr/>
          </p:nvSpPr>
          <p:spPr>
            <a:xfrm>
              <a:off x="2089616" y="3716702"/>
              <a:ext cx="355591" cy="708216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4000" b="1" dirty="0">
                  <a:solidFill>
                    <a:schemeClr val="bg2">
                      <a:lumMod val="50000"/>
                    </a:schemeClr>
                  </a:solidFill>
                </a:rPr>
                <a:t>J</a:t>
              </a: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432605" y="3716702"/>
              <a:ext cx="434964" cy="708216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4000" b="1" dirty="0">
                  <a:solidFill>
                    <a:schemeClr val="bg2">
                      <a:lumMod val="50000"/>
                    </a:schemeClr>
                  </a:solidFill>
                </a:rPr>
                <a:t>E</a:t>
              </a: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089616" y="2924327"/>
              <a:ext cx="539736" cy="708216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4000" b="1" dirty="0">
                  <a:solidFill>
                    <a:schemeClr val="bg2">
                      <a:lumMod val="50000"/>
                    </a:schemeClr>
                  </a:solidFill>
                </a:rPr>
                <a:t>Ž</a:t>
              </a: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810322" y="2781414"/>
              <a:ext cx="411152" cy="646286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600" b="1" dirty="0">
                  <a:solidFill>
                    <a:schemeClr val="bg2">
                      <a:lumMod val="50000"/>
                    </a:schemeClr>
                  </a:solidFill>
                </a:rPr>
                <a:t>E</a:t>
              </a: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441933" y="2636912"/>
              <a:ext cx="465126" cy="708216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4000" b="1" dirty="0">
                  <a:solidFill>
                    <a:schemeClr val="bg2">
                      <a:lumMod val="50000"/>
                    </a:schemeClr>
                  </a:solidFill>
                </a:rPr>
                <a:t>K</a:t>
              </a:r>
            </a:p>
          </p:txBody>
        </p:sp>
      </p:grpSp>
      <p:pic>
        <p:nvPicPr>
          <p:cNvPr id="61445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35600" y="2205038"/>
            <a:ext cx="3048000" cy="292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5292078" y="5229200"/>
          <a:ext cx="3585885" cy="6834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17177"/>
                <a:gridCol w="717177"/>
                <a:gridCol w="717177"/>
                <a:gridCol w="717177"/>
                <a:gridCol w="717177"/>
              </a:tblGrid>
              <a:tr h="683496"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468313" y="549275"/>
            <a:ext cx="8793162" cy="15684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Nosí s sebou všude jehly,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Funí, dupe po lese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Na svém hřbetě do domečku často jablíčko si nese.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Confetti">
          <a:fgClr>
            <a:schemeClr val="bg1">
              <a:lumMod val="7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16" descr="Ježek západní">
            <a:hlinkClick r:id="rId4" tooltip="Ježek západní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35600" y="2852738"/>
            <a:ext cx="238125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ovéPole 17">
            <a:hlinkClick r:id="rId6"/>
          </p:cNvPr>
          <p:cNvSpPr txBox="1">
            <a:spLocks noChangeArrowheads="1"/>
          </p:cNvSpPr>
          <p:nvPr/>
        </p:nvSpPr>
        <p:spPr bwMode="auto">
          <a:xfrm>
            <a:off x="547688" y="5913438"/>
            <a:ext cx="61277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  <a:hlinkClick r:id="rId7"/>
              </a:rPr>
              <a:t>http://www.onlineomalovanky.cz/omalov%C3%A1nka-je%C5%BEek_9143.html</a:t>
            </a:r>
            <a:endParaRPr lang="cs-CZ">
              <a:latin typeface="Calibri" pitchFamily="34" charset="0"/>
            </a:endParaRPr>
          </a:p>
        </p:txBody>
      </p:sp>
      <p:grpSp>
        <p:nvGrpSpPr>
          <p:cNvPr id="27" name="Skupina 26"/>
          <p:cNvGrpSpPr>
            <a:grpSpLocks/>
          </p:cNvGrpSpPr>
          <p:nvPr/>
        </p:nvGrpSpPr>
        <p:grpSpPr bwMode="auto">
          <a:xfrm>
            <a:off x="611188" y="2732088"/>
            <a:ext cx="3529012" cy="2881312"/>
            <a:chOff x="532735" y="1181758"/>
            <a:chExt cx="3528392" cy="2880320"/>
          </a:xfrm>
        </p:grpSpPr>
        <p:sp>
          <p:nvSpPr>
            <p:cNvPr id="2" name="Rámeček 1"/>
            <p:cNvSpPr/>
            <p:nvPr/>
          </p:nvSpPr>
          <p:spPr>
            <a:xfrm>
              <a:off x="532735" y="1181758"/>
              <a:ext cx="3528392" cy="2880320"/>
            </a:xfrm>
            <a:prstGeom prst="frame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62473" name="Skupina 20"/>
            <p:cNvGrpSpPr>
              <a:grpSpLocks/>
            </p:cNvGrpSpPr>
            <p:nvPr/>
          </p:nvGrpSpPr>
          <p:grpSpPr bwMode="auto">
            <a:xfrm>
              <a:off x="1108932" y="1639253"/>
              <a:ext cx="2425636" cy="1788006"/>
              <a:chOff x="1403648" y="2636912"/>
              <a:chExt cx="2425636" cy="1788006"/>
            </a:xfrm>
          </p:grpSpPr>
          <p:sp>
            <p:nvSpPr>
              <p:cNvPr id="3" name="TextovéPole 2"/>
              <p:cNvSpPr txBox="1"/>
              <p:nvPr/>
            </p:nvSpPr>
            <p:spPr>
              <a:xfrm>
                <a:off x="2051198" y="3717174"/>
                <a:ext cx="355538" cy="707781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 sz="4000" b="1" dirty="0">
                    <a:solidFill>
                      <a:schemeClr val="bg2">
                        <a:lumMod val="50000"/>
                      </a:schemeClr>
                    </a:solidFill>
                  </a:rPr>
                  <a:t>J</a:t>
                </a:r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3393987" y="3717174"/>
                <a:ext cx="434899" cy="707781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 sz="4000" b="1" dirty="0">
                    <a:solidFill>
                      <a:schemeClr val="bg2">
                        <a:lumMod val="50000"/>
                      </a:schemeClr>
                    </a:solidFill>
                  </a:rPr>
                  <a:t>E</a:t>
                </a:r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2051198" y="2925285"/>
                <a:ext cx="539655" cy="707781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 sz="4000" b="1" dirty="0">
                    <a:solidFill>
                      <a:schemeClr val="bg2">
                        <a:lumMod val="50000"/>
                      </a:schemeClr>
                    </a:solidFill>
                  </a:rPr>
                  <a:t>Ž</a:t>
                </a:r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2771797" y="2780871"/>
                <a:ext cx="411091" cy="645890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 sz="3600" b="1" dirty="0">
                    <a:solidFill>
                      <a:schemeClr val="bg2">
                        <a:lumMod val="50000"/>
                      </a:schemeClr>
                    </a:solidFill>
                  </a:rPr>
                  <a:t>E</a:t>
                </a: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403612" y="2636459"/>
                <a:ext cx="465056" cy="707781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 sz="4000" b="1" dirty="0">
                    <a:solidFill>
                      <a:schemeClr val="bg2">
                        <a:lumMod val="50000"/>
                      </a:schemeClr>
                    </a:solidFill>
                  </a:rPr>
                  <a:t>K</a:t>
                </a:r>
              </a:p>
            </p:txBody>
          </p:sp>
        </p:grpSp>
      </p:grp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148263" y="2276475"/>
            <a:ext cx="3048000" cy="292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5292078" y="5229200"/>
          <a:ext cx="3585885" cy="6834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17177"/>
                <a:gridCol w="717177"/>
                <a:gridCol w="717177"/>
                <a:gridCol w="717177"/>
                <a:gridCol w="717177"/>
              </a:tblGrid>
              <a:tr h="683496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J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Ž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K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179388" y="549275"/>
            <a:ext cx="8956675" cy="15541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Nosí s sebou všude jehly,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Funí, dupe po lese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Na svém hřbetě do domečku často jablíčko si nese.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89" name="Picture 27" descr="File:Sciurus vulgaris bearn 2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2781300"/>
            <a:ext cx="2447925" cy="160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467544" y="404665"/>
            <a:ext cx="4680520" cy="206210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latin typeface="+mn-lt"/>
                <a:cs typeface="+mn-cs"/>
              </a:rPr>
              <a:t>Vysoko v korunách stromů vesele si skotačí. Rezavá je jako liška, ráda žalud posvačí.</a:t>
            </a:r>
          </a:p>
        </p:txBody>
      </p:sp>
      <p:sp>
        <p:nvSpPr>
          <p:cNvPr id="63491" name="TextovéPole 10"/>
          <p:cNvSpPr txBox="1">
            <a:spLocks noChangeArrowheads="1"/>
          </p:cNvSpPr>
          <p:nvPr/>
        </p:nvSpPr>
        <p:spPr bwMode="auto">
          <a:xfrm>
            <a:off x="5697538" y="4171950"/>
            <a:ext cx="325437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    </a:t>
            </a:r>
          </a:p>
        </p:txBody>
      </p:sp>
      <p:sp>
        <p:nvSpPr>
          <p:cNvPr id="5" name="Ovál 4"/>
          <p:cNvSpPr/>
          <p:nvPr/>
        </p:nvSpPr>
        <p:spPr>
          <a:xfrm>
            <a:off x="5292725" y="2060575"/>
            <a:ext cx="3373438" cy="312102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3493" name="TextovéPole 9"/>
          <p:cNvSpPr txBox="1">
            <a:spLocks noChangeArrowheads="1"/>
          </p:cNvSpPr>
          <p:nvPr/>
        </p:nvSpPr>
        <p:spPr bwMode="auto">
          <a:xfrm>
            <a:off x="827088" y="6165850"/>
            <a:ext cx="75834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  <a:hlinkClick r:id="rId4"/>
              </a:rPr>
              <a:t>http://img.onlineomalovanky.cz/veverka-a-%C5%BEalud_508e5d11bde32-p.gif</a:t>
            </a:r>
            <a:endParaRPr lang="cs-CZ">
              <a:latin typeface="Calibri" pitchFamily="34" charset="0"/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7754730" y="408802"/>
          <a:ext cx="1065742" cy="365760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32622"/>
              </a:tblGrid>
              <a:tr h="225882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63495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65575" y="5205413"/>
            <a:ext cx="3790950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496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02263" y="5203825"/>
            <a:ext cx="3665537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8313" y="2420938"/>
            <a:ext cx="3554412" cy="2901950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sp>
        <p:nvSpPr>
          <p:cNvPr id="2" name="TextovéPole 1"/>
          <p:cNvSpPr txBox="1"/>
          <p:nvPr/>
        </p:nvSpPr>
        <p:spPr>
          <a:xfrm>
            <a:off x="1187450" y="2924175"/>
            <a:ext cx="755650" cy="6477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V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547813" y="4449763"/>
            <a:ext cx="792162" cy="64611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627313" y="3573463"/>
            <a:ext cx="457200" cy="64611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V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27088" y="3284538"/>
            <a:ext cx="409575" cy="64611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627313" y="4400550"/>
            <a:ext cx="603250" cy="64611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R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979613" y="3284538"/>
            <a:ext cx="438150" cy="64611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031875" y="4076700"/>
            <a:ext cx="620713" cy="64611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</a:t>
            </a:r>
          </a:p>
        </p:txBody>
      </p:sp>
      <p:grpSp>
        <p:nvGrpSpPr>
          <p:cNvPr id="63505" name="Skupina 21"/>
          <p:cNvGrpSpPr>
            <a:grpSpLocks/>
          </p:cNvGrpSpPr>
          <p:nvPr/>
        </p:nvGrpSpPr>
        <p:grpSpPr bwMode="auto">
          <a:xfrm>
            <a:off x="4192588" y="5300663"/>
            <a:ext cx="4468812" cy="585787"/>
            <a:chOff x="4249137" y="5301208"/>
            <a:chExt cx="4468034" cy="584775"/>
          </a:xfrm>
        </p:grpSpPr>
        <p:sp>
          <p:nvSpPr>
            <p:cNvPr id="15" name="TextovéPole 14"/>
            <p:cNvSpPr txBox="1"/>
            <p:nvPr/>
          </p:nvSpPr>
          <p:spPr>
            <a:xfrm>
              <a:off x="4249137" y="5301208"/>
              <a:ext cx="184118" cy="58477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2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4982434" y="5301208"/>
              <a:ext cx="184118" cy="58477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2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672876" y="5301208"/>
              <a:ext cx="184118" cy="58477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2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404587" y="5301208"/>
              <a:ext cx="185705" cy="58477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2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096616" y="5301208"/>
              <a:ext cx="184118" cy="58477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2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817216" y="5301208"/>
              <a:ext cx="185705" cy="58477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2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8533053" y="5301208"/>
              <a:ext cx="184118" cy="58477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2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endParaRPr>
            </a:p>
          </p:txBody>
        </p:sp>
      </p:grp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40000">
              <a:schemeClr val="bg2">
                <a:tint val="45000"/>
                <a:shade val="99000"/>
                <a:satMod val="350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6" descr="File:Sciurus vulgaris bearn 2001.jp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95963" y="2781300"/>
            <a:ext cx="2447925" cy="160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467544" y="404665"/>
            <a:ext cx="4680520" cy="206210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latin typeface="+mn-lt"/>
                <a:cs typeface="+mn-cs"/>
              </a:rPr>
              <a:t>Vysoko v korunách stromů vesele si skotačí. Rezavá je jako liška, ráda žalud posvačí.</a:t>
            </a:r>
          </a:p>
        </p:txBody>
      </p:sp>
      <p:sp>
        <p:nvSpPr>
          <p:cNvPr id="64516" name="TextovéPole 10"/>
          <p:cNvSpPr txBox="1">
            <a:spLocks noChangeArrowheads="1"/>
          </p:cNvSpPr>
          <p:nvPr/>
        </p:nvSpPr>
        <p:spPr bwMode="auto">
          <a:xfrm>
            <a:off x="5697538" y="4171950"/>
            <a:ext cx="325437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    </a:t>
            </a:r>
          </a:p>
        </p:txBody>
      </p:sp>
      <p:sp>
        <p:nvSpPr>
          <p:cNvPr id="5" name="Ovál 4"/>
          <p:cNvSpPr/>
          <p:nvPr/>
        </p:nvSpPr>
        <p:spPr>
          <a:xfrm>
            <a:off x="5435600" y="2205038"/>
            <a:ext cx="3086100" cy="276066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27088" y="6165850"/>
            <a:ext cx="75834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  <a:hlinkClick r:id="rId7"/>
              </a:rPr>
              <a:t>http://img.onlineomalovanky.cz/veverka-a-%C5%BEalud_508e5d11bde32-p.gif</a:t>
            </a:r>
            <a:endParaRPr lang="cs-CZ">
              <a:latin typeface="Calibri" pitchFamily="34" charset="0"/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7754730" y="408802"/>
          <a:ext cx="1065742" cy="365760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32622"/>
              </a:tblGrid>
              <a:tr h="225882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965575" y="5205413"/>
            <a:ext cx="3790950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402263" y="5203825"/>
            <a:ext cx="3665537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50825" y="2349500"/>
            <a:ext cx="3554413" cy="2901950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sp>
        <p:nvSpPr>
          <p:cNvPr id="2" name="TextovéPole 1"/>
          <p:cNvSpPr txBox="1"/>
          <p:nvPr/>
        </p:nvSpPr>
        <p:spPr>
          <a:xfrm>
            <a:off x="1187450" y="2924175"/>
            <a:ext cx="755650" cy="6477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V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547813" y="4449763"/>
            <a:ext cx="792162" cy="64611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627313" y="3573463"/>
            <a:ext cx="457200" cy="64611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V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27088" y="3284538"/>
            <a:ext cx="409575" cy="64611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627313" y="4400550"/>
            <a:ext cx="603250" cy="64611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R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979613" y="3284538"/>
            <a:ext cx="438150" cy="64611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031875" y="4076700"/>
            <a:ext cx="620713" cy="64611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</a:t>
            </a:r>
          </a:p>
        </p:txBody>
      </p: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4192588" y="5300663"/>
            <a:ext cx="4716462" cy="585787"/>
            <a:chOff x="4249137" y="5301208"/>
            <a:chExt cx="4716435" cy="584775"/>
          </a:xfrm>
        </p:grpSpPr>
        <p:sp>
          <p:nvSpPr>
            <p:cNvPr id="15" name="TextovéPole 14"/>
            <p:cNvSpPr txBox="1"/>
            <p:nvPr/>
          </p:nvSpPr>
          <p:spPr>
            <a:xfrm>
              <a:off x="4249137" y="5301208"/>
              <a:ext cx="427035" cy="58477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chemeClr val="accent6">
                      <a:lumMod val="50000"/>
                    </a:schemeClr>
                  </a:solidFill>
                  <a:latin typeface="+mn-lt"/>
                  <a:cs typeface="+mn-cs"/>
                </a:rPr>
                <a:t>V</a:t>
              </a: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4980970" y="5301208"/>
              <a:ext cx="385761" cy="58477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chemeClr val="accent6">
                      <a:lumMod val="50000"/>
                    </a:schemeClr>
                  </a:solidFill>
                  <a:latin typeface="+mn-lt"/>
                  <a:cs typeface="+mn-cs"/>
                </a:rPr>
                <a:t>E</a:t>
              </a: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673116" y="5301208"/>
              <a:ext cx="425448" cy="58477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chemeClr val="accent6">
                      <a:lumMod val="50000"/>
                    </a:schemeClr>
                  </a:solidFill>
                  <a:latin typeface="+mn-lt"/>
                  <a:cs typeface="+mn-cs"/>
                </a:rPr>
                <a:t>V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404950" y="5301208"/>
              <a:ext cx="385760" cy="58477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chemeClr val="accent6">
                      <a:lumMod val="50000"/>
                    </a:schemeClr>
                  </a:solidFill>
                  <a:latin typeface="+mn-lt"/>
                  <a:cs typeface="+mn-cs"/>
                </a:rPr>
                <a:t>E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095508" y="5301208"/>
              <a:ext cx="415923" cy="58477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chemeClr val="accent6">
                      <a:lumMod val="50000"/>
                    </a:schemeClr>
                  </a:solidFill>
                  <a:latin typeface="+mn-lt"/>
                  <a:cs typeface="+mn-cs"/>
                </a:rPr>
                <a:t>R</a:t>
              </a: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817817" y="5301208"/>
              <a:ext cx="407985" cy="58477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chemeClr val="accent6">
                      <a:lumMod val="50000"/>
                    </a:schemeClr>
                  </a:solidFill>
                  <a:latin typeface="+mn-lt"/>
                  <a:cs typeface="+mn-cs"/>
                </a:rPr>
                <a:t>K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8532187" y="5301208"/>
              <a:ext cx="433385" cy="58477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chemeClr val="accent6">
                      <a:lumMod val="50000"/>
                    </a:schemeClr>
                  </a:solidFill>
                  <a:latin typeface="+mn-lt"/>
                  <a:cs typeface="+mn-cs"/>
                </a:rPr>
                <a:t>A</a:t>
              </a:r>
            </a:p>
          </p:txBody>
        </p:sp>
      </p:grp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0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4000"/>
                            </p:stCondLst>
                            <p:childTnLst>
                              <p:par>
                                <p:cTn id="5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12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2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2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/>
      <p:bldP spid="2" grpId="0" animBg="1"/>
      <p:bldP spid="3" grpId="0" animBg="1"/>
      <p:bldP spid="4" grpId="0" animBg="1"/>
      <p:bldP spid="7" grpId="0" animBg="1"/>
      <p:bldP spid="8" grpId="0" animBg="1"/>
      <p:bldP spid="9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7" name="Picture 13" descr="Popis obrázku chybí">
            <a:hlinkClick r:id="rId2" tooltip="Popis obrázku chybí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51500" y="2852738"/>
            <a:ext cx="2143125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38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49750" y="5300663"/>
            <a:ext cx="4157663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84213" y="692150"/>
            <a:ext cx="5319712" cy="17541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Leží v trávě v dolíčku,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nastavuje dlouhá ouška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a rád má strašně mrkvičku.</a:t>
            </a:r>
          </a:p>
        </p:txBody>
      </p:sp>
      <p:pic>
        <p:nvPicPr>
          <p:cNvPr id="65540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3800" y="2420938"/>
            <a:ext cx="3109913" cy="2779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41" name="Picture 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1150" y="3192463"/>
            <a:ext cx="3554413" cy="290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258888" y="4564063"/>
            <a:ext cx="652462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371725" y="3732213"/>
            <a:ext cx="552450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Z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16013" y="3629025"/>
            <a:ext cx="439737" cy="10144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J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893888" y="3870325"/>
            <a:ext cx="388937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43150" y="4564063"/>
            <a:ext cx="592138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C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tVert">
          <a:fgClr>
            <a:schemeClr val="bg1">
              <a:lumMod val="6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49750" y="5300663"/>
            <a:ext cx="4157663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84213" y="692150"/>
            <a:ext cx="5319712" cy="17541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Leží v trávě v dolíčku,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nastavuje dlouhá ouška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a rád má strašně mrkvičku.</a:t>
            </a:r>
          </a:p>
        </p:txBody>
      </p:sp>
      <p:pic>
        <p:nvPicPr>
          <p:cNvPr id="66564" name="Picture 6" descr="C:\Documents and Settings\Standard\Local Settings\Temporary Internet Files\Content.IE5\SAKK4170\MC90032446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00788" y="2422525"/>
            <a:ext cx="1222375" cy="181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251450" y="2060575"/>
            <a:ext cx="3109913" cy="277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11150" y="3192463"/>
            <a:ext cx="3554413" cy="290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258888" y="4564063"/>
            <a:ext cx="652462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371725" y="3732213"/>
            <a:ext cx="552450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Z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16013" y="3629025"/>
            <a:ext cx="439737" cy="10144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J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893888" y="3870325"/>
            <a:ext cx="388937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43150" y="4564063"/>
            <a:ext cx="592138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C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565650" y="5360988"/>
            <a:ext cx="454025" cy="7683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Z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426075" y="5360988"/>
            <a:ext cx="525463" cy="7683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357938" y="5360988"/>
            <a:ext cx="373062" cy="7683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J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137400" y="5360988"/>
            <a:ext cx="334963" cy="7683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Í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878763" y="5360988"/>
            <a:ext cx="482600" cy="7683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C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25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2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5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675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2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9000"/>
                            </p:stCondLst>
                            <p:childTnLst>
                              <p:par>
                                <p:cTn id="6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2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" grpId="0"/>
      <p:bldP spid="3" grpId="0"/>
      <p:bldP spid="4" grpId="0"/>
      <p:bldP spid="6" grpId="0"/>
      <p:bldP spid="7" grpId="0"/>
      <p:bldP spid="5" grpId="0"/>
      <p:bldP spid="10" grpId="0"/>
      <p:bldP spid="11" grpId="0"/>
      <p:bldP spid="12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TextovéPole 10"/>
          <p:cNvSpPr txBox="1">
            <a:spLocks noChangeArrowheads="1"/>
          </p:cNvSpPr>
          <p:nvPr/>
        </p:nvSpPr>
        <p:spPr bwMode="auto">
          <a:xfrm>
            <a:off x="5106988" y="2717800"/>
            <a:ext cx="301625" cy="23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67586" name="TextovéPole 13"/>
          <p:cNvSpPr txBox="1">
            <a:spLocks noChangeArrowheads="1"/>
          </p:cNvSpPr>
          <p:nvPr/>
        </p:nvSpPr>
        <p:spPr bwMode="auto">
          <a:xfrm>
            <a:off x="4332288" y="2274888"/>
            <a:ext cx="365125" cy="255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67587" name="TextovéPole 14"/>
          <p:cNvSpPr txBox="1">
            <a:spLocks noChangeArrowheads="1"/>
          </p:cNvSpPr>
          <p:nvPr/>
        </p:nvSpPr>
        <p:spPr bwMode="auto">
          <a:xfrm>
            <a:off x="4075113" y="2127250"/>
            <a:ext cx="363537" cy="255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grpSp>
        <p:nvGrpSpPr>
          <p:cNvPr id="67588" name="Skupina 24"/>
          <p:cNvGrpSpPr>
            <a:grpSpLocks/>
          </p:cNvGrpSpPr>
          <p:nvPr/>
        </p:nvGrpSpPr>
        <p:grpSpPr bwMode="auto">
          <a:xfrm>
            <a:off x="2987675" y="1665288"/>
            <a:ext cx="3332163" cy="1941512"/>
            <a:chOff x="2620683" y="1728177"/>
            <a:chExt cx="3331570" cy="1942125"/>
          </a:xfrm>
        </p:grpSpPr>
        <p:sp>
          <p:nvSpPr>
            <p:cNvPr id="16" name="TextovéPole 15"/>
            <p:cNvSpPr txBox="1"/>
            <p:nvPr/>
          </p:nvSpPr>
          <p:spPr>
            <a:xfrm>
              <a:off x="3155576" y="1728177"/>
              <a:ext cx="301571" cy="46210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4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665019" y="2310973"/>
              <a:ext cx="219036" cy="460520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4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2620683" y="2969994"/>
              <a:ext cx="138088" cy="460520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4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495134" y="3208194"/>
              <a:ext cx="457119" cy="46210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4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</p:grpSp>
      <p:pic>
        <p:nvPicPr>
          <p:cNvPr id="6758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5235575"/>
            <a:ext cx="4157663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9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550" y="2290763"/>
            <a:ext cx="3554413" cy="290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91" name="TextovéPole 8"/>
          <p:cNvSpPr txBox="1">
            <a:spLocks noChangeArrowheads="1"/>
          </p:cNvSpPr>
          <p:nvPr/>
        </p:nvSpPr>
        <p:spPr bwMode="auto">
          <a:xfrm>
            <a:off x="827088" y="6021388"/>
            <a:ext cx="58372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  <a:hlinkClick r:id="rId4"/>
              </a:rPr>
              <a:t>http://img.onlineomalovanky.cz/jelen_508106339e8a0-p.gif</a:t>
            </a:r>
            <a:endParaRPr lang="cs-CZ">
              <a:latin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3988" y="3016250"/>
            <a:ext cx="1228725" cy="70802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819275" y="4149725"/>
            <a:ext cx="1168400" cy="70802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L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68538" y="3306763"/>
            <a:ext cx="552450" cy="70802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J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820988" y="3860800"/>
            <a:ext cx="1228725" cy="70802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314700" y="2906713"/>
            <a:ext cx="717550" cy="70802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N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823913" y="476250"/>
            <a:ext cx="8456612" cy="17541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Říkají mu lesů </a:t>
            </a:r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král,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a</a:t>
            </a:r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le </a:t>
            </a:r>
            <a:r>
              <a:rPr lang="cs-CZ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kdopak by se </a:t>
            </a:r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ho bál?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Parohatého chlapíčka, který nosil Smolíčka.</a:t>
            </a:r>
          </a:p>
        </p:txBody>
      </p:sp>
      <p:pic>
        <p:nvPicPr>
          <p:cNvPr id="67598" name="Picture 22" descr="Jelen lesní">
            <a:hlinkClick r:id="rId5" tooltip="Jelen lesní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08625" y="2924175"/>
            <a:ext cx="24574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99" name="Picture 3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3800" y="2205038"/>
            <a:ext cx="3384550" cy="302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tint val="80000"/>
                <a:satMod val="300000"/>
              </a:schemeClr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0" name="Picture 5" descr="C:\Documents and Settings\Standard\Local Settings\Temporary Internet Files\Content.IE5\DPNPILTB\MC90035615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26188" y="2809875"/>
            <a:ext cx="1660525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8611" name="TextovéPole 10"/>
          <p:cNvSpPr txBox="1">
            <a:spLocks noChangeArrowheads="1"/>
          </p:cNvSpPr>
          <p:nvPr/>
        </p:nvSpPr>
        <p:spPr bwMode="auto">
          <a:xfrm>
            <a:off x="5106988" y="2717800"/>
            <a:ext cx="301625" cy="23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68612" name="TextovéPole 13"/>
          <p:cNvSpPr txBox="1">
            <a:spLocks noChangeArrowheads="1"/>
          </p:cNvSpPr>
          <p:nvPr/>
        </p:nvSpPr>
        <p:spPr bwMode="auto">
          <a:xfrm>
            <a:off x="4332288" y="2274888"/>
            <a:ext cx="365125" cy="255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68613" name="TextovéPole 14"/>
          <p:cNvSpPr txBox="1">
            <a:spLocks noChangeArrowheads="1"/>
          </p:cNvSpPr>
          <p:nvPr/>
        </p:nvSpPr>
        <p:spPr bwMode="auto">
          <a:xfrm>
            <a:off x="4075113" y="2127250"/>
            <a:ext cx="363537" cy="255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grpSp>
        <p:nvGrpSpPr>
          <p:cNvPr id="68614" name="Skupina 24"/>
          <p:cNvGrpSpPr>
            <a:grpSpLocks/>
          </p:cNvGrpSpPr>
          <p:nvPr/>
        </p:nvGrpSpPr>
        <p:grpSpPr bwMode="auto">
          <a:xfrm>
            <a:off x="2987675" y="1665288"/>
            <a:ext cx="3332163" cy="1941512"/>
            <a:chOff x="2620683" y="1728177"/>
            <a:chExt cx="3331570" cy="1942125"/>
          </a:xfrm>
        </p:grpSpPr>
        <p:sp>
          <p:nvSpPr>
            <p:cNvPr id="16" name="TextovéPole 15"/>
            <p:cNvSpPr txBox="1"/>
            <p:nvPr/>
          </p:nvSpPr>
          <p:spPr>
            <a:xfrm>
              <a:off x="3155576" y="1728177"/>
              <a:ext cx="301571" cy="46210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4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665019" y="2310973"/>
              <a:ext cx="219036" cy="460520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4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2620683" y="2969994"/>
              <a:ext cx="138088" cy="460520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4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495134" y="3208194"/>
              <a:ext cx="457119" cy="46210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4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</p:grp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24300" y="5235575"/>
            <a:ext cx="4157663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602288" y="2455863"/>
            <a:ext cx="3109912" cy="2779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71550" y="2290763"/>
            <a:ext cx="3554413" cy="290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27088" y="6021388"/>
            <a:ext cx="58372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  <a:hlinkClick r:id="rId8"/>
              </a:rPr>
              <a:t>http://img.onlineomalovanky.cz/jelen_508106339e8a0-p.gif</a:t>
            </a:r>
            <a:endParaRPr lang="cs-CZ">
              <a:latin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3988" y="3016250"/>
            <a:ext cx="1228725" cy="70802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819275" y="4149725"/>
            <a:ext cx="1168400" cy="70802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L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68538" y="3306763"/>
            <a:ext cx="552450" cy="70802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J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820988" y="3860800"/>
            <a:ext cx="1228725" cy="70802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314700" y="2906713"/>
            <a:ext cx="717550" cy="70802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N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823913" y="476250"/>
            <a:ext cx="8456612" cy="17541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Říkají mu lesů </a:t>
            </a:r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král,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a</a:t>
            </a:r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le </a:t>
            </a:r>
            <a:r>
              <a:rPr lang="cs-CZ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kdopak </a:t>
            </a:r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by ho </a:t>
            </a:r>
            <a:r>
              <a:rPr lang="cs-CZ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se </a:t>
            </a:r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bál?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Parohatého chlapíčka, který nosil Smolíčka.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21163" y="5408613"/>
            <a:ext cx="373062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J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983163" y="5408613"/>
            <a:ext cx="46037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E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832475" y="5408613"/>
            <a:ext cx="42227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L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643688" y="5408613"/>
            <a:ext cx="46037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E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493000" y="5408613"/>
            <a:ext cx="557213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N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0"/>
                            </p:stCondLst>
                            <p:childTnLst>
                              <p:par>
                                <p:cTn id="3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3" dur="3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" grpId="0" animBg="1"/>
      <p:bldP spid="4" grpId="0" animBg="1"/>
      <p:bldP spid="5" grpId="0" animBg="1"/>
      <p:bldP spid="6" grpId="0" animBg="1"/>
      <p:bldP spid="7" grpId="0" animBg="1"/>
      <p:bldP spid="2" grpId="0"/>
      <p:bldP spid="10" grpId="0"/>
      <p:bldP spid="12" grpId="0"/>
      <p:bldP spid="17" grpId="0"/>
      <p:bldP spid="19" grpId="0"/>
      <p:bldP spid="2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3400425"/>
            <a:ext cx="3554412" cy="290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538163" y="615950"/>
            <a:ext cx="6481762" cy="2308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Na pasece v černém lese hrdě si své parůžky </a:t>
            </a:r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nese.</a:t>
            </a:r>
            <a:endParaRPr lang="cs-CZ" sz="3600" b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Rozhlíží se do všech stran zdali není sledován.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31913" y="3962400"/>
            <a:ext cx="427037" cy="7064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S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258888" y="5276850"/>
            <a:ext cx="474662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051050" y="4567238"/>
            <a:ext cx="523875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03575" y="3763963"/>
            <a:ext cx="434975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203575" y="5132388"/>
            <a:ext cx="458788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C</a:t>
            </a:r>
          </a:p>
        </p:txBody>
      </p:sp>
      <p:pic>
        <p:nvPicPr>
          <p:cNvPr id="6964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91038" y="5362575"/>
            <a:ext cx="4157662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9641" name="Picture 13" descr="Srnec obecný">
            <a:hlinkClick r:id="rId4" tooltip="Srnec obecný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51500" y="3141663"/>
            <a:ext cx="228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9642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03217" y="2420888"/>
            <a:ext cx="3289352" cy="294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mGrid">
          <a:fgClr>
            <a:schemeClr val="bg1">
              <a:lumMod val="6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58" name="Picture 18" descr="Srnec obecný">
            <a:hlinkClick r:id="rId4" tooltip="Srnec obecný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08625" y="3141663"/>
            <a:ext cx="228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92725" y="2349500"/>
            <a:ext cx="3109913" cy="277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1188" y="3400425"/>
            <a:ext cx="3554412" cy="290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538163" y="615950"/>
            <a:ext cx="6481762" cy="2308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Na pasece v černém lese hrdě si své parůžky </a:t>
            </a:r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nese.</a:t>
            </a:r>
            <a:endParaRPr lang="cs-CZ" sz="3600" b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Rozhlíží se do všech stran zdali není sledován.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31913" y="3962400"/>
            <a:ext cx="427037" cy="7064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S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258888" y="5276850"/>
            <a:ext cx="474662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051050" y="4567238"/>
            <a:ext cx="523875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03575" y="3763963"/>
            <a:ext cx="434975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203575" y="5132388"/>
            <a:ext cx="458788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C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491038" y="5362575"/>
            <a:ext cx="4157662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716463" y="5486400"/>
            <a:ext cx="59372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FFC000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419725" y="5486400"/>
            <a:ext cx="661988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FFC000"/>
                </a:solidFill>
                <a:latin typeface="Calibri" pitchFamily="34" charset="0"/>
              </a:rPr>
              <a:t>R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338888" y="5486400"/>
            <a:ext cx="73342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FFC000"/>
                </a:solidFill>
                <a:latin typeface="Calibri" pitchFamily="34" charset="0"/>
              </a:rPr>
              <a:t>N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161213" y="5486400"/>
            <a:ext cx="60642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FFC000"/>
                </a:solidFill>
                <a:latin typeface="Calibri" pitchFamily="34" charset="0"/>
              </a:rPr>
              <a:t>E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796213" y="5486400"/>
            <a:ext cx="64135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FFC000"/>
                </a:solidFill>
                <a:latin typeface="Calibri" pitchFamily="34" charset="0"/>
              </a:rPr>
              <a:t>C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500"/>
                            </p:stCondLst>
                            <p:childTnLst>
                              <p:par>
                                <p:cTn id="3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9500"/>
                            </p:stCondLst>
                            <p:childTnLst>
                              <p:par>
                                <p:cTn id="43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9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Nadpis 1"/>
          <p:cNvSpPr>
            <a:spLocks noGrp="1"/>
          </p:cNvSpPr>
          <p:nvPr>
            <p:ph type="title"/>
          </p:nvPr>
        </p:nvSpPr>
        <p:spPr>
          <a:xfrm>
            <a:off x="0" y="765175"/>
            <a:ext cx="5545138" cy="777875"/>
          </a:xfrm>
        </p:spPr>
        <p:txBody>
          <a:bodyPr/>
          <a:lstStyle/>
          <a:p>
            <a:pPr eaLnBrk="1" hangingPunct="1"/>
            <a:r>
              <a:rPr lang="cs-CZ" sz="3200" dirty="0" smtClean="0"/>
              <a:t>ŘEŠENÍ: ( snímek 7 až </a:t>
            </a:r>
            <a:r>
              <a:rPr lang="cs-CZ" sz="3200" dirty="0" smtClean="0"/>
              <a:t>18) </a:t>
            </a:r>
            <a:endParaRPr lang="cs-CZ" sz="3200" dirty="0" smtClean="0"/>
          </a:p>
        </p:txBody>
      </p:sp>
      <p:sp>
        <p:nvSpPr>
          <p:cNvPr id="71682" name="TextovéPole 2"/>
          <p:cNvSpPr txBox="1">
            <a:spLocks noChangeArrowheads="1"/>
          </p:cNvSpPr>
          <p:nvPr/>
        </p:nvSpPr>
        <p:spPr bwMode="auto">
          <a:xfrm>
            <a:off x="971550" y="1773238"/>
            <a:ext cx="105092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LIŠKA</a:t>
            </a:r>
          </a:p>
          <a:p>
            <a:r>
              <a:rPr lang="cs-CZ">
                <a:latin typeface="Calibri" pitchFamily="34" charset="0"/>
              </a:rPr>
              <a:t>JEŽEK</a:t>
            </a:r>
          </a:p>
          <a:p>
            <a:r>
              <a:rPr lang="cs-CZ">
                <a:latin typeface="Calibri" pitchFamily="34" charset="0"/>
              </a:rPr>
              <a:t>VEVERKA</a:t>
            </a:r>
          </a:p>
          <a:p>
            <a:r>
              <a:rPr lang="cs-CZ">
                <a:latin typeface="Calibri" pitchFamily="34" charset="0"/>
              </a:rPr>
              <a:t>ZAJÍC</a:t>
            </a:r>
          </a:p>
          <a:p>
            <a:r>
              <a:rPr lang="cs-CZ">
                <a:latin typeface="Calibri" pitchFamily="34" charset="0"/>
              </a:rPr>
              <a:t>JELEN</a:t>
            </a:r>
          </a:p>
          <a:p>
            <a:r>
              <a:rPr lang="cs-CZ">
                <a:latin typeface="Calibri" pitchFamily="34" charset="0"/>
              </a:rPr>
              <a:t>SRNEC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Text Box 5"/>
          <p:cNvSpPr txBox="1">
            <a:spLocks noChangeArrowheads="1"/>
          </p:cNvSpPr>
          <p:nvPr/>
        </p:nvSpPr>
        <p:spPr bwMode="auto">
          <a:xfrm>
            <a:off x="297549" y="352425"/>
            <a:ext cx="1162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ZDROJE:</a:t>
            </a:r>
          </a:p>
        </p:txBody>
      </p:sp>
      <p:graphicFrame>
        <p:nvGraphicFramePr>
          <p:cNvPr id="97300" name="Group 20"/>
          <p:cNvGraphicFramePr>
            <a:graphicFrameLocks noGrp="1"/>
          </p:cNvGraphicFramePr>
          <p:nvPr/>
        </p:nvGraphicFramePr>
        <p:xfrm>
          <a:off x="-1620838" y="4221163"/>
          <a:ext cx="1967231" cy="518160"/>
        </p:xfrm>
        <a:graphic>
          <a:graphicData uri="http://schemas.openxmlformats.org/drawingml/2006/table">
            <a:tbl>
              <a:tblPr/>
              <a:tblGrid>
                <a:gridCol w="1758951"/>
                <a:gridCol w="208280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3729" name="Rectangle 4"/>
          <p:cNvSpPr>
            <a:spLocks noChangeArrowheads="1"/>
          </p:cNvSpPr>
          <p:nvPr/>
        </p:nvSpPr>
        <p:spPr bwMode="auto">
          <a:xfrm>
            <a:off x="268974" y="719138"/>
            <a:ext cx="8491537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dirty="0"/>
              <a:t>NEZNÁMÝ, Neznámý. </a:t>
            </a:r>
            <a:r>
              <a:rPr lang="cs-CZ" sz="1400" i="1" dirty="0"/>
              <a:t>Wikipedia.cz</a:t>
            </a:r>
            <a:r>
              <a:rPr lang="cs-CZ" sz="1400" dirty="0"/>
              <a:t> [online]. [cit. 3.3.2014]. </a:t>
            </a:r>
          </a:p>
          <a:p>
            <a:r>
              <a:rPr lang="cs-CZ" sz="1400" dirty="0"/>
              <a:t>Dostupný na WWW: </a:t>
            </a:r>
            <a:r>
              <a:rPr lang="cs-CZ" sz="1400" dirty="0">
                <a:hlinkClick r:id="rId2"/>
              </a:rPr>
              <a:t>http://commons.wikimedia.org/wiki/File:PrzewalskisHorseFoal.jpg</a:t>
            </a:r>
            <a:endParaRPr lang="cs-CZ" sz="1400" dirty="0"/>
          </a:p>
          <a:p>
            <a:r>
              <a:rPr lang="cs-CZ" sz="1400" dirty="0"/>
              <a:t> </a:t>
            </a:r>
          </a:p>
        </p:txBody>
      </p:sp>
      <p:sp>
        <p:nvSpPr>
          <p:cNvPr id="73731" name="Rectangle 6"/>
          <p:cNvSpPr>
            <a:spLocks noChangeArrowheads="1"/>
          </p:cNvSpPr>
          <p:nvPr/>
        </p:nvSpPr>
        <p:spPr bwMode="auto">
          <a:xfrm>
            <a:off x="268974" y="4276607"/>
            <a:ext cx="7845353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400" dirty="0"/>
              <a:t>NEZNÁMÝ, Neznámý. </a:t>
            </a:r>
            <a:r>
              <a:rPr lang="cs-CZ" sz="1400" i="1" dirty="0"/>
              <a:t>Wikipedia.cz</a:t>
            </a:r>
            <a:r>
              <a:rPr lang="cs-CZ" sz="1400" dirty="0"/>
              <a:t> [online]. [cit. 3.3.2014]. </a:t>
            </a:r>
          </a:p>
          <a:p>
            <a:r>
              <a:rPr lang="cs-CZ" sz="1400" dirty="0"/>
              <a:t>Dostupný na WWW: </a:t>
            </a:r>
            <a:r>
              <a:rPr lang="cs-CZ" sz="1400" dirty="0">
                <a:hlinkClick r:id="rId3"/>
              </a:rPr>
              <a:t>http://cs.wikipedia.org/wiki/Srnec_obecn%C3%BD</a:t>
            </a:r>
            <a:endParaRPr lang="cs-CZ" sz="1400" dirty="0"/>
          </a:p>
          <a:p>
            <a:endParaRPr lang="cs-CZ" sz="1400" dirty="0"/>
          </a:p>
          <a:p>
            <a:r>
              <a:rPr lang="cs-CZ" sz="1400" dirty="0"/>
              <a:t>NEZNÁMÝ, Neznámý. </a:t>
            </a:r>
            <a:r>
              <a:rPr lang="cs-CZ" sz="1400" i="1" dirty="0"/>
              <a:t>„Wikipedia.cz</a:t>
            </a:r>
            <a:r>
              <a:rPr lang="cs-CZ" sz="1400" dirty="0"/>
              <a:t> [online]. [cit. 3.3.2014].</a:t>
            </a:r>
          </a:p>
          <a:p>
            <a:r>
              <a:rPr lang="cs-CZ" sz="1400" dirty="0"/>
              <a:t> Dostupný na WWW: </a:t>
            </a:r>
            <a:r>
              <a:rPr lang="cs-CZ" sz="1400" dirty="0">
                <a:hlinkClick r:id="rId4"/>
              </a:rPr>
              <a:t>http://cs.wikipedia.org/wiki/Li%C5%A1ka_obecn%C3%A1_(%C5%A1elma</a:t>
            </a:r>
            <a:r>
              <a:rPr lang="cs-CZ" sz="1400" dirty="0" smtClean="0">
                <a:hlinkClick r:id="rId4"/>
              </a:rPr>
              <a:t>)</a:t>
            </a:r>
            <a:endParaRPr lang="cs-CZ" sz="1400" dirty="0" smtClean="0"/>
          </a:p>
          <a:p>
            <a:r>
              <a:rPr lang="cs-CZ" sz="1400" dirty="0" smtClean="0"/>
              <a:t> </a:t>
            </a:r>
            <a:endParaRPr lang="cs-CZ" sz="1400" dirty="0"/>
          </a:p>
          <a:p>
            <a:r>
              <a:rPr lang="cs-CZ" sz="1400" dirty="0"/>
              <a:t> </a:t>
            </a:r>
          </a:p>
        </p:txBody>
      </p:sp>
      <p:sp>
        <p:nvSpPr>
          <p:cNvPr id="73732" name="Rectangle 7"/>
          <p:cNvSpPr>
            <a:spLocks noChangeArrowheads="1"/>
          </p:cNvSpPr>
          <p:nvPr/>
        </p:nvSpPr>
        <p:spPr bwMode="auto">
          <a:xfrm>
            <a:off x="268974" y="1296988"/>
            <a:ext cx="7056437" cy="115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/>
              <a:t>NEZNÁMÝ, Neznámý. </a:t>
            </a:r>
            <a:r>
              <a:rPr lang="cs-CZ" sz="1400" i="1"/>
              <a:t>Wikipedia.cz</a:t>
            </a:r>
            <a:r>
              <a:rPr lang="cs-CZ" sz="1400"/>
              <a:t> [online]. [cit. 3.3.2014]. </a:t>
            </a:r>
          </a:p>
          <a:p>
            <a:r>
              <a:rPr lang="cs-CZ" sz="1400"/>
              <a:t>Dostupný na WWW: </a:t>
            </a:r>
            <a:r>
              <a:rPr lang="cs-CZ" sz="1400">
                <a:hlinkClick r:id="rId5"/>
              </a:rPr>
              <a:t>http://cs.wikipedia.org/wiki/Pl%C3%ADce</a:t>
            </a:r>
            <a:endParaRPr lang="cs-CZ" sz="1400"/>
          </a:p>
          <a:p>
            <a:r>
              <a:rPr lang="cs-CZ" sz="1400"/>
              <a:t> </a:t>
            </a:r>
          </a:p>
          <a:p>
            <a:endParaRPr lang="cs-CZ" sz="1400"/>
          </a:p>
          <a:p>
            <a:pPr eaLnBrk="0" hangingPunct="0"/>
            <a:endParaRPr lang="cs-CZ" sz="1400"/>
          </a:p>
        </p:txBody>
      </p:sp>
      <p:sp>
        <p:nvSpPr>
          <p:cNvPr id="73736" name="Rectangle 21"/>
          <p:cNvSpPr>
            <a:spLocks noChangeArrowheads="1"/>
          </p:cNvSpPr>
          <p:nvPr/>
        </p:nvSpPr>
        <p:spPr bwMode="auto">
          <a:xfrm>
            <a:off x="268974" y="1941841"/>
            <a:ext cx="492314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400" dirty="0"/>
              <a:t>NEZNÁMÝ, Neznámý. </a:t>
            </a:r>
            <a:r>
              <a:rPr lang="cs-CZ" sz="1400" i="1" dirty="0"/>
              <a:t>Wikipedia.cz</a:t>
            </a:r>
            <a:r>
              <a:rPr lang="cs-CZ" sz="1400" dirty="0"/>
              <a:t> [online]. [cit. 3.3.2014]. </a:t>
            </a:r>
          </a:p>
          <a:p>
            <a:r>
              <a:rPr lang="cs-CZ" sz="1400" dirty="0"/>
              <a:t>Dostupný na WWW: http://cs.wikipedia.org/wiki/Erinaceus </a:t>
            </a:r>
          </a:p>
        </p:txBody>
      </p:sp>
      <p:sp>
        <p:nvSpPr>
          <p:cNvPr id="73737" name="Rectangle 22"/>
          <p:cNvSpPr>
            <a:spLocks noChangeArrowheads="1"/>
          </p:cNvSpPr>
          <p:nvPr/>
        </p:nvSpPr>
        <p:spPr bwMode="auto">
          <a:xfrm>
            <a:off x="268974" y="2479100"/>
            <a:ext cx="6257925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dirty="0"/>
              <a:t>NEZNÁMÝ, Neznámý. </a:t>
            </a:r>
            <a:r>
              <a:rPr lang="cs-CZ" sz="1400" i="1" dirty="0"/>
              <a:t>Wikipedia.cz</a:t>
            </a:r>
            <a:r>
              <a:rPr lang="cs-CZ" sz="1400" dirty="0"/>
              <a:t> [online]. [cit. 3.3.2014].</a:t>
            </a:r>
          </a:p>
          <a:p>
            <a:r>
              <a:rPr lang="cs-CZ" sz="1400" dirty="0"/>
              <a:t>Dostupný na </a:t>
            </a:r>
            <a:r>
              <a:rPr lang="cs-CZ" sz="1400" dirty="0" smtClean="0"/>
              <a:t>WWW: </a:t>
            </a:r>
            <a:r>
              <a:rPr lang="cs-CZ" sz="1400" dirty="0">
                <a:hlinkClick r:id="rId6"/>
              </a:rPr>
              <a:t>http://commons.wikimedia.org/wiki/File:Sciurus_vulgaris_bearn_2001.jpg</a:t>
            </a:r>
            <a:endParaRPr lang="cs-CZ" sz="1400" dirty="0"/>
          </a:p>
          <a:p>
            <a:endParaRPr lang="cs-CZ" sz="1400" dirty="0"/>
          </a:p>
          <a:p>
            <a:endParaRPr lang="cs-CZ" sz="1400" dirty="0"/>
          </a:p>
        </p:txBody>
      </p:sp>
      <p:sp>
        <p:nvSpPr>
          <p:cNvPr id="73738" name="Rectangle 23"/>
          <p:cNvSpPr>
            <a:spLocks noChangeArrowheads="1"/>
          </p:cNvSpPr>
          <p:nvPr/>
        </p:nvSpPr>
        <p:spPr bwMode="auto">
          <a:xfrm>
            <a:off x="268974" y="3136146"/>
            <a:ext cx="87122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 dirty="0"/>
              <a:t>NEZNÁMÝ, Neznámý. </a:t>
            </a:r>
            <a:r>
              <a:rPr lang="cs-CZ" sz="1600" i="1" dirty="0"/>
              <a:t>Wikipedia.cz</a:t>
            </a:r>
            <a:r>
              <a:rPr lang="cs-CZ" sz="1600" dirty="0"/>
              <a:t> [online]. [cit. 3.3.2014].</a:t>
            </a:r>
          </a:p>
          <a:p>
            <a:r>
              <a:rPr lang="cs-CZ" sz="1600" dirty="0" smtClean="0"/>
              <a:t>Dostupný </a:t>
            </a:r>
            <a:r>
              <a:rPr lang="cs-CZ" sz="1600" dirty="0"/>
              <a:t>na WWW: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cs.wikipedia.org/wiki/Zaj%C3%ADc_poln%C3%AD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3739" name="Rectangle 24"/>
          <p:cNvSpPr>
            <a:spLocks noChangeArrowheads="1"/>
          </p:cNvSpPr>
          <p:nvPr/>
        </p:nvSpPr>
        <p:spPr bwMode="auto">
          <a:xfrm>
            <a:off x="268974" y="3777219"/>
            <a:ext cx="4923143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400" dirty="0"/>
              <a:t>NEZNÁMÝ, Neznámý. </a:t>
            </a:r>
            <a:r>
              <a:rPr lang="cs-CZ" sz="1400" i="1" dirty="0"/>
              <a:t>Wikipedia.cz</a:t>
            </a:r>
            <a:r>
              <a:rPr lang="cs-CZ" sz="1400" dirty="0"/>
              <a:t> [online]. [cit. 3.3.2014]. </a:t>
            </a:r>
          </a:p>
          <a:p>
            <a:r>
              <a:rPr lang="cs-CZ" sz="1400" dirty="0"/>
              <a:t>Dostupný na WWW: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cs.wikipedia.org/wiki/Jelen</a:t>
            </a:r>
            <a:endParaRPr lang="cs-CZ" sz="1400" dirty="0" smtClean="0"/>
          </a:p>
          <a:p>
            <a:r>
              <a:rPr lang="cs-CZ" sz="1400" dirty="0" smtClean="0"/>
              <a:t> </a:t>
            </a:r>
            <a:endParaRPr lang="cs-CZ" sz="1400" dirty="0"/>
          </a:p>
        </p:txBody>
      </p:sp>
      <p:sp>
        <p:nvSpPr>
          <p:cNvPr id="73740" name="Rectangle 25"/>
          <p:cNvSpPr>
            <a:spLocks noChangeArrowheads="1"/>
          </p:cNvSpPr>
          <p:nvPr/>
        </p:nvSpPr>
        <p:spPr bwMode="auto">
          <a:xfrm>
            <a:off x="268974" y="5616575"/>
            <a:ext cx="44894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>
                <a:hlinkClick r:id="rId9"/>
              </a:rPr>
              <a:t>http://office.microsoft.com</a:t>
            </a:r>
            <a:endParaRPr lang="pl-PL"/>
          </a:p>
          <a:p>
            <a:r>
              <a:rPr lang="cs-CZ"/>
              <a:t>Další fotografie: Vlastní fotogalerie autorky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1246</TotalTime>
  <Words>866</Words>
  <Application>Microsoft Office PowerPoint</Application>
  <PresentationFormat>Předvádění na obrazovce (4:3)</PresentationFormat>
  <Paragraphs>216</Paragraphs>
  <Slides>20</Slides>
  <Notes>2</Notes>
  <HiddenSlides>7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20</vt:i4>
      </vt:variant>
    </vt:vector>
  </HeadingPairs>
  <TitlesOfParts>
    <vt:vector size="24" baseType="lpstr">
      <vt:lpstr>Administrativní</vt:lpstr>
      <vt:lpstr>Cesta</vt:lpstr>
      <vt:lpstr>Motiv systému Office</vt:lpstr>
      <vt:lpstr>Austin</vt:lpstr>
      <vt:lpstr>Prezentace aplikace PowerPoint</vt:lpstr>
      <vt:lpstr>A N O T A C E</vt:lpstr>
      <vt:lpstr>Prezentace aplikace PowerPoint</vt:lpstr>
      <vt:lpstr>Prezentace aplikace PowerPoint</vt:lpstr>
      <vt:lpstr>Stavba těla savců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ŘEŠENÍ: ( snímek 7 až 18) 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Your User Name</cp:lastModifiedBy>
  <cp:revision>145</cp:revision>
  <dcterms:created xsi:type="dcterms:W3CDTF">2013-05-27T16:36:46Z</dcterms:created>
  <dcterms:modified xsi:type="dcterms:W3CDTF">2014-03-05T09:30:00Z</dcterms:modified>
</cp:coreProperties>
</file>