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6"/>
  </p:notesMasterIdLst>
  <p:sldIdLst>
    <p:sldId id="257" r:id="rId4"/>
    <p:sldId id="268" r:id="rId5"/>
    <p:sldId id="256" r:id="rId6"/>
    <p:sldId id="266" r:id="rId7"/>
    <p:sldId id="258" r:id="rId8"/>
    <p:sldId id="267" r:id="rId9"/>
    <p:sldId id="269" r:id="rId10"/>
    <p:sldId id="259" r:id="rId11"/>
    <p:sldId id="271" r:id="rId12"/>
    <p:sldId id="264" r:id="rId13"/>
    <p:sldId id="265" r:id="rId14"/>
    <p:sldId id="27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34" autoAdjust="0"/>
    <p:restoredTop sz="94660"/>
  </p:normalViewPr>
  <p:slideViewPr>
    <p:cSldViewPr>
      <p:cViewPr>
        <p:scale>
          <a:sx n="50" d="100"/>
          <a:sy n="50" d="100"/>
        </p:scale>
        <p:origin x="-115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A87E61F-4CA0-4C62-A27F-3F074320BB7A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A1C5F1E-C40A-436B-B11B-3C54BF48F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Nahlédni pod obrázek.</a:t>
            </a:r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E618D6E-3DCB-4B22-AAD8-33A687D3D01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Odpověď najdeš pod obrázkem</a:t>
            </a:r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CC01272-B106-4AE0-9F13-218E0DBC752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3634BF7-897A-4669-8087-96D44353EC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81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DA072FD-36CD-4BAA-95CF-0F7985D3BFE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12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4AB524F-01DF-4228-92BE-FA9DE53B324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32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CEC68AD-3AC3-4884-8B33-C827385193A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Správnou odpověď přetáhni do rámečku pod obrázkem. Je to velmi těžký úkol. Kdo ho splní, dostane jedničku do žákovské knížky!</a:t>
            </a:r>
          </a:p>
        </p:txBody>
      </p:sp>
      <p:sp>
        <p:nvSpPr>
          <p:cNvPr id="552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8465708-FD40-4F05-8F90-889FFE605EE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EEC61-9F94-4337-85E1-A18727FA5E2B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B48C7F5-5FDC-4219-BD65-602AEBA04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E9F07-820D-4698-9EF6-88C4680584D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033469-E860-4928-B1EC-C82E705A4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97E37-3D35-4F4F-AD2E-CBF52FE2E1D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69EA235-EAF0-4FCA-8A00-C0718379D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393AB1-B8DF-4766-8B90-01E9E5E3468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DF737-B000-4698-823A-A8FBB6155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4CE11-3009-4959-803D-06DA45797FE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B4282183-D383-4364-B9B9-A9306F85D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6551C-A078-4228-BE31-0014256E0B6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FC209A-6110-4E3C-B9E5-A3D0AD52F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4BF80-BF84-4D6A-A232-EF52B0E86F0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CB056EB-0813-4FB9-8DDD-84C9E9D8D8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1FB8C00-D42B-471D-9338-577505F74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AF816-B676-402E-B414-B9D9F9EBED0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DE705-F2EF-4AAC-8166-C63BABA77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E39460-0014-4CE9-A6C2-9A544A75CA2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D6738-5646-4BE3-9120-91E0CB13962F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68434-F1F2-4456-9ABB-32C2FA755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99DB37-37A4-4E5B-A617-2E95DC2A9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846FD-9CFF-417C-9E0E-BD5FF2C2E02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E8CA2-765A-43D1-9E5F-88070A933B2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380AD-0129-4625-965B-7874243AF7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06482-09C6-4646-8DC7-926B950782C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E19FA-F3F4-4CDF-8A56-3BD8185AF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85EBD-ADC4-4F4F-9512-A8C49C3A15EC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90244-5437-48DF-9252-F4047E87D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5DC15-127B-44E4-BAF3-9AC4B4E57C05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F9113-8F66-41BC-B8BD-BD9C5CFCA7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F46EC-DB33-4B2D-A2BD-FC16038F4A8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91188-0818-4F48-A375-2349E065B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C219E-F163-43EF-8ADF-0CDC01C982B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EB94E-2630-4E08-9C4E-4A6A3F2F2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1CACA-4527-42C0-BCCF-6D3FEDBDADA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679FB-4BF1-41B3-8CC5-706439421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70DEA-65BE-4B5E-A339-5D609F56FB1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18497-2229-4913-9C69-FA89CB49D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62304-C9DF-42AF-BBC9-74BF50D3EB1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22FD9-8C19-44E5-AEB3-406FAFA20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F9CD1-BC84-46A0-B33E-61682806136B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B4401-1D95-490C-A385-4EF5538B3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C9171-8D07-4862-BDB9-EBF15979067B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8952A-970D-4EF3-BA59-B2F64130BB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66E3F-B77D-4C06-BF42-4DE24790D1D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A72C4-9BFD-4C07-99CF-381AF659D1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39FCE-5A47-4546-8C94-8AE54C597054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0B773-E3F9-4D58-A242-B2F01176D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F8BB3-AF5C-45FA-B578-8D784A4FE3E4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EE4A7-727B-4DDB-B549-F704652BA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DC0A9-161F-4A28-A8D2-A235E953CDBA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A7735-0F7F-4A65-8811-5275A59D5A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229E7-7488-408D-899A-220705C7E18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A0FC1-DC64-46A3-80AE-3DC148231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A9BC6-7AD4-400E-9228-225C0C0B5DFA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D5078-6A7E-4E53-83D8-B2B4F3617F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F2950-EC9B-4BAD-A4C5-67980C8C54A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0ECEC-0186-49E5-BA24-778895A5F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5247F-8870-4742-B6CF-537D503BC86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1CF67-6911-45B0-B25C-8FE3D884B5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2BBE6-8252-49E5-8A49-AD327ADF57C2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C2F71-1B7B-440A-9EE0-353F3F1DD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BD36F-334C-45EB-AA20-7A6A1587C711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DCD43-FC3F-472F-B7E7-BB94FB218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29314-B1F6-4DF8-B874-493AF8226F22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EF30E-6A33-4610-B9A7-9D14722FC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D32EC8-8404-4C5F-84EB-B6B452833DF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E902ED8-E737-4025-9246-C3F347C99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C9836B-D570-4250-8B96-AEDF17872DF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3FD4A75-04C5-4BCE-A19E-7CEF8D2A6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06" r:id="rId2"/>
    <p:sldLayoutId id="2147483730" r:id="rId3"/>
    <p:sldLayoutId id="2147483705" r:id="rId4"/>
    <p:sldLayoutId id="2147483704" r:id="rId5"/>
    <p:sldLayoutId id="2147483703" r:id="rId6"/>
    <p:sldLayoutId id="2147483702" r:id="rId7"/>
    <p:sldLayoutId id="2147483701" r:id="rId8"/>
    <p:sldLayoutId id="2147483731" r:id="rId9"/>
    <p:sldLayoutId id="2147483700" r:id="rId10"/>
    <p:sldLayoutId id="2147483699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560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3257BB-7756-4BF0-AF8D-75E286CE601C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A56150-9F8C-4F8F-B10F-3EAED13CE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6" r:id="rId2"/>
    <p:sldLayoutId id="2147483715" r:id="rId3"/>
    <p:sldLayoutId id="2147483714" r:id="rId4"/>
    <p:sldLayoutId id="2147483713" r:id="rId5"/>
    <p:sldLayoutId id="2147483712" r:id="rId6"/>
    <p:sldLayoutId id="2147483711" r:id="rId7"/>
    <p:sldLayoutId id="2147483710" r:id="rId8"/>
    <p:sldLayoutId id="2147483709" r:id="rId9"/>
    <p:sldLayoutId id="2147483708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audio" Target="../media/audio3.wav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rhl%C3%ADk_lesn%C3%AD" TargetMode="External"/><Relationship Id="rId3" Type="http://schemas.openxmlformats.org/officeDocument/2006/relationships/hyperlink" Target="http://cs.wikipedia.org/wiki/Vrabec_dom%C3%A1c%C3%AD" TargetMode="External"/><Relationship Id="rId7" Type="http://schemas.openxmlformats.org/officeDocument/2006/relationships/hyperlink" Target="http://cs.wikipedia.org/wiki/Hrdli%C4%8Dka_zahradn%C3%AD" TargetMode="External"/><Relationship Id="rId2" Type="http://schemas.openxmlformats.org/officeDocument/2006/relationships/hyperlink" Target="http://cs.wikipedia.org/wiki/Kuka%C4%8Dka_obecn%C3%A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Vla%C5%A1tovka_obecn%C3%A1" TargetMode="External"/><Relationship Id="rId5" Type="http://schemas.openxmlformats.org/officeDocument/2006/relationships/hyperlink" Target="http://cs.wikipedia.org/wiki/Sk%C5%99ivan_poln%C3%AD" TargetMode="External"/><Relationship Id="rId10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Kos_%C4%8Dern%C3%BD" TargetMode="External"/><Relationship Id="rId9" Type="http://schemas.openxmlformats.org/officeDocument/2006/relationships/hyperlink" Target="http://cs.wikipedia.org/wiki/Drozd_zp%C4%9Bvn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136525"/>
            <a:ext cx="81629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Obdélník 3"/>
          <p:cNvSpPr>
            <a:spLocks noChangeArrowheads="1"/>
          </p:cNvSpPr>
          <p:nvPr/>
        </p:nvSpPr>
        <p:spPr bwMode="auto">
          <a:xfrm>
            <a:off x="611188" y="2276475"/>
            <a:ext cx="7848600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NÁZEV ŠKOLY: Základní škola a Mateřská škola</a:t>
            </a:r>
          </a:p>
          <a:p>
            <a:r>
              <a:rPr lang="cs-CZ">
                <a:latin typeface="Georgia" pitchFamily="18" charset="0"/>
              </a:rPr>
              <a:t>          Doudleby, okres České Budějovice</a:t>
            </a:r>
          </a:p>
          <a:p>
            <a:endParaRPr lang="cs-CZ">
              <a:latin typeface="Georgia" pitchFamily="18" charset="0"/>
            </a:endParaRPr>
          </a:p>
          <a:p>
            <a:r>
              <a:rPr lang="cs-CZ">
                <a:latin typeface="Georgia" pitchFamily="18" charset="0"/>
              </a:rPr>
              <a:t>AUTOR:		Mgr. Jaromíra Stropková</a:t>
            </a:r>
          </a:p>
          <a:p>
            <a:r>
              <a:rPr lang="cs-CZ">
                <a:latin typeface="Georgia" pitchFamily="18" charset="0"/>
              </a:rPr>
              <a:t>NÁZEV:		VY_32_INOVACE_06_ Živočichové ve volné přírodě –    				Ptáci</a:t>
            </a:r>
          </a:p>
          <a:p>
            <a:r>
              <a:rPr lang="cs-CZ">
                <a:latin typeface="Georgia" pitchFamily="18" charset="0"/>
              </a:rPr>
              <a:t>TÉMA:  		Člověk a jeho svět, Prvouka 2. ročník, Ptáci</a:t>
            </a:r>
          </a:p>
          <a:p>
            <a:r>
              <a:rPr lang="cs-CZ">
                <a:latin typeface="Georgia" pitchFamily="18" charset="0"/>
              </a:rPr>
              <a:t>DATUM TVORBY:          23. října 2013</a:t>
            </a:r>
          </a:p>
          <a:p>
            <a:r>
              <a:rPr lang="cs-CZ">
                <a:latin typeface="Georgia" pitchFamily="18" charset="0"/>
              </a:rPr>
              <a:t>ČÍSLO PROJEKTU:        Číslo projektu:      CZ.1.07/1.4.00/21.3424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ANOTACE:</a:t>
            </a:r>
          </a:p>
        </p:txBody>
      </p:sp>
      <p:sp>
        <p:nvSpPr>
          <p:cNvPr id="39938" name="TextovéPole 2"/>
          <p:cNvSpPr txBox="1">
            <a:spLocks noChangeArrowheads="1"/>
          </p:cNvSpPr>
          <p:nvPr/>
        </p:nvSpPr>
        <p:spPr bwMode="auto">
          <a:xfrm>
            <a:off x="323850" y="1628775"/>
            <a:ext cx="786765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eorgia" pitchFamily="18" charset="0"/>
              </a:rPr>
              <a:t>Digitální učební materiál navazuje na učivo o ptácích</a:t>
            </a:r>
          </a:p>
          <a:p>
            <a:r>
              <a:rPr lang="cs-CZ" sz="2400">
                <a:latin typeface="Georgia" pitchFamily="18" charset="0"/>
              </a:rPr>
              <a:t> z hodiny prvouky. </a:t>
            </a:r>
          </a:p>
          <a:p>
            <a:r>
              <a:rPr lang="cs-CZ" sz="2400">
                <a:latin typeface="Georgia" pitchFamily="18" charset="0"/>
              </a:rPr>
              <a:t>Zábavnou formou ho prohlubuje a již získané vědomosti </a:t>
            </a:r>
          </a:p>
          <a:p>
            <a:r>
              <a:rPr lang="cs-CZ" sz="2400">
                <a:latin typeface="Georgia" pitchFamily="18" charset="0"/>
              </a:rPr>
              <a:t>opakuje.</a:t>
            </a:r>
          </a:p>
          <a:p>
            <a:r>
              <a:rPr lang="cs-CZ" sz="2400">
                <a:latin typeface="Georgia" pitchFamily="18" charset="0"/>
              </a:rPr>
              <a:t>Žáci pracují společně s učitelem na interaktivní tabuli </a:t>
            </a:r>
          </a:p>
          <a:p>
            <a:r>
              <a:rPr lang="cs-CZ" sz="2400">
                <a:latin typeface="Georgia" pitchFamily="18" charset="0"/>
              </a:rPr>
              <a:t>při spuštěné prezentaci.</a:t>
            </a:r>
          </a:p>
          <a:p>
            <a:r>
              <a:rPr lang="cs-CZ" sz="2400">
                <a:latin typeface="Georgia" pitchFamily="18" charset="0"/>
              </a:rPr>
              <a:t>Křížovku mohou řešit samostatně na svých PC</a:t>
            </a:r>
          </a:p>
          <a:p>
            <a:r>
              <a:rPr lang="cs-CZ" sz="2400">
                <a:latin typeface="Georgia" pitchFamily="18" charset="0"/>
              </a:rPr>
              <a:t> jako opakování učební látky.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354493" y="2158990"/>
            <a:ext cx="6400800" cy="175260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Ptáci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404664"/>
            <a:ext cx="8424936" cy="175432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38100"/>
                <a:solidFill>
                  <a:schemeClr val="accent3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Živočichové</a:t>
            </a:r>
            <a:r>
              <a:rPr lang="cs-CZ" sz="5400" b="1" cap="all" dirty="0">
                <a:ln w="38100"/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 ve volné přírodě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2988" y="4108450"/>
            <a:ext cx="3057525" cy="1570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Sýkora koňadra,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stálý pták, má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silný zobák, živí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se semeny. Budky</a:t>
            </a:r>
            <a:r>
              <a:rPr lang="cs-CZ" dirty="0">
                <a:latin typeface="+mn-lt"/>
                <a:cs typeface="+mn-cs"/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48263" y="4292600"/>
            <a:ext cx="3900487" cy="1570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Vlaštovka obecná.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Stěhovavý /tažný/ pták.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Hnízda na zdech domů.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Živí se hmyzem.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/>
          </a:blip>
          <a:srcRect/>
          <a:stretch>
            <a:fillRect/>
          </a:stretch>
        </p:blipFill>
        <p:spPr bwMode="auto">
          <a:xfrm>
            <a:off x="4547173" y="3429811"/>
            <a:ext cx="4166944" cy="2667599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/>
          </a:blip>
          <a:srcRect/>
          <a:stretch>
            <a:fillRect/>
          </a:stretch>
        </p:blipFill>
        <p:spPr bwMode="auto">
          <a:xfrm>
            <a:off x="547231" y="3429000"/>
            <a:ext cx="3553624" cy="26533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500"/>
                            </p:stCondLst>
                            <p:childTnLst>
                              <p:par>
                                <p:cTn id="19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600" b="1" smtClean="0">
                <a:solidFill>
                  <a:srgbClr val="FFC000"/>
                </a:solidFill>
              </a:rPr>
              <a:t>POZORUJ STAVBU TĚLA RŮZNÝCH PTÁKŮ, </a:t>
            </a:r>
            <a:r>
              <a:rPr lang="cs-CZ" sz="2800" b="1" smtClean="0">
                <a:solidFill>
                  <a:srgbClr val="FFC000"/>
                </a:solidFill>
              </a:rPr>
              <a:t>povídej</a:t>
            </a:r>
            <a:r>
              <a:rPr lang="cs-CZ" sz="2800" b="1" smtClean="0">
                <a:solidFill>
                  <a:srgbClr val="FFC000"/>
                </a:solidFill>
                <a:latin typeface="Arial" charset="0"/>
              </a:rPr>
              <a:t>,</a:t>
            </a:r>
            <a:r>
              <a:rPr lang="cs-CZ" sz="2800" b="1" smtClean="0">
                <a:solidFill>
                  <a:srgbClr val="FFC000"/>
                </a:solidFill>
              </a:rPr>
              <a:t>  jak se liší, pak klikej na obrázky</a:t>
            </a:r>
          </a:p>
        </p:txBody>
      </p:sp>
      <p:sp>
        <p:nvSpPr>
          <p:cNvPr id="43010" name="TextovéPole 2"/>
          <p:cNvSpPr txBox="1">
            <a:spLocks noChangeArrowheads="1"/>
          </p:cNvSpPr>
          <p:nvPr/>
        </p:nvSpPr>
        <p:spPr bwMode="auto">
          <a:xfrm>
            <a:off x="1031875" y="1989138"/>
            <a:ext cx="26765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Zakulacené tělo</a:t>
            </a:r>
          </a:p>
          <a:p>
            <a:r>
              <a:rPr lang="cs-CZ" sz="2400">
                <a:latin typeface="Calibri" pitchFamily="34" charset="0"/>
              </a:rPr>
              <a:t>nadýchané peří,</a:t>
            </a:r>
          </a:p>
          <a:p>
            <a:r>
              <a:rPr lang="cs-CZ" sz="2400">
                <a:latin typeface="Calibri" pitchFamily="34" charset="0"/>
              </a:rPr>
              <a:t>ochrana před zimou</a:t>
            </a:r>
          </a:p>
        </p:txBody>
      </p:sp>
      <p:sp>
        <p:nvSpPr>
          <p:cNvPr id="43011" name="TextovéPole 3"/>
          <p:cNvSpPr txBox="1">
            <a:spLocks noChangeArrowheads="1"/>
          </p:cNvSpPr>
          <p:nvPr/>
        </p:nvSpPr>
        <p:spPr bwMode="auto">
          <a:xfrm>
            <a:off x="5435600" y="2133600"/>
            <a:ext cx="1951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Široké rozpětí </a:t>
            </a:r>
          </a:p>
          <a:p>
            <a:r>
              <a:rPr lang="cs-CZ" sz="2400">
                <a:latin typeface="Calibri" pitchFamily="34" charset="0"/>
              </a:rPr>
              <a:t>křídel,</a:t>
            </a:r>
          </a:p>
          <a:p>
            <a:r>
              <a:rPr lang="cs-CZ" sz="2400">
                <a:latin typeface="Calibri" pitchFamily="34" charset="0"/>
              </a:rPr>
              <a:t>dobrý letec.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/>
          </a:blip>
          <a:srcRect/>
          <a:stretch>
            <a:fillRect/>
          </a:stretch>
        </p:blipFill>
        <p:spPr bwMode="auto">
          <a:xfrm>
            <a:off x="848692" y="1444738"/>
            <a:ext cx="3041849" cy="2033180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/>
            <a:lightRig rig="threePt" dir="t"/>
          </a:scene3d>
          <a:sp3d>
            <a:bevelT/>
          </a:sp3d>
          <a:extLst/>
        </p:spPr>
      </p:pic>
      <p:pic>
        <p:nvPicPr>
          <p:cNvPr id="3075" name="Picture 3" descr="C:\Documents and Settings\Standard\Local Settings\Temporary Internet Files\Content.IE5\W0EWQYKV\MP900262747[1].jpg"/>
          <p:cNvPicPr>
            <a:picLocks noChangeAspect="1" noChangeArrowheads="1"/>
          </p:cNvPicPr>
          <p:nvPr/>
        </p:nvPicPr>
        <p:blipFill>
          <a:blip r:embed="rId5">
            <a:extLst/>
          </a:blip>
          <a:srcRect/>
          <a:stretch>
            <a:fillRect/>
          </a:stretch>
        </p:blipFill>
        <p:spPr bwMode="auto">
          <a:xfrm>
            <a:off x="4860033" y="1325145"/>
            <a:ext cx="3312368" cy="21972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4">
                <a:lumMod val="60000"/>
                <a:lumOff val="40000"/>
              </a:schemeClr>
            </a:solidFill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43014" name="TextovéPole 4"/>
          <p:cNvSpPr txBox="1">
            <a:spLocks noChangeArrowheads="1"/>
          </p:cNvSpPr>
          <p:nvPr/>
        </p:nvSpPr>
        <p:spPr bwMode="auto">
          <a:xfrm>
            <a:off x="1547813" y="4581525"/>
            <a:ext cx="2176462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Silný zahnutý</a:t>
            </a:r>
          </a:p>
          <a:p>
            <a:r>
              <a:rPr lang="cs-CZ" sz="2400">
                <a:latin typeface="Calibri" pitchFamily="34" charset="0"/>
              </a:rPr>
              <a:t> zobák</a:t>
            </a:r>
          </a:p>
          <a:p>
            <a:r>
              <a:rPr lang="cs-CZ" sz="2400">
                <a:latin typeface="Calibri" pitchFamily="34" charset="0"/>
              </a:rPr>
              <a:t>ostré drápy, </a:t>
            </a:r>
          </a:p>
          <a:p>
            <a:r>
              <a:rPr lang="cs-CZ" sz="2400">
                <a:latin typeface="Calibri" pitchFamily="34" charset="0"/>
              </a:rPr>
              <a:t>silné</a:t>
            </a:r>
          </a:p>
          <a:p>
            <a:r>
              <a:rPr lang="cs-CZ" sz="2400">
                <a:latin typeface="Calibri" pitchFamily="34" charset="0"/>
              </a:rPr>
              <a:t>pařáty – dravec.</a:t>
            </a:r>
          </a:p>
        </p:txBody>
      </p:sp>
      <p:pic>
        <p:nvPicPr>
          <p:cNvPr id="3076" name="Picture 4" descr="C:\Documents and Settings\Standard\Local Settings\Temporary Internet Files\Content.IE5\VWHOHKOE\MP900406867[1].jp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1403648" y="3709021"/>
            <a:ext cx="2138816" cy="2981924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/>
          </a:sp3d>
          <a:extLst/>
        </p:spPr>
      </p:pic>
      <p:sp>
        <p:nvSpPr>
          <p:cNvPr id="43016" name="TextovéPole 7"/>
          <p:cNvSpPr txBox="1">
            <a:spLocks noChangeArrowheads="1"/>
          </p:cNvSpPr>
          <p:nvPr/>
        </p:nvSpPr>
        <p:spPr bwMode="auto">
          <a:xfrm>
            <a:off x="5148263" y="4797425"/>
            <a:ext cx="238125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Velký  tažný pták,</a:t>
            </a:r>
          </a:p>
          <a:p>
            <a:r>
              <a:rPr lang="cs-CZ">
                <a:latin typeface="Calibri" pitchFamily="34" charset="0"/>
              </a:rPr>
              <a:t>dlouhé nohy, </a:t>
            </a:r>
          </a:p>
          <a:p>
            <a:r>
              <a:rPr lang="cs-CZ">
                <a:latin typeface="Calibri" pitchFamily="34" charset="0"/>
              </a:rPr>
              <a:t>Loví v bažině. Silný a</a:t>
            </a:r>
          </a:p>
          <a:p>
            <a:r>
              <a:rPr lang="cs-CZ">
                <a:latin typeface="Calibri" pitchFamily="34" charset="0"/>
              </a:rPr>
              <a:t>dlouhý zobák. Hnízdo</a:t>
            </a:r>
          </a:p>
          <a:p>
            <a:r>
              <a:rPr lang="cs-CZ">
                <a:latin typeface="Calibri" pitchFamily="34" charset="0"/>
              </a:rPr>
              <a:t>staví na komíně, sloupu</a:t>
            </a:r>
          </a:p>
          <a:p>
            <a:r>
              <a:rPr lang="cs-CZ">
                <a:latin typeface="Calibri" pitchFamily="34" charset="0"/>
              </a:rPr>
              <a:t>apod.</a:t>
            </a:r>
          </a:p>
        </p:txBody>
      </p:sp>
      <p:pic>
        <p:nvPicPr>
          <p:cNvPr id="6" name="Picture 2" descr="C:\Documents and Settings\Standard\Plocha\ČÁP.JPG"/>
          <p:cNvPicPr>
            <a:picLocks noChangeAspect="1" noChangeArrowheads="1"/>
          </p:cNvPicPr>
          <p:nvPr/>
        </p:nvPicPr>
        <p:blipFill>
          <a:blip r:embed="rId7" cstate="print">
            <a:extLst/>
          </a:blip>
          <a:srcRect/>
          <a:stretch>
            <a:fillRect/>
          </a:stretch>
        </p:blipFill>
        <p:spPr bwMode="auto">
          <a:xfrm rot="16200000">
            <a:off x="4946595" y="4040149"/>
            <a:ext cx="2930303" cy="2328223"/>
          </a:xfrm>
          <a:prstGeom prst="rect">
            <a:avLst/>
          </a:prstGeom>
          <a:ln w="88900" cap="sq" cmpd="thickThin">
            <a:solidFill>
              <a:schemeClr val="accent4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" dur="1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10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10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388" y="908050"/>
            <a:ext cx="8785225" cy="70802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Zahrajte si na PC hru vašich babiček : Všechno lítá, co peří má. Klikejte na </a:t>
            </a:r>
            <a:r>
              <a:rPr lang="cs-CZ" sz="2000" dirty="0" err="1">
                <a:latin typeface="+mn-lt"/>
                <a:cs typeface="+mn-cs"/>
              </a:rPr>
              <a:t>smajlíky</a:t>
            </a:r>
            <a:r>
              <a:rPr lang="cs-CZ" sz="2000" dirty="0">
                <a:latin typeface="+mn-lt"/>
                <a:cs typeface="+mn-cs"/>
              </a:rPr>
              <a:t> . Správně – </a:t>
            </a:r>
            <a:r>
              <a:rPr lang="cs-CZ" sz="2000" dirty="0" err="1">
                <a:latin typeface="+mn-lt"/>
                <a:cs typeface="+mn-cs"/>
              </a:rPr>
              <a:t>smajlík</a:t>
            </a:r>
            <a:r>
              <a:rPr lang="cs-CZ" sz="2000" dirty="0">
                <a:latin typeface="+mn-lt"/>
                <a:cs typeface="+mn-cs"/>
              </a:rPr>
              <a:t> změní barvu, chybně </a:t>
            </a:r>
            <a:r>
              <a:rPr lang="cs-CZ" sz="2000" dirty="0" err="1">
                <a:latin typeface="+mn-lt"/>
                <a:cs typeface="+mn-cs"/>
              </a:rPr>
              <a:t>smajlík</a:t>
            </a:r>
            <a:r>
              <a:rPr lang="cs-CZ" sz="2000" dirty="0">
                <a:latin typeface="+mn-lt"/>
                <a:cs typeface="+mn-cs"/>
              </a:rPr>
              <a:t> zmizí.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8150" y="2411413"/>
            <a:ext cx="1595438" cy="461962"/>
          </a:xfrm>
          <a:prstGeom prst="rect">
            <a:avLst/>
          </a:prstGeom>
          <a:noFill/>
        </p:spPr>
        <p:txBody>
          <a:bodyPr anchor="b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1. vrána</a:t>
            </a:r>
          </a:p>
        </p:txBody>
      </p:sp>
      <p:sp>
        <p:nvSpPr>
          <p:cNvPr id="45059" name="TextovéPole 6"/>
          <p:cNvSpPr txBox="1">
            <a:spLocks noChangeArrowheads="1"/>
          </p:cNvSpPr>
          <p:nvPr/>
        </p:nvSpPr>
        <p:spPr bwMode="auto">
          <a:xfrm>
            <a:off x="361950" y="2794000"/>
            <a:ext cx="36957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b="1">
                <a:latin typeface="Calibri" pitchFamily="34" charset="0"/>
              </a:rPr>
              <a:t> 2. koloušek</a:t>
            </a:r>
          </a:p>
        </p:txBody>
      </p:sp>
      <p:sp>
        <p:nvSpPr>
          <p:cNvPr id="45060" name="TextovéPole 7"/>
          <p:cNvSpPr txBox="1">
            <a:spLocks noChangeArrowheads="1"/>
          </p:cNvSpPr>
          <p:nvPr/>
        </p:nvSpPr>
        <p:spPr bwMode="auto">
          <a:xfrm>
            <a:off x="6280150" y="2255838"/>
            <a:ext cx="21034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>
                <a:latin typeface="Calibri" pitchFamily="34" charset="0"/>
              </a:rPr>
              <a:t>11. sýkora</a:t>
            </a:r>
          </a:p>
        </p:txBody>
      </p:sp>
      <p:sp>
        <p:nvSpPr>
          <p:cNvPr id="45061" name="TextovéPole 8"/>
          <p:cNvSpPr txBox="1">
            <a:spLocks noChangeArrowheads="1"/>
          </p:cNvSpPr>
          <p:nvPr/>
        </p:nvSpPr>
        <p:spPr bwMode="auto">
          <a:xfrm>
            <a:off x="3473450" y="3540125"/>
            <a:ext cx="1935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8. čáp</a:t>
            </a:r>
          </a:p>
        </p:txBody>
      </p:sp>
      <p:sp>
        <p:nvSpPr>
          <p:cNvPr id="45062" name="TextovéPole 9"/>
          <p:cNvSpPr txBox="1">
            <a:spLocks noChangeArrowheads="1"/>
          </p:cNvSpPr>
          <p:nvPr/>
        </p:nvSpPr>
        <p:spPr bwMode="auto">
          <a:xfrm>
            <a:off x="6238875" y="3270250"/>
            <a:ext cx="20050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>
                <a:latin typeface="Calibri" pitchFamily="34" charset="0"/>
              </a:rPr>
              <a:t> 13. koroptev</a:t>
            </a:r>
          </a:p>
        </p:txBody>
      </p:sp>
      <p:sp>
        <p:nvSpPr>
          <p:cNvPr id="45063" name="TextovéPole 10"/>
          <p:cNvSpPr txBox="1">
            <a:spLocks noChangeArrowheads="1"/>
          </p:cNvSpPr>
          <p:nvPr/>
        </p:nvSpPr>
        <p:spPr bwMode="auto">
          <a:xfrm>
            <a:off x="3479800" y="2927350"/>
            <a:ext cx="2200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7. vlče</a:t>
            </a:r>
          </a:p>
        </p:txBody>
      </p:sp>
      <p:sp>
        <p:nvSpPr>
          <p:cNvPr id="45064" name="TextovéPole 12"/>
          <p:cNvSpPr txBox="1">
            <a:spLocks noChangeArrowheads="1"/>
          </p:cNvSpPr>
          <p:nvPr/>
        </p:nvSpPr>
        <p:spPr bwMode="auto">
          <a:xfrm>
            <a:off x="3408363" y="4237038"/>
            <a:ext cx="2243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9. vlaštovka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65138" y="5876925"/>
            <a:ext cx="32432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Co vám zbylo bez       ?      (KLIK)</a:t>
            </a:r>
          </a:p>
        </p:txBody>
      </p:sp>
      <p:sp>
        <p:nvSpPr>
          <p:cNvPr id="45066" name="TextovéPole 15"/>
          <p:cNvSpPr txBox="1">
            <a:spLocks noChangeArrowheads="1"/>
          </p:cNvSpPr>
          <p:nvPr/>
        </p:nvSpPr>
        <p:spPr bwMode="auto">
          <a:xfrm>
            <a:off x="6238875" y="3900488"/>
            <a:ext cx="1651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>
                <a:latin typeface="Calibri" pitchFamily="34" charset="0"/>
              </a:rPr>
              <a:t> 14. sele</a:t>
            </a:r>
          </a:p>
        </p:txBody>
      </p:sp>
      <p:sp>
        <p:nvSpPr>
          <p:cNvPr id="45067" name="TextovéPole 16"/>
          <p:cNvSpPr txBox="1">
            <a:spLocks noChangeArrowheads="1"/>
          </p:cNvSpPr>
          <p:nvPr/>
        </p:nvSpPr>
        <p:spPr bwMode="auto">
          <a:xfrm>
            <a:off x="361950" y="4095750"/>
            <a:ext cx="2052638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just">
              <a:lnSpc>
                <a:spcPct val="300000"/>
              </a:lnSpc>
            </a:pPr>
            <a:r>
              <a:rPr lang="cs-CZ" sz="2400" b="1">
                <a:latin typeface="Calibri" pitchFamily="34" charset="0"/>
              </a:rPr>
              <a:t>  5. straka</a:t>
            </a:r>
          </a:p>
        </p:txBody>
      </p:sp>
      <p:sp>
        <p:nvSpPr>
          <p:cNvPr id="45068" name="TextovéPole 17"/>
          <p:cNvSpPr txBox="1">
            <a:spLocks noChangeArrowheads="1"/>
          </p:cNvSpPr>
          <p:nvPr/>
        </p:nvSpPr>
        <p:spPr bwMode="auto">
          <a:xfrm>
            <a:off x="6238875" y="2532063"/>
            <a:ext cx="12938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250000"/>
              </a:lnSpc>
            </a:pPr>
            <a:r>
              <a:rPr lang="cs-CZ" sz="2400" b="1">
                <a:latin typeface="Calibri" pitchFamily="34" charset="0"/>
              </a:rPr>
              <a:t> 12. lišče</a:t>
            </a:r>
          </a:p>
        </p:txBody>
      </p:sp>
      <p:sp>
        <p:nvSpPr>
          <p:cNvPr id="45069" name="TextovéPole 18"/>
          <p:cNvSpPr txBox="1">
            <a:spLocks noChangeArrowheads="1"/>
          </p:cNvSpPr>
          <p:nvPr/>
        </p:nvSpPr>
        <p:spPr bwMode="auto">
          <a:xfrm>
            <a:off x="465138" y="3355975"/>
            <a:ext cx="3149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b="1">
                <a:latin typeface="Calibri" pitchFamily="34" charset="0"/>
              </a:rPr>
              <a:t>3. zajíče</a:t>
            </a:r>
          </a:p>
        </p:txBody>
      </p:sp>
      <p:sp>
        <p:nvSpPr>
          <p:cNvPr id="45070" name="TextovéPole 19"/>
          <p:cNvSpPr txBox="1">
            <a:spLocks noChangeArrowheads="1"/>
          </p:cNvSpPr>
          <p:nvPr/>
        </p:nvSpPr>
        <p:spPr bwMode="auto">
          <a:xfrm>
            <a:off x="3386138" y="2338388"/>
            <a:ext cx="2386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6. kukačka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16078" y="116632"/>
            <a:ext cx="4723523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  <a:cs typeface="+mn-cs"/>
              </a:rPr>
              <a:t>P T Á C I</a:t>
            </a:r>
          </a:p>
        </p:txBody>
      </p:sp>
      <p:sp>
        <p:nvSpPr>
          <p:cNvPr id="45072" name="TextovéPole 11"/>
          <p:cNvSpPr txBox="1">
            <a:spLocks noChangeArrowheads="1"/>
          </p:cNvSpPr>
          <p:nvPr/>
        </p:nvSpPr>
        <p:spPr bwMode="auto">
          <a:xfrm>
            <a:off x="250825" y="3683000"/>
            <a:ext cx="18700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just">
              <a:lnSpc>
                <a:spcPct val="250000"/>
              </a:lnSpc>
            </a:pPr>
            <a:r>
              <a:rPr lang="cs-CZ" sz="2400" b="1">
                <a:latin typeface="Calibri" pitchFamily="34" charset="0"/>
              </a:rPr>
              <a:t>   4. house</a:t>
            </a:r>
          </a:p>
        </p:txBody>
      </p:sp>
      <p:sp>
        <p:nvSpPr>
          <p:cNvPr id="45073" name="TextovéPole 24"/>
          <p:cNvSpPr txBox="1">
            <a:spLocks noChangeArrowheads="1"/>
          </p:cNvSpPr>
          <p:nvPr/>
        </p:nvSpPr>
        <p:spPr bwMode="auto">
          <a:xfrm>
            <a:off x="3408363" y="6237288"/>
            <a:ext cx="5008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---------------------------------------------------------</a:t>
            </a:r>
          </a:p>
        </p:txBody>
      </p:sp>
      <p:sp>
        <p:nvSpPr>
          <p:cNvPr id="45074" name="Obdélník 25"/>
          <p:cNvSpPr>
            <a:spLocks noChangeArrowheads="1"/>
          </p:cNvSpPr>
          <p:nvPr/>
        </p:nvSpPr>
        <p:spPr bwMode="auto">
          <a:xfrm>
            <a:off x="3059113" y="4699000"/>
            <a:ext cx="2835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     10. kuře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35200" y="4699000"/>
            <a:ext cx="536575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97475" y="2254250"/>
            <a:ext cx="512763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01025" y="2347913"/>
            <a:ext cx="512763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43888" y="2908300"/>
            <a:ext cx="512762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61338" y="4125913"/>
            <a:ext cx="512762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59388" y="4095750"/>
            <a:ext cx="512762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74888" y="3544888"/>
            <a:ext cx="512762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71725" y="2905125"/>
            <a:ext cx="512763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66938" y="2338388"/>
            <a:ext cx="512762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97475" y="2838450"/>
            <a:ext cx="512763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17738" y="4095750"/>
            <a:ext cx="512762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24463" y="3389313"/>
            <a:ext cx="512762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81975" y="3517900"/>
            <a:ext cx="512763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59388" y="4699000"/>
            <a:ext cx="517525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89" name="Obdélník 26"/>
          <p:cNvSpPr>
            <a:spLocks noChangeArrowheads="1"/>
          </p:cNvSpPr>
          <p:nvPr/>
        </p:nvSpPr>
        <p:spPr bwMode="auto">
          <a:xfrm>
            <a:off x="6238875" y="4529138"/>
            <a:ext cx="20589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 15. ježče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201025" y="4689475"/>
            <a:ext cx="512763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878263" y="5570538"/>
            <a:ext cx="41656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MLÁĎATA SAVCŮ</a:t>
            </a:r>
          </a:p>
        </p:txBody>
      </p:sp>
      <p:pic>
        <p:nvPicPr>
          <p:cNvPr id="3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68600" y="5954713"/>
            <a:ext cx="444500" cy="39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/>
          </a:blip>
          <a:srcRect/>
          <a:stretch>
            <a:fillRect/>
          </a:stretch>
        </p:blipFill>
        <p:spPr bwMode="auto">
          <a:xfrm>
            <a:off x="6756286" y="5047664"/>
            <a:ext cx="1160549" cy="988058"/>
          </a:xfrm>
          <a:prstGeom prst="ellipse">
            <a:avLst/>
          </a:prstGeom>
          <a:noFill/>
          <a:ln>
            <a:noFill/>
          </a:ln>
          <a:ex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/>
          </a:blip>
          <a:srcRect/>
          <a:stretch>
            <a:fillRect/>
          </a:stretch>
        </p:blipFill>
        <p:spPr bwMode="auto">
          <a:xfrm>
            <a:off x="5822735" y="2559543"/>
            <a:ext cx="780709" cy="1076794"/>
          </a:xfrm>
          <a:prstGeom prst="ellipse">
            <a:avLst/>
          </a:prstGeom>
          <a:noFill/>
          <a:ln>
            <a:noFill/>
          </a:ln>
          <a:extLst/>
        </p:spPr>
      </p:pic>
      <p:pic>
        <p:nvPicPr>
          <p:cNvPr id="47107" name="Picture 2"/>
          <p:cNvPicPr>
            <a:picLocks noChangeAspect="1" noChangeArrowheads="1"/>
          </p:cNvPicPr>
          <p:nvPr/>
        </p:nvPicPr>
        <p:blipFill>
          <a:blip r:embed="rId6"/>
          <a:srcRect l="15790" t="2397" r="8891" b="18459"/>
          <a:stretch>
            <a:fillRect/>
          </a:stretch>
        </p:blipFill>
        <p:spPr bwMode="auto">
          <a:xfrm>
            <a:off x="1512888" y="1773238"/>
            <a:ext cx="5243512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 cstate="print">
            <a:extLst/>
          </a:blip>
          <a:srcRect/>
          <a:stretch>
            <a:fillRect/>
          </a:stretch>
        </p:blipFill>
        <p:spPr bwMode="auto">
          <a:xfrm>
            <a:off x="2841881" y="1244596"/>
            <a:ext cx="1087060" cy="1058775"/>
          </a:xfrm>
          <a:prstGeom prst="ellipse">
            <a:avLst/>
          </a:prstGeom>
          <a:noFill/>
          <a:ln>
            <a:noFill/>
          </a:ln>
          <a:effectLst/>
          <a:extLst/>
        </p:spPr>
      </p:pic>
      <p:pic>
        <p:nvPicPr>
          <p:cNvPr id="4098" name="Picture 2" descr="C:\Documents and Settings\Standard\Local Settings\Temporary Internet Files\Content.IE5\BEB6OYQP\MP900433722[1].jpg"/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400087" y="5381460"/>
            <a:ext cx="1087711" cy="993994"/>
          </a:xfrm>
          <a:prstGeom prst="ellipse">
            <a:avLst/>
          </a:prstGeom>
          <a:noFill/>
          <a:ex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9">
            <a:extLst/>
          </a:blip>
          <a:srcRect/>
          <a:stretch>
            <a:fillRect/>
          </a:stretch>
        </p:blipFill>
        <p:spPr bwMode="auto">
          <a:xfrm>
            <a:off x="979654" y="2930288"/>
            <a:ext cx="1107217" cy="1020402"/>
          </a:xfrm>
          <a:prstGeom prst="ellipse">
            <a:avLst/>
          </a:prstGeom>
          <a:noFill/>
          <a:ln>
            <a:noFill/>
          </a:ln>
          <a:extLst/>
        </p:spPr>
      </p:pic>
      <p:sp>
        <p:nvSpPr>
          <p:cNvPr id="2" name="Ovál 1"/>
          <p:cNvSpPr/>
          <p:nvPr/>
        </p:nvSpPr>
        <p:spPr>
          <a:xfrm>
            <a:off x="985838" y="2897188"/>
            <a:ext cx="1087437" cy="110966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3" name="Ovál 2"/>
          <p:cNvSpPr/>
          <p:nvPr/>
        </p:nvSpPr>
        <p:spPr>
          <a:xfrm>
            <a:off x="2841625" y="1258888"/>
            <a:ext cx="1087438" cy="11080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5" name="Ovál 4"/>
          <p:cNvSpPr/>
          <p:nvPr/>
        </p:nvSpPr>
        <p:spPr>
          <a:xfrm>
            <a:off x="6792913" y="4987925"/>
            <a:ext cx="1087437" cy="11080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</a:rPr>
              <a:t>5</a:t>
            </a:r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0">
            <a:extLst/>
          </a:blip>
          <a:srcRect/>
          <a:stretch>
            <a:fillRect/>
          </a:stretch>
        </p:blipFill>
        <p:spPr bwMode="auto">
          <a:xfrm rot="8973093">
            <a:off x="5251615" y="3201041"/>
            <a:ext cx="1030330" cy="1231599"/>
          </a:xfrm>
          <a:prstGeom prst="ellipse">
            <a:avLst/>
          </a:prstGeom>
          <a:noFill/>
          <a:ln>
            <a:noFill/>
          </a:ln>
          <a:extLst/>
        </p:spPr>
      </p:pic>
      <p:sp>
        <p:nvSpPr>
          <p:cNvPr id="6" name="Ovál 5"/>
          <p:cNvSpPr/>
          <p:nvPr/>
        </p:nvSpPr>
        <p:spPr>
          <a:xfrm>
            <a:off x="5280025" y="3262313"/>
            <a:ext cx="1085850" cy="11080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7" name="Ovál 6"/>
          <p:cNvSpPr/>
          <p:nvPr/>
        </p:nvSpPr>
        <p:spPr>
          <a:xfrm>
            <a:off x="468313" y="5300663"/>
            <a:ext cx="1087437" cy="11080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49263" y="260350"/>
            <a:ext cx="8694737" cy="946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70C0"/>
                </a:solidFill>
                <a:latin typeface="+mn-lt"/>
                <a:cs typeface="+mn-cs"/>
              </a:rPr>
              <a:t>Kteří ptáci u nás zůstávají přes zimu?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70C0"/>
                </a:solidFill>
                <a:latin typeface="+mn-lt"/>
                <a:cs typeface="+mn-cs"/>
              </a:rPr>
              <a:t>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Klikni na terčík a vyber jméno ptáka pod obrázkem krmítka. </a:t>
            </a:r>
          </a:p>
        </p:txBody>
      </p:sp>
      <p:sp>
        <p:nvSpPr>
          <p:cNvPr id="47118" name="TextovéPole 9"/>
          <p:cNvSpPr txBox="1">
            <a:spLocks noChangeArrowheads="1"/>
          </p:cNvSpPr>
          <p:nvPr/>
        </p:nvSpPr>
        <p:spPr bwMode="auto">
          <a:xfrm>
            <a:off x="206375" y="6486525"/>
            <a:ext cx="1050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vlaštovka</a:t>
            </a:r>
          </a:p>
        </p:txBody>
      </p:sp>
      <p:sp>
        <p:nvSpPr>
          <p:cNvPr id="47119" name="TextovéPole 10"/>
          <p:cNvSpPr txBox="1">
            <a:spLocks noChangeArrowheads="1"/>
          </p:cNvSpPr>
          <p:nvPr/>
        </p:nvSpPr>
        <p:spPr bwMode="auto">
          <a:xfrm>
            <a:off x="3314700" y="6035675"/>
            <a:ext cx="1041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         kukačka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51450" y="6307138"/>
            <a:ext cx="914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 vrabec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121525" y="6313488"/>
            <a:ext cx="644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  kos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237288" y="6391275"/>
            <a:ext cx="719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brhlík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339975" y="6396038"/>
            <a:ext cx="969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  sýkora</a:t>
            </a:r>
          </a:p>
        </p:txBody>
      </p:sp>
      <p:sp>
        <p:nvSpPr>
          <p:cNvPr id="47124" name="TextovéPole 15"/>
          <p:cNvSpPr txBox="1">
            <a:spLocks noChangeArrowheads="1"/>
          </p:cNvSpPr>
          <p:nvPr/>
        </p:nvSpPr>
        <p:spPr bwMode="auto">
          <a:xfrm>
            <a:off x="4433888" y="6396038"/>
            <a:ext cx="8461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skřivan</a:t>
            </a:r>
          </a:p>
        </p:txBody>
      </p:sp>
      <p:sp>
        <p:nvSpPr>
          <p:cNvPr id="47125" name="TextovéPole 16"/>
          <p:cNvSpPr txBox="1">
            <a:spLocks noChangeArrowheads="1"/>
          </p:cNvSpPr>
          <p:nvPr/>
        </p:nvSpPr>
        <p:spPr bwMode="auto">
          <a:xfrm>
            <a:off x="1401763" y="6337300"/>
            <a:ext cx="962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pěnkava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747000" y="6375400"/>
            <a:ext cx="1138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  hrdlička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62788" y="1812925"/>
            <a:ext cx="1708150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STÁLÍ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PTÁCI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9" grpId="0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8" grpId="0"/>
      <p:bldP spid="18" grpId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3">
            <a:extLst/>
          </a:blip>
          <a:srcRect/>
          <a:stretch>
            <a:fillRect/>
          </a:stretch>
        </p:blipFill>
        <p:spPr bwMode="auto">
          <a:xfrm>
            <a:off x="3213439" y="3346792"/>
            <a:ext cx="2826313" cy="1807525"/>
          </a:xfrm>
          <a:prstGeom prst="ellipse">
            <a:avLst/>
          </a:prstGeom>
          <a:noFill/>
          <a:ln>
            <a:noFill/>
          </a:ln>
          <a:extLst/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4">
            <a:extLst/>
          </a:blip>
          <a:srcRect/>
          <a:stretch>
            <a:fillRect/>
          </a:stretch>
        </p:blipFill>
        <p:spPr bwMode="auto">
          <a:xfrm>
            <a:off x="395536" y="3145837"/>
            <a:ext cx="2414890" cy="2075161"/>
          </a:xfrm>
          <a:prstGeom prst="ellipse">
            <a:avLst/>
          </a:prstGeom>
          <a:noFill/>
          <a:ln>
            <a:noFill/>
          </a:ln>
          <a:extLst/>
        </p:spPr>
      </p:pic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5">
            <a:extLst/>
          </a:blip>
          <a:srcRect/>
          <a:stretch>
            <a:fillRect/>
          </a:stretch>
        </p:blipFill>
        <p:spPr bwMode="auto">
          <a:xfrm>
            <a:off x="6324525" y="3384995"/>
            <a:ext cx="2596681" cy="1731121"/>
          </a:xfrm>
          <a:prstGeom prst="ellipse">
            <a:avLst/>
          </a:prstGeom>
          <a:noFill/>
          <a:ln>
            <a:noFill/>
          </a:ln>
          <a:extLst/>
        </p:spPr>
      </p:pic>
      <p:sp>
        <p:nvSpPr>
          <p:cNvPr id="5" name="TextovéPole 4"/>
          <p:cNvSpPr txBox="1"/>
          <p:nvPr/>
        </p:nvSpPr>
        <p:spPr>
          <a:xfrm>
            <a:off x="251520" y="908720"/>
            <a:ext cx="8525091" cy="954107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Tito ptáci na zimu odlétají do teplejších krajin na jih.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           Tam mají teplo a dostatek potravy.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39975" y="404813"/>
            <a:ext cx="4573588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T A Ž N Í   P T Á C 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85900" y="1862138"/>
            <a:ext cx="613727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Poznáš je? Pojmenuj, pak klikni na obrázek.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16216" y="2684172"/>
            <a:ext cx="1555234" cy="461665"/>
          </a:xfrm>
          <a:prstGeom prst="rect">
            <a:avLst/>
          </a:prstGeom>
          <a:ln/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25400" dir="5400000" rotWithShape="0">
              <a:srgbClr val="000000">
                <a:alpha val="4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SKŘIVAN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13630" y="2555322"/>
            <a:ext cx="2000869" cy="461665"/>
          </a:xfrm>
          <a:prstGeom prst="rect">
            <a:avLst/>
          </a:prstGeom>
          <a:ln/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25400" dir="5400000" rotWithShape="0">
              <a:srgbClr val="000000">
                <a:alpha val="4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VLAŠTOVKA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72308" y="2555322"/>
            <a:ext cx="1667444" cy="461665"/>
          </a:xfrm>
          <a:prstGeom prst="rect">
            <a:avLst/>
          </a:prstGeom>
          <a:ln/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25400" dir="5400000" rotWithShape="0">
              <a:srgbClr val="000000">
                <a:alpha val="4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KUKAČKA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1146175" y="5373688"/>
            <a:ext cx="914400" cy="914400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156450" y="5373688"/>
            <a:ext cx="914400" cy="914400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4097338" y="5445125"/>
            <a:ext cx="914400" cy="914400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0"/>
                            </p:stCondLst>
                            <p:childTnLst>
                              <p:par>
                                <p:cTn id="51" presetID="26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2750"/>
                            </p:stCondLst>
                            <p:childTnLst>
                              <p:par>
                                <p:cTn id="68" presetID="26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500"/>
                            </p:stCondLst>
                            <p:childTnLst>
                              <p:par>
                                <p:cTn id="85" presetID="26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extovéPole 1"/>
          <p:cNvSpPr txBox="1">
            <a:spLocks noChangeArrowheads="1"/>
          </p:cNvSpPr>
          <p:nvPr/>
        </p:nvSpPr>
        <p:spPr bwMode="auto">
          <a:xfrm>
            <a:off x="900113" y="795338"/>
            <a:ext cx="86058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rebuchet MS" pitchFamily="34" charset="0"/>
              </a:rPr>
              <a:t>Ptáci – charakteristické znaky,  křížovka</a:t>
            </a:r>
          </a:p>
        </p:txBody>
      </p:sp>
      <p:sp>
        <p:nvSpPr>
          <p:cNvPr id="50178" name="TextovéPole 3"/>
          <p:cNvSpPr txBox="1">
            <a:spLocks noChangeArrowheads="1"/>
          </p:cNvSpPr>
          <p:nvPr/>
        </p:nvSpPr>
        <p:spPr bwMode="auto">
          <a:xfrm>
            <a:off x="557213" y="2403475"/>
            <a:ext cx="2501900" cy="75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Místo úst mají                              </a:t>
            </a:r>
            <a:endParaRPr lang="cs-CZ" sz="2400"/>
          </a:p>
          <a:p>
            <a:r>
              <a:rPr lang="cs-CZ">
                <a:latin typeface="Trebuchet MS" pitchFamily="34" charset="0"/>
              </a:rPr>
              <a:t> 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924300" y="2620963"/>
          <a:ext cx="3633788" cy="252095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9079"/>
                <a:gridCol w="451121"/>
                <a:gridCol w="394731"/>
                <a:gridCol w="394731"/>
                <a:gridCol w="394731"/>
                <a:gridCol w="394731"/>
                <a:gridCol w="394731"/>
                <a:gridCol w="394731"/>
                <a:gridCol w="394731"/>
              </a:tblGrid>
              <a:tr h="420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0251" name="TextovéPole 9"/>
          <p:cNvSpPr txBox="1">
            <a:spLocks noChangeArrowheads="1"/>
          </p:cNvSpPr>
          <p:nvPr/>
        </p:nvSpPr>
        <p:spPr bwMode="auto">
          <a:xfrm>
            <a:off x="557213" y="2852738"/>
            <a:ext cx="3727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Mají tělo pokryté</a:t>
            </a:r>
          </a:p>
          <a:p>
            <a:endParaRPr lang="cs-CZ" sz="2400">
              <a:latin typeface="Trebuchet MS" pitchFamily="34" charset="0"/>
            </a:endParaRPr>
          </a:p>
        </p:txBody>
      </p:sp>
      <p:sp>
        <p:nvSpPr>
          <p:cNvPr id="50252" name="TextovéPole 14"/>
          <p:cNvSpPr txBox="1">
            <a:spLocks noChangeArrowheads="1"/>
          </p:cNvSpPr>
          <p:nvPr/>
        </p:nvSpPr>
        <p:spPr bwMode="auto">
          <a:xfrm>
            <a:off x="569913" y="3275013"/>
            <a:ext cx="1900237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Mláďata se </a:t>
            </a:r>
          </a:p>
        </p:txBody>
      </p:sp>
      <p:sp>
        <p:nvSpPr>
          <p:cNvPr id="50253" name="TextovéPole 15"/>
          <p:cNvSpPr txBox="1">
            <a:spLocks noChangeArrowheads="1"/>
          </p:cNvSpPr>
          <p:nvPr/>
        </p:nvSpPr>
        <p:spPr bwMode="auto">
          <a:xfrm>
            <a:off x="549275" y="3654425"/>
            <a:ext cx="28400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Na zimu se stěhují</a:t>
            </a:r>
            <a:endParaRPr lang="cs-CZ">
              <a:latin typeface="Trebuchet MS" pitchFamily="34" charset="0"/>
            </a:endParaRPr>
          </a:p>
        </p:txBody>
      </p:sp>
      <p:sp>
        <p:nvSpPr>
          <p:cNvPr id="50254" name="TextovéPole 17"/>
          <p:cNvSpPr txBox="1">
            <a:spLocks noChangeArrowheads="1"/>
          </p:cNvSpPr>
          <p:nvPr/>
        </p:nvSpPr>
        <p:spPr bwMode="auto">
          <a:xfrm>
            <a:off x="549275" y="4138613"/>
            <a:ext cx="333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Celou zimu u nás  žijí</a:t>
            </a:r>
          </a:p>
        </p:txBody>
      </p:sp>
      <p:sp>
        <p:nvSpPr>
          <p:cNvPr id="50255" name="TextovéPole 20"/>
          <p:cNvSpPr txBox="1">
            <a:spLocks noChangeArrowheads="1"/>
          </p:cNvSpPr>
          <p:nvPr/>
        </p:nvSpPr>
        <p:spPr bwMode="auto">
          <a:xfrm>
            <a:off x="611188" y="4668838"/>
            <a:ext cx="4465637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Do jižních zemí odlétají</a:t>
            </a:r>
          </a:p>
        </p:txBody>
      </p:sp>
      <p:grpSp>
        <p:nvGrpSpPr>
          <p:cNvPr id="50256" name="Skupina 23"/>
          <p:cNvGrpSpPr>
            <a:grpSpLocks/>
          </p:cNvGrpSpPr>
          <p:nvPr/>
        </p:nvGrpSpPr>
        <p:grpSpPr bwMode="auto">
          <a:xfrm>
            <a:off x="6875463" y="3275013"/>
            <a:ext cx="2960687" cy="1865312"/>
            <a:chOff x="7021037" y="3274592"/>
            <a:chExt cx="2313588" cy="1701705"/>
          </a:xfrm>
        </p:grpSpPr>
        <p:sp>
          <p:nvSpPr>
            <p:cNvPr id="50258" name="TextovéPole 13"/>
            <p:cNvSpPr txBox="1">
              <a:spLocks noChangeArrowheads="1"/>
            </p:cNvSpPr>
            <p:nvPr/>
          </p:nvSpPr>
          <p:spPr bwMode="auto">
            <a:xfrm>
              <a:off x="7083436" y="3274592"/>
              <a:ext cx="167719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  z vajec. </a:t>
              </a:r>
            </a:p>
          </p:txBody>
        </p:sp>
        <p:sp>
          <p:nvSpPr>
            <p:cNvPr id="50259" name="TextovéPole 16"/>
            <p:cNvSpPr txBox="1">
              <a:spLocks noChangeArrowheads="1"/>
            </p:cNvSpPr>
            <p:nvPr/>
          </p:nvSpPr>
          <p:spPr bwMode="auto">
            <a:xfrm>
              <a:off x="7021037" y="3620957"/>
              <a:ext cx="2313588" cy="4209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   jižních zemí.</a:t>
              </a:r>
            </a:p>
          </p:txBody>
        </p:sp>
        <p:sp>
          <p:nvSpPr>
            <p:cNvPr id="50260" name="TextovéPole 18"/>
            <p:cNvSpPr txBox="1">
              <a:spLocks noChangeArrowheads="1"/>
            </p:cNvSpPr>
            <p:nvPr/>
          </p:nvSpPr>
          <p:spPr bwMode="auto">
            <a:xfrm>
              <a:off x="7308382" y="4052967"/>
              <a:ext cx="122049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ptáci.</a:t>
              </a:r>
            </a:p>
          </p:txBody>
        </p:sp>
        <p:sp>
          <p:nvSpPr>
            <p:cNvPr id="50261" name="TextovéPole 22"/>
            <p:cNvSpPr txBox="1">
              <a:spLocks noChangeArrowheads="1"/>
            </p:cNvSpPr>
            <p:nvPr/>
          </p:nvSpPr>
          <p:spPr bwMode="auto">
            <a:xfrm>
              <a:off x="7279747" y="4514632"/>
              <a:ext cx="132943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ptáci.</a:t>
              </a:r>
            </a:p>
          </p:txBody>
        </p:sp>
      </p:grpSp>
      <p:sp>
        <p:nvSpPr>
          <p:cNvPr id="50257" name="TextovéPole 24"/>
          <p:cNvSpPr txBox="1">
            <a:spLocks noChangeArrowheads="1"/>
          </p:cNvSpPr>
          <p:nvPr/>
        </p:nvSpPr>
        <p:spPr bwMode="auto">
          <a:xfrm>
            <a:off x="179388" y="5300663"/>
            <a:ext cx="87661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Trebuchet MS" pitchFamily="34" charset="0"/>
              </a:rPr>
              <a:t>TAJENKA: </a:t>
            </a:r>
            <a:r>
              <a:rPr lang="cs-CZ" sz="2400">
                <a:latin typeface="Trebuchet MS" pitchFamily="34" charset="0"/>
              </a:rPr>
              <a:t>Přední končetiny jsou přeměněny v__________</a:t>
            </a:r>
            <a:r>
              <a:rPr lang="cs-CZ" sz="2400" b="1">
                <a:latin typeface="Trebuchet MS" pitchFamily="34" charset="0"/>
              </a:rPr>
              <a:t>. 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extovéPole 1"/>
          <p:cNvSpPr txBox="1">
            <a:spLocks noChangeArrowheads="1"/>
          </p:cNvSpPr>
          <p:nvPr/>
        </p:nvSpPr>
        <p:spPr bwMode="auto">
          <a:xfrm>
            <a:off x="900113" y="795338"/>
            <a:ext cx="86058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rebuchet MS" pitchFamily="34" charset="0"/>
              </a:rPr>
              <a:t>Ptáci – charakteristické znaky,  křížovka</a:t>
            </a:r>
          </a:p>
        </p:txBody>
      </p:sp>
      <p:sp>
        <p:nvSpPr>
          <p:cNvPr id="52226" name="TextovéPole 3"/>
          <p:cNvSpPr txBox="1">
            <a:spLocks noChangeArrowheads="1"/>
          </p:cNvSpPr>
          <p:nvPr/>
        </p:nvSpPr>
        <p:spPr bwMode="auto">
          <a:xfrm>
            <a:off x="557213" y="2403475"/>
            <a:ext cx="2501900" cy="75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Místo úst mají                              </a:t>
            </a:r>
            <a:endParaRPr lang="cs-CZ" sz="2400"/>
          </a:p>
          <a:p>
            <a:r>
              <a:rPr lang="cs-CZ">
                <a:latin typeface="Trebuchet MS" pitchFamily="34" charset="0"/>
              </a:rPr>
              <a:t> 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887788" y="2486025"/>
          <a:ext cx="3570287" cy="252095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9079"/>
                <a:gridCol w="451121"/>
                <a:gridCol w="394731"/>
                <a:gridCol w="394731"/>
                <a:gridCol w="394731"/>
                <a:gridCol w="394731"/>
                <a:gridCol w="394731"/>
                <a:gridCol w="394731"/>
                <a:gridCol w="331659"/>
              </a:tblGrid>
              <a:tr h="42004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Ř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2299" name="TextovéPole 9"/>
          <p:cNvSpPr txBox="1">
            <a:spLocks noChangeArrowheads="1"/>
          </p:cNvSpPr>
          <p:nvPr/>
        </p:nvSpPr>
        <p:spPr bwMode="auto">
          <a:xfrm>
            <a:off x="557213" y="2852738"/>
            <a:ext cx="3727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Mají tělo pokryté</a:t>
            </a:r>
          </a:p>
          <a:p>
            <a:endParaRPr lang="cs-CZ" sz="2400">
              <a:latin typeface="Trebuchet MS" pitchFamily="34" charset="0"/>
            </a:endParaRPr>
          </a:p>
        </p:txBody>
      </p:sp>
      <p:sp>
        <p:nvSpPr>
          <p:cNvPr id="52300" name="TextovéPole 14"/>
          <p:cNvSpPr txBox="1">
            <a:spLocks noChangeArrowheads="1"/>
          </p:cNvSpPr>
          <p:nvPr/>
        </p:nvSpPr>
        <p:spPr bwMode="auto">
          <a:xfrm>
            <a:off x="569913" y="3275013"/>
            <a:ext cx="1900237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Mláďata se </a:t>
            </a:r>
          </a:p>
        </p:txBody>
      </p:sp>
      <p:sp>
        <p:nvSpPr>
          <p:cNvPr id="52301" name="TextovéPole 15"/>
          <p:cNvSpPr txBox="1">
            <a:spLocks noChangeArrowheads="1"/>
          </p:cNvSpPr>
          <p:nvPr/>
        </p:nvSpPr>
        <p:spPr bwMode="auto">
          <a:xfrm>
            <a:off x="549275" y="3654425"/>
            <a:ext cx="28400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Na zimu se stěhují</a:t>
            </a:r>
            <a:endParaRPr lang="cs-CZ">
              <a:latin typeface="Trebuchet MS" pitchFamily="34" charset="0"/>
            </a:endParaRPr>
          </a:p>
        </p:txBody>
      </p:sp>
      <p:sp>
        <p:nvSpPr>
          <p:cNvPr id="52302" name="TextovéPole 17"/>
          <p:cNvSpPr txBox="1">
            <a:spLocks noChangeArrowheads="1"/>
          </p:cNvSpPr>
          <p:nvPr/>
        </p:nvSpPr>
        <p:spPr bwMode="auto">
          <a:xfrm>
            <a:off x="549275" y="4138613"/>
            <a:ext cx="333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 Celou zimu u nás  žijí</a:t>
            </a:r>
          </a:p>
        </p:txBody>
      </p:sp>
      <p:sp>
        <p:nvSpPr>
          <p:cNvPr id="52303" name="TextovéPole 20"/>
          <p:cNvSpPr txBox="1">
            <a:spLocks noChangeArrowheads="1"/>
          </p:cNvSpPr>
          <p:nvPr/>
        </p:nvSpPr>
        <p:spPr bwMode="auto">
          <a:xfrm>
            <a:off x="611188" y="4668838"/>
            <a:ext cx="4465637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Do jižních zemí odlétají</a:t>
            </a:r>
          </a:p>
        </p:txBody>
      </p:sp>
      <p:grpSp>
        <p:nvGrpSpPr>
          <p:cNvPr id="52304" name="Skupina 23"/>
          <p:cNvGrpSpPr>
            <a:grpSpLocks/>
          </p:cNvGrpSpPr>
          <p:nvPr/>
        </p:nvGrpSpPr>
        <p:grpSpPr bwMode="auto">
          <a:xfrm>
            <a:off x="6875463" y="3275013"/>
            <a:ext cx="2960687" cy="1865312"/>
            <a:chOff x="7021037" y="3274592"/>
            <a:chExt cx="2313588" cy="1701705"/>
          </a:xfrm>
        </p:grpSpPr>
        <p:sp>
          <p:nvSpPr>
            <p:cNvPr id="52307" name="TextovéPole 13"/>
            <p:cNvSpPr txBox="1">
              <a:spLocks noChangeArrowheads="1"/>
            </p:cNvSpPr>
            <p:nvPr/>
          </p:nvSpPr>
          <p:spPr bwMode="auto">
            <a:xfrm>
              <a:off x="7083436" y="3274592"/>
              <a:ext cx="167719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  z vajec. </a:t>
              </a:r>
            </a:p>
          </p:txBody>
        </p:sp>
        <p:sp>
          <p:nvSpPr>
            <p:cNvPr id="52308" name="TextovéPole 16"/>
            <p:cNvSpPr txBox="1">
              <a:spLocks noChangeArrowheads="1"/>
            </p:cNvSpPr>
            <p:nvPr/>
          </p:nvSpPr>
          <p:spPr bwMode="auto">
            <a:xfrm>
              <a:off x="7021037" y="3620957"/>
              <a:ext cx="2313588" cy="4209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   jižních zemí.</a:t>
              </a:r>
            </a:p>
          </p:txBody>
        </p:sp>
        <p:sp>
          <p:nvSpPr>
            <p:cNvPr id="52309" name="TextovéPole 18"/>
            <p:cNvSpPr txBox="1">
              <a:spLocks noChangeArrowheads="1"/>
            </p:cNvSpPr>
            <p:nvPr/>
          </p:nvSpPr>
          <p:spPr bwMode="auto">
            <a:xfrm>
              <a:off x="7308382" y="4052967"/>
              <a:ext cx="122049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ptáci.</a:t>
              </a:r>
            </a:p>
          </p:txBody>
        </p:sp>
        <p:sp>
          <p:nvSpPr>
            <p:cNvPr id="52310" name="TextovéPole 22"/>
            <p:cNvSpPr txBox="1">
              <a:spLocks noChangeArrowheads="1"/>
            </p:cNvSpPr>
            <p:nvPr/>
          </p:nvSpPr>
          <p:spPr bwMode="auto">
            <a:xfrm>
              <a:off x="7279747" y="4514632"/>
              <a:ext cx="132943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latin typeface="Trebuchet MS" pitchFamily="34" charset="0"/>
                </a:rPr>
                <a:t>ptáci.</a:t>
              </a:r>
            </a:p>
          </p:txBody>
        </p:sp>
      </p:grpSp>
      <p:sp>
        <p:nvSpPr>
          <p:cNvPr id="52305" name="TextovéPole 24"/>
          <p:cNvSpPr txBox="1">
            <a:spLocks noChangeArrowheads="1"/>
          </p:cNvSpPr>
          <p:nvPr/>
        </p:nvSpPr>
        <p:spPr bwMode="auto">
          <a:xfrm>
            <a:off x="646113" y="5300663"/>
            <a:ext cx="74898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Trebuchet MS" pitchFamily="34" charset="0"/>
              </a:rPr>
              <a:t>TAJENKA: </a:t>
            </a:r>
            <a:r>
              <a:rPr lang="cs-CZ" sz="2400">
                <a:latin typeface="Trebuchet MS" pitchFamily="34" charset="0"/>
              </a:rPr>
              <a:t>Přední končetiny jsou přeměněny v:</a:t>
            </a:r>
            <a:endParaRPr lang="cs-CZ" sz="2400" b="1">
              <a:latin typeface="Trebuchet MS" pitchFamily="34" charset="0"/>
            </a:endParaRPr>
          </a:p>
        </p:txBody>
      </p:sp>
      <p:sp>
        <p:nvSpPr>
          <p:cNvPr id="52306" name="TextovéPole 2"/>
          <p:cNvSpPr txBox="1">
            <a:spLocks noChangeArrowheads="1"/>
          </p:cNvSpPr>
          <p:nvPr/>
        </p:nvSpPr>
        <p:spPr bwMode="auto">
          <a:xfrm>
            <a:off x="3059113" y="5886450"/>
            <a:ext cx="286543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Trebuchet MS" pitchFamily="34" charset="0"/>
              </a:rPr>
              <a:t>K Ř Í D L A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5940425" y="2708275"/>
            <a:ext cx="2952750" cy="36036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mláďata drozda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15963" y="4897438"/>
            <a:ext cx="2251075" cy="6635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vajíčka pěnkavy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026150" y="5003800"/>
            <a:ext cx="2333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mláďata drozda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26150" y="606425"/>
            <a:ext cx="276860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90875" y="2195513"/>
            <a:ext cx="2571750" cy="214788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2475" y="1700213"/>
            <a:ext cx="2081213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750" y="606425"/>
            <a:ext cx="6145213" cy="10144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CO JE NA OBRÁZKU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Klikni na text.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388" y="5708650"/>
            <a:ext cx="27749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velikonoční vajíčka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190875" y="5938838"/>
            <a:ext cx="233838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vajíčka pěnkavy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235700" y="3716338"/>
            <a:ext cx="252253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dospělá červenka</a:t>
            </a:r>
          </a:p>
        </p:txBody>
      </p:sp>
      <p:sp>
        <p:nvSpPr>
          <p:cNvPr id="16" name="Veselý obličej 15"/>
          <p:cNvSpPr/>
          <p:nvPr/>
        </p:nvSpPr>
        <p:spPr>
          <a:xfrm>
            <a:off x="82550" y="4314825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2949575" y="1412875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227763" y="606425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284663" y="5445125"/>
            <a:ext cx="25257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mláďata pěnkavy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165475" y="4451350"/>
            <a:ext cx="2620963" cy="6413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2952750" y="4498975"/>
            <a:ext cx="3116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rgbClr val="A96D2B"/>
                </a:solidFill>
                <a:latin typeface="Georgia" pitchFamily="18" charset="0"/>
              </a:rPr>
              <a:t>dospělá červenka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16688" y="4581525"/>
            <a:ext cx="24384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dospělá pěnkava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8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4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wd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5" grpId="0" animBg="1"/>
      <p:bldP spid="11" grpId="0" animBg="1"/>
      <p:bldP spid="2" grpId="0"/>
      <p:bldP spid="2" grpId="1"/>
      <p:bldP spid="6" grpId="0"/>
      <p:bldP spid="8" grpId="0"/>
      <p:bldP spid="9" grpId="0"/>
      <p:bldP spid="9" grpId="1"/>
      <p:bldP spid="10" grpId="0"/>
      <p:bldP spid="10" grpId="1"/>
      <p:bldP spid="16" grpId="0" animBg="1"/>
      <p:bldP spid="20" grpId="0" animBg="1"/>
      <p:bldP spid="17" grpId="0" animBg="1"/>
      <p:bldP spid="19" grpId="0"/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TextovéPole 1"/>
          <p:cNvSpPr txBox="1">
            <a:spLocks noChangeArrowheads="1"/>
          </p:cNvSpPr>
          <p:nvPr/>
        </p:nvSpPr>
        <p:spPr bwMode="auto">
          <a:xfrm>
            <a:off x="1116013" y="765175"/>
            <a:ext cx="9064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ŘEŠENÍ:</a:t>
            </a:r>
          </a:p>
        </p:txBody>
      </p:sp>
      <p:sp>
        <p:nvSpPr>
          <p:cNvPr id="56322" name="TextovéPole 3"/>
          <p:cNvSpPr txBox="1">
            <a:spLocks noChangeArrowheads="1"/>
          </p:cNvSpPr>
          <p:nvPr/>
        </p:nvSpPr>
        <p:spPr bwMode="auto">
          <a:xfrm>
            <a:off x="1116013" y="1484313"/>
            <a:ext cx="3270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                                                       </a:t>
            </a:r>
          </a:p>
        </p:txBody>
      </p:sp>
      <p:sp>
        <p:nvSpPr>
          <p:cNvPr id="56323" name="TextovéPole 2"/>
          <p:cNvSpPr txBox="1">
            <a:spLocks noChangeArrowheads="1"/>
          </p:cNvSpPr>
          <p:nvPr/>
        </p:nvSpPr>
        <p:spPr bwMode="auto">
          <a:xfrm>
            <a:off x="755650" y="1133475"/>
            <a:ext cx="7632700" cy="618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Georgia" pitchFamily="18" charset="0"/>
              </a:rPr>
              <a:t>Ptáci – hra:  </a:t>
            </a:r>
            <a:r>
              <a:rPr lang="cs-CZ">
                <a:latin typeface="Georgia" pitchFamily="18" charset="0"/>
              </a:rPr>
              <a:t>Co vám zbylo ?  =   Názvy mláďat savců -  - koloušek, zajíče, vlče, lišče, sele, ježče</a:t>
            </a:r>
          </a:p>
          <a:p>
            <a:endParaRPr lang="cs-CZ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  <a:p>
            <a:r>
              <a:rPr lang="cs-CZ" b="1">
                <a:latin typeface="Georgia" pitchFamily="18" charset="0"/>
              </a:rPr>
              <a:t>Kteří ptáci u nás zůstávají přes zimu? </a:t>
            </a:r>
            <a:r>
              <a:rPr lang="cs-CZ">
                <a:latin typeface="Georgia" pitchFamily="18" charset="0"/>
              </a:rPr>
              <a:t>Sýkora, kos, vrabec, hrdlička, brhlík;</a:t>
            </a:r>
          </a:p>
          <a:p>
            <a:r>
              <a:rPr lang="cs-CZ">
                <a:latin typeface="Georgia" pitchFamily="18" charset="0"/>
              </a:rPr>
              <a:t>     Odlétají: vlaštovka, skřivan, kukačka;</a:t>
            </a:r>
          </a:p>
          <a:p>
            <a:endParaRPr lang="cs-CZ">
              <a:latin typeface="Georgia" pitchFamily="18" charset="0"/>
            </a:endParaRPr>
          </a:p>
          <a:p>
            <a:r>
              <a:rPr lang="cs-CZ" b="1">
                <a:latin typeface="Georgia" pitchFamily="18" charset="0"/>
              </a:rPr>
              <a:t>Ptáci – tajenka:   </a:t>
            </a:r>
            <a:r>
              <a:rPr lang="cs-CZ">
                <a:latin typeface="Georgia" pitchFamily="18" charset="0"/>
              </a:rPr>
              <a:t>KŘÍDLA      ZOBÁ</a:t>
            </a:r>
            <a:r>
              <a:rPr lang="cs-CZ">
                <a:solidFill>
                  <a:srgbClr val="FF0000"/>
                </a:solidFill>
                <a:latin typeface="Georgia" pitchFamily="18" charset="0"/>
              </a:rPr>
              <a:t>K</a:t>
            </a:r>
          </a:p>
          <a:p>
            <a:r>
              <a:rPr lang="cs-CZ">
                <a:latin typeface="Georgia" pitchFamily="18" charset="0"/>
              </a:rPr>
              <a:t>                                                                PE</a:t>
            </a:r>
            <a:r>
              <a:rPr lang="cs-CZ">
                <a:solidFill>
                  <a:srgbClr val="FF0000"/>
                </a:solidFill>
                <a:latin typeface="Georgia" pitchFamily="18" charset="0"/>
              </a:rPr>
              <a:t>Ř</a:t>
            </a:r>
            <a:r>
              <a:rPr lang="cs-CZ">
                <a:latin typeface="Georgia" pitchFamily="18" charset="0"/>
              </a:rPr>
              <a:t>ÍM</a:t>
            </a:r>
          </a:p>
          <a:p>
            <a:r>
              <a:rPr lang="cs-CZ">
                <a:latin typeface="Georgia" pitchFamily="18" charset="0"/>
              </a:rPr>
              <a:t>                                                                   L</a:t>
            </a:r>
            <a:r>
              <a:rPr lang="cs-CZ">
                <a:solidFill>
                  <a:srgbClr val="FF0000"/>
                </a:solidFill>
                <a:latin typeface="Georgia" pitchFamily="18" charset="0"/>
              </a:rPr>
              <a:t>Í</a:t>
            </a:r>
            <a:r>
              <a:rPr lang="cs-CZ">
                <a:latin typeface="Georgia" pitchFamily="18" charset="0"/>
              </a:rPr>
              <a:t>HNOU</a:t>
            </a:r>
          </a:p>
          <a:p>
            <a:r>
              <a:rPr lang="cs-CZ">
                <a:latin typeface="Georgia" pitchFamily="18" charset="0"/>
              </a:rPr>
              <a:t>                                                                     </a:t>
            </a:r>
            <a:r>
              <a:rPr lang="cs-CZ">
                <a:solidFill>
                  <a:srgbClr val="FF0000"/>
                </a:solidFill>
                <a:latin typeface="Georgia" pitchFamily="18" charset="0"/>
              </a:rPr>
              <a:t>D</a:t>
            </a:r>
            <a:r>
              <a:rPr lang="cs-CZ">
                <a:latin typeface="Georgia" pitchFamily="18" charset="0"/>
              </a:rPr>
              <a:t>O</a:t>
            </a:r>
          </a:p>
          <a:p>
            <a:r>
              <a:rPr lang="cs-CZ">
                <a:latin typeface="Georgia" pitchFamily="18" charset="0"/>
              </a:rPr>
              <a:t>                                                              STÁ</a:t>
            </a:r>
            <a:r>
              <a:rPr lang="cs-CZ">
                <a:solidFill>
                  <a:srgbClr val="FF0000"/>
                </a:solidFill>
                <a:latin typeface="Georgia" pitchFamily="18" charset="0"/>
              </a:rPr>
              <a:t>L</a:t>
            </a:r>
            <a:r>
              <a:rPr lang="cs-CZ">
                <a:latin typeface="Georgia" pitchFamily="18" charset="0"/>
              </a:rPr>
              <a:t>Í</a:t>
            </a:r>
          </a:p>
          <a:p>
            <a:r>
              <a:rPr lang="cs-CZ">
                <a:latin typeface="Georgia" pitchFamily="18" charset="0"/>
              </a:rPr>
              <a:t>                                                                   T</a:t>
            </a:r>
            <a:r>
              <a:rPr lang="cs-CZ">
                <a:solidFill>
                  <a:srgbClr val="FF0000"/>
                </a:solidFill>
                <a:latin typeface="Georgia" pitchFamily="18" charset="0"/>
              </a:rPr>
              <a:t>A</a:t>
            </a:r>
            <a:r>
              <a:rPr lang="cs-CZ">
                <a:latin typeface="Georgia" pitchFamily="18" charset="0"/>
              </a:rPr>
              <a:t>ŽNÍ </a:t>
            </a:r>
          </a:p>
          <a:p>
            <a:endParaRPr lang="cs-CZ">
              <a:latin typeface="Georgia" pitchFamily="18" charset="0"/>
            </a:endParaRPr>
          </a:p>
          <a:p>
            <a:r>
              <a:rPr lang="cs-CZ" b="1">
                <a:latin typeface="Georgia" pitchFamily="18" charset="0"/>
              </a:rPr>
              <a:t>Co je na obrázku:  </a:t>
            </a:r>
            <a:r>
              <a:rPr lang="cs-CZ">
                <a:latin typeface="Georgia" pitchFamily="18" charset="0"/>
              </a:rPr>
              <a:t>dospělá červenka</a:t>
            </a:r>
          </a:p>
          <a:p>
            <a:r>
              <a:rPr lang="cs-CZ">
                <a:latin typeface="Georgia" pitchFamily="18" charset="0"/>
              </a:rPr>
              <a:t>                                       vajíčka červenky</a:t>
            </a:r>
          </a:p>
          <a:p>
            <a:r>
              <a:rPr lang="cs-CZ">
                <a:latin typeface="Georgia" pitchFamily="18" charset="0"/>
              </a:rPr>
              <a:t>                                       mláďata drozda</a:t>
            </a:r>
          </a:p>
          <a:p>
            <a:endParaRPr lang="cs-CZ" b="1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  <a:p>
            <a:r>
              <a:rPr lang="cs-CZ" b="1">
                <a:latin typeface="Georgia" pitchFamily="18" charset="0"/>
              </a:rPr>
              <a:t>     </a:t>
            </a:r>
            <a:endParaRPr lang="cs-CZ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4"/>
          <p:cNvSpPr>
            <a:spLocks noChangeArrowheads="1"/>
          </p:cNvSpPr>
          <p:nvPr/>
        </p:nvSpPr>
        <p:spPr bwMode="auto">
          <a:xfrm>
            <a:off x="827088" y="1258888"/>
            <a:ext cx="6048375" cy="434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200"/>
              <a:t>NEZNÁMÝ,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</a:t>
            </a:r>
          </a:p>
          <a:p>
            <a:r>
              <a:rPr lang="cs-CZ" sz="1200"/>
              <a:t> </a:t>
            </a:r>
            <a:r>
              <a:rPr lang="cs-CZ" sz="1200">
                <a:hlinkClick r:id="rId2"/>
              </a:rPr>
              <a:t>http://cs.wikipedia.org/wiki/Kuka%C4%8Dka_obecn%C3%A1</a:t>
            </a:r>
            <a:endParaRPr lang="cs-CZ" sz="1200"/>
          </a:p>
          <a:p>
            <a:r>
              <a:rPr lang="cs-CZ" sz="1200"/>
              <a:t>NEZNÁMÝ,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 </a:t>
            </a:r>
            <a:r>
              <a:rPr lang="cs-CZ" sz="1200">
                <a:hlinkClick r:id="rId3"/>
              </a:rPr>
              <a:t>http://cs.wikipedia.org/wiki/Vrabec_dom%C3%A1c%C3%AD</a:t>
            </a:r>
            <a:endParaRPr lang="cs-CZ" sz="1200"/>
          </a:p>
          <a:p>
            <a:r>
              <a:rPr lang="cs-CZ" sz="1200"/>
              <a:t>NEZNÁMÝ,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 </a:t>
            </a:r>
            <a:r>
              <a:rPr lang="cs-CZ" sz="1200">
                <a:hlinkClick r:id="rId4"/>
              </a:rPr>
              <a:t>http://cs.wikipedia.org/wiki/Kos_%C4%8Dern%C3%BD</a:t>
            </a:r>
            <a:endParaRPr lang="cs-CZ" sz="1200"/>
          </a:p>
          <a:p>
            <a:r>
              <a:rPr lang="cs-CZ" sz="1200"/>
              <a:t>NEZNÁMÝ,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 </a:t>
            </a:r>
            <a:r>
              <a:rPr lang="cs-CZ" sz="1200">
                <a:hlinkClick r:id="rId5"/>
              </a:rPr>
              <a:t>http://cs.wikipedia.org/wiki/Sk%C5%99ivan_poln%C3%AD</a:t>
            </a:r>
            <a:endParaRPr lang="cs-CZ" sz="1200"/>
          </a:p>
          <a:p>
            <a:r>
              <a:rPr lang="cs-CZ" sz="1200"/>
              <a:t>NEZNÁMÝ,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 </a:t>
            </a:r>
            <a:r>
              <a:rPr lang="cs-CZ" sz="1200">
                <a:hlinkClick r:id="rId6"/>
              </a:rPr>
              <a:t>http://cs.wikipedia.org/wiki/Vla%C5%A1tovka_obecn%C3%A1</a:t>
            </a:r>
            <a:endParaRPr lang="cs-CZ" sz="1200"/>
          </a:p>
          <a:p>
            <a:r>
              <a:rPr lang="cs-CZ" sz="1200"/>
              <a:t>NEZNÁMÝ,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 </a:t>
            </a:r>
            <a:r>
              <a:rPr lang="cs-CZ" sz="1200">
                <a:hlinkClick r:id="rId7"/>
              </a:rPr>
              <a:t>http://cs.wikipedia.org/wiki/Hrdli%C4%8Dka_zahradn%C3%AD</a:t>
            </a:r>
            <a:endParaRPr lang="cs-CZ" sz="1200"/>
          </a:p>
          <a:p>
            <a:r>
              <a:rPr lang="cs-CZ" sz="1200"/>
              <a:t>NEZNÁMÝ,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 </a:t>
            </a:r>
            <a:r>
              <a:rPr lang="cs-CZ" sz="1200">
                <a:hlinkClick r:id="rId8"/>
              </a:rPr>
              <a:t>http://cs.wikipedia.org/wiki/Brhl%C3%ADk_lesn%C3%AD</a:t>
            </a:r>
            <a:endParaRPr lang="cs-CZ" sz="1200"/>
          </a:p>
          <a:p>
            <a:r>
              <a:rPr lang="cs-CZ" sz="1200"/>
              <a:t>NEZNÁMY, Neznámý. </a:t>
            </a:r>
            <a:r>
              <a:rPr lang="cs-CZ" sz="1200" i="1"/>
              <a:t>Wikipedia.cz</a:t>
            </a:r>
            <a:r>
              <a:rPr lang="cs-CZ" sz="1200"/>
              <a:t> [online]. [cit. 1.3.2014]. Dostupný na WWW: </a:t>
            </a:r>
            <a:r>
              <a:rPr lang="cs-CZ" sz="1200">
                <a:hlinkClick r:id="rId9"/>
              </a:rPr>
              <a:t>http://cs.wikipedia.org/wiki/Drozd_zp%C4%9Bvn%C3%BD</a:t>
            </a:r>
            <a:endParaRPr lang="cs-CZ" sz="1200"/>
          </a:p>
          <a:p>
            <a:r>
              <a:rPr lang="cs-CZ" sz="1200"/>
              <a:t> </a:t>
            </a:r>
          </a:p>
          <a:p>
            <a:r>
              <a:rPr lang="cs-CZ" sz="1200">
                <a:hlinkClick r:id="rId10"/>
              </a:rPr>
              <a:t>http://office.microsoft.com</a:t>
            </a:r>
            <a:endParaRPr lang="cs-CZ" sz="1200"/>
          </a:p>
          <a:p>
            <a:endParaRPr lang="cs-CZ" sz="1200"/>
          </a:p>
          <a:p>
            <a:r>
              <a:rPr lang="cs-CZ" sz="1200"/>
              <a:t>Čáp – vlastní fotogalerie autorky</a:t>
            </a:r>
          </a:p>
          <a:p>
            <a:endParaRPr lang="cs-CZ" sz="1200"/>
          </a:p>
          <a:p>
            <a:endParaRPr lang="cs-CZ" sz="1200"/>
          </a:p>
          <a:p>
            <a:r>
              <a:rPr lang="cs-CZ" sz="120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828</TotalTime>
  <Words>598</Words>
  <Application>Microsoft Office PowerPoint</Application>
  <PresentationFormat>On-screen Show (4:3)</PresentationFormat>
  <Paragraphs>202</Paragraphs>
  <Slides>12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17</vt:i4>
      </vt:variant>
      <vt:variant>
        <vt:lpstr>Nadpisy snímků</vt:lpstr>
      </vt:variant>
      <vt:variant>
        <vt:i4>12</vt:i4>
      </vt:variant>
    </vt:vector>
  </HeadingPairs>
  <TitlesOfParts>
    <vt:vector size="35" baseType="lpstr">
      <vt:lpstr>Arial</vt:lpstr>
      <vt:lpstr>Georgia</vt:lpstr>
      <vt:lpstr>Wingdings 2</vt:lpstr>
      <vt:lpstr>Wingdings</vt:lpstr>
      <vt:lpstr>Calibri</vt:lpstr>
      <vt:lpstr>Trebuchet MS</vt:lpstr>
      <vt:lpstr>Administrativní</vt:lpstr>
      <vt:lpstr>Aerodynamika</vt:lpstr>
      <vt:lpstr>Motiv systému Office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Aerodynamika</vt:lpstr>
      <vt:lpstr>Aerodynamika</vt:lpstr>
      <vt:lpstr>Aerodynamika</vt:lpstr>
      <vt:lpstr>Snímek 1</vt:lpstr>
      <vt:lpstr>ANOTACE:</vt:lpstr>
      <vt:lpstr>Snímek 3</vt:lpstr>
      <vt:lpstr>POZORUJ STAVBU TĚLA RŮZNÝCH PTÁKŮ, povídej,  jak se liší, pak klikej na obrázky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Zivočichové ve volné přírodě</dc:title>
  <dc:creator>Your User Name</dc:creator>
  <cp:lastModifiedBy>DUM</cp:lastModifiedBy>
  <cp:revision>90</cp:revision>
  <dcterms:created xsi:type="dcterms:W3CDTF">2013-10-23T08:42:02Z</dcterms:created>
  <dcterms:modified xsi:type="dcterms:W3CDTF">2014-03-05T15:49:33Z</dcterms:modified>
</cp:coreProperties>
</file>