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8" r:id="rId2"/>
    <p:sldId id="257" r:id="rId3"/>
    <p:sldId id="331" r:id="rId4"/>
    <p:sldId id="341" r:id="rId5"/>
    <p:sldId id="342" r:id="rId6"/>
    <p:sldId id="332" r:id="rId7"/>
    <p:sldId id="333" r:id="rId8"/>
    <p:sldId id="335" r:id="rId9"/>
    <p:sldId id="336" r:id="rId10"/>
    <p:sldId id="337" r:id="rId11"/>
    <p:sldId id="339" r:id="rId12"/>
    <p:sldId id="340" r:id="rId13"/>
    <p:sldId id="338" r:id="rId14"/>
    <p:sldId id="344" r:id="rId15"/>
    <p:sldId id="345" r:id="rId16"/>
    <p:sldId id="346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090"/>
    <a:srgbClr val="EDE2F6"/>
    <a:srgbClr val="F6882E"/>
    <a:srgbClr val="FDE2CB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651" autoAdjust="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applaus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2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applaus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Pletení z </a:t>
            </a:r>
            <a:r>
              <a:rPr lang="cs-CZ" sz="3600" b="1" dirty="0" err="1" smtClean="0"/>
              <a:t>pedigu</a:t>
            </a:r>
            <a:r>
              <a:rPr lang="cs-CZ" sz="3600" b="1" dirty="0" smtClean="0"/>
              <a:t>: příprava materiálu, příprava dna, barvení </a:t>
            </a:r>
            <a:r>
              <a:rPr lang="cs-CZ" sz="3600" b="1" dirty="0" err="1" smtClean="0"/>
              <a:t>pedigu</a:t>
            </a:r>
            <a:endParaRPr lang="cs-CZ" sz="3600" b="1" dirty="0" smtClean="0"/>
          </a:p>
          <a:p>
            <a:pPr algn="ctr"/>
            <a:endParaRPr lang="cs-CZ" sz="3600" b="1" dirty="0" smtClean="0"/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34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Dagmar </a:t>
            </a:r>
            <a:r>
              <a:rPr lang="cs-CZ" dirty="0" err="1" smtClean="0"/>
              <a:t>Jánová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30" name="Picture 6" descr="\\srv\users$\trifanova\PROJEKT EU peníze školám\Logolink 1\Základní OK\logolink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4624"/>
            <a:ext cx="5544616" cy="158400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019583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VY_32_INOVACE_022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Pletení z </a:t>
                      </a:r>
                      <a:r>
                        <a:rPr lang="cs-CZ" sz="1400" b="1" dirty="0" err="1" smtClean="0"/>
                        <a:t>pedigu</a:t>
                      </a:r>
                      <a:r>
                        <a:rPr lang="cs-CZ" sz="1400" b="1" dirty="0" smtClean="0"/>
                        <a:t>: příprava</a:t>
                      </a:r>
                      <a:r>
                        <a:rPr lang="cs-CZ" sz="1400" b="1" baseline="0" dirty="0" smtClean="0"/>
                        <a:t> materiálu, příprava dna, barvení </a:t>
                      </a:r>
                      <a:r>
                        <a:rPr lang="cs-CZ" sz="1400" b="1" baseline="0" dirty="0" err="1" smtClean="0"/>
                        <a:t>pedigu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Dagmar </a:t>
                      </a:r>
                      <a:r>
                        <a:rPr lang="cs-CZ" sz="1400" dirty="0" err="1" smtClean="0"/>
                        <a:t>Jánová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vyučování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svět práce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 5.- 9.r</a:t>
                      </a:r>
                      <a:r>
                        <a:rPr lang="cs-CZ" sz="1400" baseline="0" dirty="0" smtClean="0"/>
                        <a:t> ZŠ praktická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Žáci se seznámí s přípravou materiálu na pletení (pruty, dno). Postupy jsou zpracovány krok za krokem a slouží jako vizuální podpora při výkladu učitele i samotném praktickém nácviku.  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zpracován jako prezentace a slouží především k doplnění výkladu</a:t>
                      </a:r>
                      <a:r>
                        <a:rPr lang="cs-CZ" sz="1400" baseline="0" dirty="0" smtClean="0"/>
                        <a:t> učitele. Lze jej použít jak při výkladu, tak i při opakování učiva.</a:t>
                      </a:r>
                    </a:p>
                    <a:p>
                      <a:r>
                        <a:rPr lang="cs-CZ" sz="1400" dirty="0" smtClean="0"/>
                        <a:t>Posunování na další snímek je po kliknutí.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4800C"/>
                </a:solidFill>
              </a:rPr>
              <a:t>Příprava na pletení </a:t>
            </a:r>
            <a:endParaRPr lang="cs-CZ" b="1" dirty="0">
              <a:solidFill>
                <a:srgbClr val="F4800C"/>
              </a:solidFill>
            </a:endParaRPr>
          </a:p>
        </p:txBody>
      </p:sp>
      <p:pic>
        <p:nvPicPr>
          <p:cNvPr id="4" name="Zástupný symbol pro obsah 3" descr="DSC0472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54691" y="1600200"/>
            <a:ext cx="6034617" cy="4525963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29642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Namáčení materiálu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00562" y="1571612"/>
            <a:ext cx="4310094" cy="3500462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829048" cy="494461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800" b="1" dirty="0" err="1"/>
              <a:t>Pedig</a:t>
            </a:r>
            <a:r>
              <a:rPr lang="cs-CZ" sz="2800" dirty="0"/>
              <a:t> </a:t>
            </a:r>
            <a:r>
              <a:rPr lang="cs-CZ" sz="2800" dirty="0" smtClean="0"/>
              <a:t>je nutné před prací namočit ve vodě. </a:t>
            </a:r>
          </a:p>
          <a:p>
            <a:r>
              <a:rPr lang="cs-CZ" sz="2800" dirty="0" smtClean="0"/>
              <a:t>Používáme dostatečně velkou nádobu, abychom pruty nepolámali. </a:t>
            </a:r>
          </a:p>
          <a:p>
            <a:r>
              <a:rPr lang="cs-CZ" sz="2800" dirty="0" smtClean="0"/>
              <a:t>Vody připravíme takové množství, aby byl </a:t>
            </a:r>
            <a:r>
              <a:rPr lang="cs-CZ" sz="2800" dirty="0" err="1" smtClean="0"/>
              <a:t>pedig</a:t>
            </a:r>
            <a:r>
              <a:rPr lang="cs-CZ" sz="2800" dirty="0" smtClean="0"/>
              <a:t> úplně ponořený. </a:t>
            </a:r>
          </a:p>
          <a:p>
            <a:r>
              <a:rPr lang="cs-CZ" sz="2800" dirty="0" smtClean="0"/>
              <a:t>Při drobných výrobcích, jako jsou například kytičky, můžeme použít i hluboký talíř. </a:t>
            </a:r>
            <a:endParaRPr lang="cs-CZ" sz="2800" dirty="0"/>
          </a:p>
          <a:p>
            <a:pPr algn="just"/>
            <a:endParaRPr lang="cs-CZ" dirty="0"/>
          </a:p>
        </p:txBody>
      </p:sp>
      <p:pic>
        <p:nvPicPr>
          <p:cNvPr id="5" name="Zástupný symbol pro obsah 6" descr="DSC04724.JPG"/>
          <p:cNvPicPr>
            <a:picLocks noChangeAspect="1"/>
          </p:cNvPicPr>
          <p:nvPr/>
        </p:nvPicPr>
        <p:blipFill>
          <a:blip r:embed="rId4" cstate="print"/>
          <a:srcRect l="9694"/>
          <a:stretch>
            <a:fillRect/>
          </a:stretch>
        </p:blipFill>
        <p:spPr>
          <a:xfrm>
            <a:off x="4857752" y="4429132"/>
            <a:ext cx="2236440" cy="1857388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58204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Zásady při namáčení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8286808" cy="4994296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354013" indent="-354013">
              <a:buFont typeface="Arial" pitchFamily="34" charset="0"/>
              <a:buChar char="•"/>
            </a:pPr>
            <a:r>
              <a:rPr lang="cs-CZ" sz="2800" dirty="0" smtClean="0"/>
              <a:t>Je vhodné použít vlažnou vodu.</a:t>
            </a:r>
          </a:p>
          <a:p>
            <a:pPr marL="354013" indent="-354013">
              <a:buFont typeface="Arial" pitchFamily="34" charset="0"/>
              <a:buChar char="•"/>
            </a:pPr>
            <a:r>
              <a:rPr lang="cs-CZ" sz="2800" dirty="0" smtClean="0"/>
              <a:t>Materiál namáčíme asi 5 – 10 minut.</a:t>
            </a:r>
          </a:p>
          <a:p>
            <a:pPr marL="354013" indent="-354013">
              <a:buFont typeface="Arial" pitchFamily="34" charset="0"/>
              <a:buChar char="•"/>
            </a:pPr>
            <a:r>
              <a:rPr lang="cs-CZ" sz="2800" dirty="0" smtClean="0"/>
              <a:t>I během pletením kontrolujeme vlhkost materiálu a případně znovu namáčíme.</a:t>
            </a:r>
          </a:p>
          <a:p>
            <a:pPr marL="354013" indent="-354013">
              <a:buFont typeface="Arial" pitchFamily="34" charset="0"/>
              <a:buChar char="•"/>
            </a:pPr>
            <a:r>
              <a:rPr lang="cs-CZ" sz="2800" dirty="0" smtClean="0"/>
              <a:t>Pokud práci na delší dobu přerušíme, například do druhého dne, je nutné celý výrobek důkladně znovu namočit (zejména musí být pružné osnovní pruty).</a:t>
            </a:r>
          </a:p>
          <a:p>
            <a:pPr marL="354013" indent="-354013">
              <a:buFont typeface="Arial" pitchFamily="34" charset="0"/>
              <a:buChar char="•"/>
            </a:pPr>
            <a:r>
              <a:rPr lang="cs-CZ" sz="2800" dirty="0" smtClean="0"/>
              <a:t> Pokud pleteme na pevném dnu ze sololitu či překližky, snažíme se je do vody neponořit, aby nedošlo k poškození.</a:t>
            </a:r>
            <a:endParaRPr lang="cs-CZ" sz="2800" dirty="0"/>
          </a:p>
          <a:p>
            <a:pPr algn="just"/>
            <a:endParaRPr lang="cs-CZ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400420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4800C"/>
                </a:solidFill>
              </a:rPr>
              <a:t>Barvení </a:t>
            </a:r>
            <a:r>
              <a:rPr lang="cs-CZ" sz="4400" dirty="0" err="1" smtClean="0">
                <a:solidFill>
                  <a:srgbClr val="F4800C"/>
                </a:solidFill>
              </a:rPr>
              <a:t>pedigu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000496" y="1928802"/>
            <a:ext cx="4671495" cy="3503622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257544" cy="4691063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2800" dirty="0" smtClean="0"/>
              <a:t>Při pletení často používáme různé barvy prutů. Můžeme použít již koupené barevné pruty anebo si můžeme </a:t>
            </a:r>
            <a:r>
              <a:rPr lang="cs-CZ" sz="2800" dirty="0" err="1" smtClean="0"/>
              <a:t>pedig</a:t>
            </a:r>
            <a:r>
              <a:rPr lang="cs-CZ" sz="2800" dirty="0" smtClean="0"/>
              <a:t> nabarvit sami doma – vyjde nám to mnohem levněji.</a:t>
            </a:r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01014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4800C"/>
                </a:solidFill>
              </a:rPr>
              <a:t>Vhodné barvy a postup při barvení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7931224" cy="513717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25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3000" dirty="0" smtClean="0"/>
              <a:t>Na barvení </a:t>
            </a:r>
            <a:r>
              <a:rPr lang="cs-CZ" sz="3000" dirty="0" err="1" smtClean="0"/>
              <a:t>pedigu</a:t>
            </a:r>
            <a:r>
              <a:rPr lang="cs-CZ" sz="3000" dirty="0" smtClean="0"/>
              <a:t> můžeme použít jakékoli barvy na textil (např. Duha), také barvy na velikonoční vajíčka či mořidlo na dřevo.</a:t>
            </a:r>
          </a:p>
          <a:p>
            <a:pPr algn="just">
              <a:buFont typeface="Arial" pitchFamily="34" charset="0"/>
              <a:buChar char="•"/>
            </a:pPr>
            <a:r>
              <a:rPr lang="cs-CZ" sz="3000" dirty="0" smtClean="0"/>
              <a:t> Je lépe barvit nejprve pruty a pak plést, při barvení celého výrobku nedochází ke stejnoměrnému probarvení.</a:t>
            </a:r>
          </a:p>
          <a:p>
            <a:pPr algn="just">
              <a:buFont typeface="Arial" pitchFamily="34" charset="0"/>
              <a:buChar char="•"/>
            </a:pPr>
            <a:r>
              <a:rPr lang="cs-CZ" sz="3000" dirty="0" smtClean="0"/>
              <a:t> Na barvení použijeme velký hrnec (pozor, může zůstat zabarvený) a množství vody dle návodu na barvě.</a:t>
            </a:r>
          </a:p>
          <a:p>
            <a:pPr algn="just">
              <a:buFont typeface="Arial" pitchFamily="34" charset="0"/>
              <a:buChar char="•"/>
            </a:pPr>
            <a:r>
              <a:rPr lang="cs-CZ" sz="3000" dirty="0" smtClean="0"/>
              <a:t> </a:t>
            </a:r>
            <a:r>
              <a:rPr lang="cs-CZ" sz="3000" dirty="0" err="1" smtClean="0"/>
              <a:t>Pedig</a:t>
            </a:r>
            <a:r>
              <a:rPr lang="cs-CZ" sz="3000" dirty="0" smtClean="0"/>
              <a:t> barvíme vždy rozmotaný nikdy ne pevně svázaný v klubkách.</a:t>
            </a:r>
          </a:p>
          <a:p>
            <a:pPr>
              <a:buFont typeface="Arial" pitchFamily="34" charset="0"/>
              <a:buChar char="•"/>
            </a:pPr>
            <a:r>
              <a:rPr lang="cs-CZ" sz="3000" dirty="0" smtClean="0"/>
              <a:t> Nabarvené pruty dobře propláchneme čistou vodou a  poté necháme uschnout.</a:t>
            </a:r>
            <a:endParaRPr lang="cs-CZ" sz="3000" dirty="0"/>
          </a:p>
          <a:p>
            <a:pPr algn="just"/>
            <a:endParaRPr lang="cs-CZ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58204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Příprava dna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857364"/>
            <a:ext cx="8258204" cy="4357718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Dno na pletení košíků si můžeme zakoupit ve výtvarných potřebách spolu s </a:t>
            </a:r>
            <a:r>
              <a:rPr lang="cs-CZ" sz="2800" dirty="0" err="1" smtClean="0"/>
              <a:t>pedigem</a:t>
            </a:r>
            <a:r>
              <a:rPr lang="cs-CZ" sz="2800" dirty="0" smtClean="0"/>
              <a:t>, můžeme si jej také objednat z internetového obchodu. Dna se prodávají v různých tvarech (například kruh, ovál, obdélník….) i v různých velikostech. Materiál je většinou sololit, lze však koupit také dna překližková či dřevěná.</a:t>
            </a:r>
          </a:p>
          <a:p>
            <a:r>
              <a:rPr lang="cs-CZ" sz="2800" dirty="0" smtClean="0"/>
              <a:t>Rovněž barevné provedení je různé od dekorů napodobujících dřevo, přes gravírovaná dna (vypalované motivy) až po nejrozšířenější dna bílá, která můžeme sami upravovat třeba polepením ubrousky.</a:t>
            </a:r>
          </a:p>
          <a:p>
            <a:pPr algn="just"/>
            <a:endParaRPr lang="cs-CZ" sz="2800" dirty="0"/>
          </a:p>
          <a:p>
            <a:pPr algn="just"/>
            <a:endParaRPr lang="cs-CZ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82904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4800C"/>
                </a:solidFill>
              </a:rPr>
              <a:t>Decoupage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 flipH="1">
            <a:off x="1043608" y="1628800"/>
            <a:ext cx="3429023" cy="2571768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4357694"/>
            <a:ext cx="8115328" cy="2071702"/>
          </a:xfrm>
        </p:spPr>
        <p:txBody>
          <a:bodyPr>
            <a:normAutofit lnSpcReduction="10000"/>
          </a:bodyPr>
          <a:lstStyle/>
          <a:p>
            <a:r>
              <a:rPr lang="cs-CZ" sz="2800" dirty="0" err="1" smtClean="0"/>
              <a:t>Decoupage</a:t>
            </a:r>
            <a:r>
              <a:rPr lang="cs-CZ" sz="2800" dirty="0" smtClean="0"/>
              <a:t> neboli ubrousková technika je oblíbeným způsobem vyzdobení dna. Při práci potřebujeme třívrstvý ubrousek, nůžky, lepidlo a štětec, případně průhlednou tapetu.</a:t>
            </a:r>
            <a:r>
              <a:rPr lang="cs-CZ" sz="2400" dirty="0" smtClean="0"/>
              <a:t> </a:t>
            </a:r>
            <a:r>
              <a:rPr lang="cs-CZ" sz="2800" dirty="0" smtClean="0"/>
              <a:t> Polepit můžeme celé dno nebo vystřihnout pouze jednotlivé motivy.</a:t>
            </a:r>
            <a:endParaRPr lang="cs-CZ" sz="2800" dirty="0"/>
          </a:p>
          <a:p>
            <a:pPr algn="ctr"/>
            <a:endParaRPr lang="cs-CZ" dirty="0"/>
          </a:p>
        </p:txBody>
      </p:sp>
      <p:pic>
        <p:nvPicPr>
          <p:cNvPr id="5" name="Zástupný symbol pro obsah 6" descr="DSC04724.JPG"/>
          <p:cNvPicPr>
            <a:picLocks noChangeAspect="1"/>
          </p:cNvPicPr>
          <p:nvPr/>
        </p:nvPicPr>
        <p:blipFill>
          <a:blip r:embed="rId4" cstate="print">
            <a:lum/>
          </a:blip>
          <a:srcRect b="5369"/>
          <a:stretch>
            <a:fillRect/>
          </a:stretch>
        </p:blipFill>
        <p:spPr>
          <a:xfrm rot="20510059">
            <a:off x="4548610" y="1358318"/>
            <a:ext cx="3227844" cy="2378261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597218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Postup lepení ubrousku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5720" y="1912488"/>
            <a:ext cx="2640000" cy="1980000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5720" y="4071942"/>
            <a:ext cx="8501122" cy="2143140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připravíme si hotové sololitové dno, nejlépe bílé barvy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dno potřeme lepidlem na ubrousky nebo lepidlem Herkules ve stejnoměrné souvislé vrstvě a necháme zcela uschnout – nejméně 1 hodinu, raději déle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oddělíme si horní vrstvu třívrstvého ubrousku</a:t>
            </a:r>
            <a:endParaRPr lang="cs-CZ" sz="2800" dirty="0"/>
          </a:p>
        </p:txBody>
      </p:sp>
      <p:pic>
        <p:nvPicPr>
          <p:cNvPr id="9" name="Zástupný symbol pro obsah 6" descr="DSC047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4678" y="1910943"/>
            <a:ext cx="2619393" cy="196454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" name="Zástupný symbol pro obsah 6" descr="DSC047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72198" y="1912488"/>
            <a:ext cx="2640000" cy="1980000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597218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Postup lepení ubrousku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5720" y="1912488"/>
            <a:ext cx="2640000" cy="1980000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" name="Zástupný symbol pro obsah 6" descr="DSC047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4678" y="1910943"/>
            <a:ext cx="2619392" cy="196454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" name="Zástupný symbol pro obsah 6" descr="DSC047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72198" y="1912488"/>
            <a:ext cx="2640000" cy="1980000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1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5720" y="4071942"/>
            <a:ext cx="8501122" cy="2143140"/>
          </a:xfrm>
        </p:spPr>
        <p:txBody>
          <a:bodyPr>
            <a:noAutofit/>
          </a:bodyPr>
          <a:lstStyle/>
          <a:p>
            <a:pPr marL="514350" indent="-514350">
              <a:buAutoNum type="arabicPeriod" startAt="4"/>
            </a:pPr>
            <a:r>
              <a:rPr lang="cs-CZ" sz="2800" dirty="0" smtClean="0"/>
              <a:t>na uschlé dno položíme ubrousek, a přes papír na pečení jej přižehlíme</a:t>
            </a:r>
          </a:p>
          <a:p>
            <a:pPr marL="514350" indent="-514350">
              <a:buAutoNum type="arabicPeriod" startAt="4"/>
            </a:pPr>
            <a:r>
              <a:rPr lang="cs-CZ" sz="2800" dirty="0" smtClean="0"/>
              <a:t>na žehličku hodně tlačíme, teplota je nejvyšší bez napařování!!!</a:t>
            </a:r>
          </a:p>
          <a:p>
            <a:pPr marL="514350" indent="-514350">
              <a:buAutoNum type="arabicPeriod" startAt="4"/>
            </a:pPr>
            <a:r>
              <a:rPr lang="cs-CZ" sz="2800" dirty="0" smtClean="0"/>
              <a:t>poté dno polepíme průhlednou fólií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597218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Postup lepení ubrousku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5720" y="1912488"/>
            <a:ext cx="2640000" cy="1980000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" name="Zástupný symbol pro obsah 6" descr="DSC047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4678" y="1910943"/>
            <a:ext cx="2619392" cy="196454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" name="Zástupný symbol pro obsah 6" descr="DSC04724.JPG"/>
          <p:cNvPicPr>
            <a:picLocks noChangeAspect="1"/>
          </p:cNvPicPr>
          <p:nvPr/>
        </p:nvPicPr>
        <p:blipFill>
          <a:blip r:embed="rId5" cstate="print"/>
          <a:srcRect b="5369"/>
          <a:stretch>
            <a:fillRect/>
          </a:stretch>
        </p:blipFill>
        <p:spPr>
          <a:xfrm>
            <a:off x="6072198" y="1912488"/>
            <a:ext cx="2640000" cy="1945140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2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5720" y="4143380"/>
            <a:ext cx="8501122" cy="1714512"/>
          </a:xfrm>
        </p:spPr>
        <p:txBody>
          <a:bodyPr>
            <a:noAutofit/>
          </a:bodyPr>
          <a:lstStyle/>
          <a:p>
            <a:pPr marL="514350" indent="-514350">
              <a:buAutoNum type="arabicPeriod" startAt="7"/>
            </a:pPr>
            <a:r>
              <a:rPr lang="cs-CZ" sz="2800" dirty="0" smtClean="0"/>
              <a:t>přečnívající ubrousek s fólií opatrně odstřihneme</a:t>
            </a:r>
          </a:p>
          <a:p>
            <a:pPr marL="514350" indent="-514350">
              <a:buAutoNum type="arabicPeriod" startAt="7"/>
            </a:pPr>
            <a:r>
              <a:rPr lang="cs-CZ" sz="2800" dirty="0" smtClean="0"/>
              <a:t>šídlem propíchneme otvory</a:t>
            </a:r>
          </a:p>
          <a:p>
            <a:pPr marL="514350" indent="-514350">
              <a:buAutoNum type="arabicPeriod" startAt="7"/>
            </a:pPr>
            <a:r>
              <a:rPr lang="cs-CZ" sz="2800" dirty="0" smtClean="0"/>
              <a:t>dno máme připravené pro pletení</a:t>
            </a:r>
          </a:p>
          <a:p>
            <a:pPr marL="514350" indent="-514350">
              <a:buAutoNum type="arabicPeriod" startAt="7"/>
            </a:pPr>
            <a:r>
              <a:rPr lang="cs-CZ" sz="2800" dirty="0" smtClean="0"/>
              <a:t>při zakládání prutů a dolní zavírce pracujeme opatrně, abychom si ubrousek s fólií nestrhli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454342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Tapetování dna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7159" y="3214686"/>
            <a:ext cx="3857652" cy="2893239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7901014" cy="177958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úpravu dna lze použít také tapetování samolepící tapetou. Práce s tapetou je čistá a rychlá, nevýhodou oproti použití ubrouskové techniky je však poměrně malá nabídka vhodných vzorů.  </a:t>
            </a:r>
            <a:endParaRPr lang="cs-CZ" sz="2800" dirty="0"/>
          </a:p>
          <a:p>
            <a:pPr algn="just"/>
            <a:endParaRPr lang="cs-CZ" dirty="0"/>
          </a:p>
        </p:txBody>
      </p:sp>
      <p:pic>
        <p:nvPicPr>
          <p:cNvPr id="11" name="Zástupný symbol pro obsah 6" descr="DSC04724.JPG"/>
          <p:cNvPicPr>
            <a:picLocks noChangeAspect="1"/>
          </p:cNvPicPr>
          <p:nvPr/>
        </p:nvPicPr>
        <p:blipFill>
          <a:blip r:embed="rId4" cstate="print"/>
          <a:srcRect l="3704" t="7407"/>
          <a:stretch>
            <a:fillRect/>
          </a:stretch>
        </p:blipFill>
        <p:spPr>
          <a:xfrm>
            <a:off x="4643438" y="3214686"/>
            <a:ext cx="3962429" cy="2857520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634704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Je to tak?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916832"/>
            <a:ext cx="710485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Pedig</a:t>
            </a:r>
            <a:r>
              <a:rPr lang="cs-CZ" sz="2400" dirty="0" smtClean="0"/>
              <a:t> před prací musíme pořádně namočit v teplé vodě.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564904"/>
            <a:ext cx="710485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Jakmile začneme plést, už nesmíme výrobek namočit.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3214686"/>
            <a:ext cx="714376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barvení pruty </a:t>
            </a:r>
            <a:r>
              <a:rPr lang="cs-CZ" sz="2400" dirty="0" err="1" smtClean="0"/>
              <a:t>pedigu</a:t>
            </a:r>
            <a:r>
              <a:rPr lang="cs-CZ" sz="2400" dirty="0" smtClean="0"/>
              <a:t> pevně stočíme a zavážeme.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933056"/>
            <a:ext cx="717629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Ubrousek při zdobení dna lepíme lepidlem Herkules.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643446"/>
            <a:ext cx="71438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Polepování tapetou je složitější, než lepení ubrousku.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472" y="5429264"/>
            <a:ext cx="707236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Dno na pletení můžeme ve speciálních obchodech koupit již hotové.</a:t>
            </a:r>
            <a:endParaRPr lang="cs-CZ" sz="2400" dirty="0"/>
          </a:p>
        </p:txBody>
      </p:sp>
      <p:sp>
        <p:nvSpPr>
          <p:cNvPr id="22" name="TextovéPole 10"/>
          <p:cNvSpPr txBox="1"/>
          <p:nvPr/>
        </p:nvSpPr>
        <p:spPr>
          <a:xfrm>
            <a:off x="7715272" y="3143248"/>
            <a:ext cx="1035851" cy="523220"/>
          </a:xfrm>
          <a:prstGeom prst="rect">
            <a:avLst/>
          </a:prstGeom>
          <a:solidFill>
            <a:srgbClr val="EDE2F6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23" name="TextovéPole 10"/>
          <p:cNvSpPr txBox="1"/>
          <p:nvPr/>
        </p:nvSpPr>
        <p:spPr>
          <a:xfrm>
            <a:off x="7715272" y="1857364"/>
            <a:ext cx="1035851" cy="52322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24" name="TextovéPole 10"/>
          <p:cNvSpPr txBox="1"/>
          <p:nvPr/>
        </p:nvSpPr>
        <p:spPr>
          <a:xfrm>
            <a:off x="7715272" y="5500702"/>
            <a:ext cx="1035851" cy="52322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25" name="TextovéPole 10"/>
          <p:cNvSpPr txBox="1"/>
          <p:nvPr/>
        </p:nvSpPr>
        <p:spPr>
          <a:xfrm>
            <a:off x="7715272" y="3929066"/>
            <a:ext cx="1035851" cy="52322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26" name="TextovéPole 10"/>
          <p:cNvSpPr txBox="1"/>
          <p:nvPr/>
        </p:nvSpPr>
        <p:spPr>
          <a:xfrm>
            <a:off x="7715272" y="4643446"/>
            <a:ext cx="1035851" cy="523220"/>
          </a:xfrm>
          <a:prstGeom prst="rect">
            <a:avLst/>
          </a:prstGeom>
          <a:solidFill>
            <a:srgbClr val="EDE2F6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27" name="TextovéPole 10"/>
          <p:cNvSpPr txBox="1"/>
          <p:nvPr/>
        </p:nvSpPr>
        <p:spPr>
          <a:xfrm>
            <a:off x="7715272" y="2500306"/>
            <a:ext cx="1035851" cy="523220"/>
          </a:xfrm>
          <a:prstGeom prst="rect">
            <a:avLst/>
          </a:prstGeom>
          <a:solidFill>
            <a:srgbClr val="EDE2F6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>Seřaď správně, jak postupovat při lepení ubrousku:</a:t>
            </a:r>
            <a:endParaRPr lang="cs-CZ" sz="28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828000" y="3071810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oddělíme si horní vrstvu třívrstvého ubrousku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8000" y="6215082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připravíme si hotové sololitové dno, nejlépe bílé barvy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8000" y="2500306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dno potřeme lepidlem na ubrousky nebo lepidlem Herkules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8000" y="4286256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dno polepíme průhlednou fólií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857192" y="3714752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lvl="0" indent="-514350"/>
            <a:r>
              <a:rPr lang="cs-CZ" sz="2400" dirty="0" smtClean="0"/>
              <a:t>na uschlé lepidlem potřené dno položíme ubrousek a přižehlíme</a:t>
            </a:r>
          </a:p>
        </p:txBody>
      </p:sp>
      <p:sp>
        <p:nvSpPr>
          <p:cNvPr id="8" name="Obdélník 7"/>
          <p:cNvSpPr/>
          <p:nvPr/>
        </p:nvSpPr>
        <p:spPr>
          <a:xfrm>
            <a:off x="828000" y="5000636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přečnívající ubrousek s fólií opatrně odstřihneme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8000" y="5643578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šídlem propíchneme otvory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0" y="1000108"/>
            <a:ext cx="500066" cy="4298422"/>
            <a:chOff x="0" y="1279789"/>
            <a:chExt cx="500066" cy="4298422"/>
          </a:xfrm>
        </p:grpSpPr>
        <p:sp>
          <p:nvSpPr>
            <p:cNvPr id="10" name="TextovéPole 9"/>
            <p:cNvSpPr txBox="1"/>
            <p:nvPr/>
          </p:nvSpPr>
          <p:spPr>
            <a:xfrm>
              <a:off x="0" y="455402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6.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0" y="3899181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5.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0" y="3244333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4.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0" y="2589485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3.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0" y="1934637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2.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0" y="127978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0" y="520887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7.</a:t>
              </a:r>
              <a:endParaRPr lang="cs-CZ" b="1" dirty="0"/>
            </a:p>
          </p:txBody>
        </p:sp>
      </p:grpSp>
      <p:sp>
        <p:nvSpPr>
          <p:cNvPr id="18" name="Tlačítko akce: Nápověda 17">
            <a:hlinkClick r:id="" action="ppaction://hlinkshowjump?jump=nextslide" highlightClick="1"/>
          </p:cNvPr>
          <p:cNvSpPr/>
          <p:nvPr/>
        </p:nvSpPr>
        <p:spPr>
          <a:xfrm>
            <a:off x="179512" y="6381328"/>
            <a:ext cx="360040" cy="360040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800" b="1" i="1" smtClean="0"/>
              <a:t>Řešení</a:t>
            </a:r>
            <a:r>
              <a:rPr lang="cs-CZ" sz="2800" b="1" i="1" dirty="0" smtClean="0"/>
              <a:t>:</a:t>
            </a:r>
            <a:endParaRPr lang="cs-CZ" sz="28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828000" y="3071810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oddělíme si horní vrstvu třívrstvého ubrousku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8000" y="6215082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připravíme si hotové sololitové dno, nejlépe bílé barvy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8000" y="2500306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dno potřeme lepidlem na ubrousky nebo lepidlem Herkules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8000" y="4286256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dno polepíme průhlednou fólií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857192" y="3714752"/>
            <a:ext cx="8316000" cy="461665"/>
          </a:xfrm>
          <a:prstGeom prst="rect">
            <a:avLst/>
          </a:prstGeom>
          <a:solidFill>
            <a:srgbClr val="FAC09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lvl="0" indent="-514350"/>
            <a:r>
              <a:rPr lang="cs-CZ" sz="2400" dirty="0" smtClean="0"/>
              <a:t>na uschlé lepidlem potřené dno položíme ubrousek a přižehlíme</a:t>
            </a:r>
          </a:p>
        </p:txBody>
      </p:sp>
      <p:sp>
        <p:nvSpPr>
          <p:cNvPr id="8" name="Obdélník 7"/>
          <p:cNvSpPr/>
          <p:nvPr/>
        </p:nvSpPr>
        <p:spPr>
          <a:xfrm>
            <a:off x="828000" y="5000636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přečnívající ubrousek s fólií opatrně odstřihneme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8000" y="5643578"/>
            <a:ext cx="83160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šídlem propíchneme otvory</a:t>
            </a:r>
          </a:p>
        </p:txBody>
      </p:sp>
      <p:grpSp>
        <p:nvGrpSpPr>
          <p:cNvPr id="11" name="Skupina 18"/>
          <p:cNvGrpSpPr/>
          <p:nvPr/>
        </p:nvGrpSpPr>
        <p:grpSpPr>
          <a:xfrm>
            <a:off x="0" y="1000108"/>
            <a:ext cx="500066" cy="4298422"/>
            <a:chOff x="0" y="1279789"/>
            <a:chExt cx="500066" cy="4298422"/>
          </a:xfrm>
        </p:grpSpPr>
        <p:sp>
          <p:nvSpPr>
            <p:cNvPr id="10" name="TextovéPole 9"/>
            <p:cNvSpPr txBox="1"/>
            <p:nvPr/>
          </p:nvSpPr>
          <p:spPr>
            <a:xfrm>
              <a:off x="0" y="455402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6.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0" y="3899181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5.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0" y="3244333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4.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0" y="2589485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3.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0" y="1934637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2.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0" y="127978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0" y="5208879"/>
              <a:ext cx="500066" cy="36933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7.</a:t>
              </a:r>
              <a:endParaRPr lang="cs-CZ" b="1" dirty="0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0.00191 -0.786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1.38889E-6 -0.13635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-1.11111E-6 -0.12616 " pathEditMode="relative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0.00069 -0.0986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6 L 1.38889E-6 -0.08379 " pathEditMode="relative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481E-6 L -1.11111E-6 -0.10486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6226 L -1.11111E-6 -0.09374 " pathEditMode="relative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MARKOVÁ, Gabriela. </a:t>
            </a:r>
            <a:r>
              <a:rPr lang="cs-CZ" sz="2000" i="1" dirty="0" smtClean="0"/>
              <a:t>Pleteme košíčky z </a:t>
            </a:r>
            <a:r>
              <a:rPr lang="cs-CZ" sz="2000" i="1" dirty="0" err="1" smtClean="0"/>
              <a:t>pediku</a:t>
            </a:r>
            <a:r>
              <a:rPr lang="cs-CZ" sz="2000" i="1" dirty="0" smtClean="0"/>
              <a:t>, proutí a mořské trávy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2008, 64 s. Šikovné ruce (</a:t>
            </a:r>
            <a:r>
              <a:rPr lang="cs-CZ" sz="2000" dirty="0" err="1" smtClean="0"/>
              <a:t>Grada</a:t>
            </a:r>
            <a:r>
              <a:rPr lang="cs-CZ" sz="2000" dirty="0" smtClean="0"/>
              <a:t>). ISBN 978-80-247-2646-5.</a:t>
            </a:r>
          </a:p>
          <a:p>
            <a:r>
              <a:rPr lang="cs-CZ" sz="2000" dirty="0" smtClean="0"/>
              <a:t>SVOBODOVÁ, Blanka, Lucie ULÍKOVÁ-KUNEŠOVÁ a Zdena CHARVÁTOVÁ. </a:t>
            </a:r>
            <a:r>
              <a:rPr lang="cs-CZ" sz="2000" i="1" dirty="0" smtClean="0"/>
              <a:t>Dárky z </a:t>
            </a:r>
            <a:r>
              <a:rPr lang="cs-CZ" sz="2000" i="1" dirty="0" err="1" smtClean="0"/>
              <a:t>pedigu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Brno: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Press</a:t>
            </a:r>
            <a:r>
              <a:rPr lang="cs-CZ" sz="2000" dirty="0" smtClean="0"/>
              <a:t>, 2007, 48 s. Malá dětská dílna. ISBN 978-80-251-1761-3.</a:t>
            </a:r>
          </a:p>
          <a:p>
            <a:r>
              <a:rPr lang="cs-CZ" sz="2000" dirty="0" smtClean="0"/>
              <a:t>Fotografický materiál: archív autorky</a:t>
            </a:r>
            <a:endParaRPr lang="cs-CZ" sz="20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1058</TotalTime>
  <Words>957</Words>
  <Application>Microsoft Office PowerPoint</Application>
  <PresentationFormat>Předvádění na obrazovce (4:3)</PresentationFormat>
  <Paragraphs>121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Příprava na pletení </vt:lpstr>
      <vt:lpstr>Namáčení materiálu</vt:lpstr>
      <vt:lpstr>Zásady při namáčení</vt:lpstr>
      <vt:lpstr>Barvení pedigu</vt:lpstr>
      <vt:lpstr>Vhodné barvy a postup při barvení</vt:lpstr>
      <vt:lpstr>Příprava dna</vt:lpstr>
      <vt:lpstr>Decoupage</vt:lpstr>
      <vt:lpstr>Postup lepení ubrousku</vt:lpstr>
      <vt:lpstr>Postup lepení ubrousku</vt:lpstr>
      <vt:lpstr>Postup lepení ubrousku</vt:lpstr>
      <vt:lpstr>Tapetování dna</vt:lpstr>
      <vt:lpstr>Je to tak?</vt:lpstr>
      <vt:lpstr>Seřaď správně, jak postupovat při lepení ubrousku:</vt:lpstr>
      <vt:lpstr>Řešení: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Jánová Dagmar Mgr.</dc:creator>
  <cp:lastModifiedBy>skola</cp:lastModifiedBy>
  <cp:revision>150</cp:revision>
  <dcterms:modified xsi:type="dcterms:W3CDTF">2014-03-04T10:58:04Z</dcterms:modified>
</cp:coreProperties>
</file>