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8" r:id="rId2"/>
    <p:sldId id="257" r:id="rId3"/>
    <p:sldId id="331" r:id="rId4"/>
    <p:sldId id="332" r:id="rId5"/>
    <p:sldId id="333" r:id="rId6"/>
    <p:sldId id="339" r:id="rId7"/>
    <p:sldId id="334" r:id="rId8"/>
    <p:sldId id="335" r:id="rId9"/>
    <p:sldId id="336" r:id="rId10"/>
    <p:sldId id="340" r:id="rId11"/>
    <p:sldId id="337" r:id="rId12"/>
    <p:sldId id="338" r:id="rId13"/>
    <p:sldId id="341" r:id="rId14"/>
    <p:sldId id="342" r:id="rId15"/>
    <p:sldId id="343" r:id="rId16"/>
    <p:sldId id="27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E2CB"/>
    <a:srgbClr val="FAC090"/>
    <a:srgbClr val="F6882E"/>
    <a:srgbClr val="EDE2F6"/>
    <a:srgbClr val="D5B8EA"/>
    <a:srgbClr val="7D9EC0"/>
    <a:srgbClr val="FFFFA4"/>
    <a:srgbClr val="FFFF8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51" autoAdjust="0"/>
  </p:normalViewPr>
  <p:slideViewPr>
    <p:cSldViewPr>
      <p:cViewPr varScale="1">
        <p:scale>
          <a:sx n="94" d="100"/>
          <a:sy n="94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A6BD22-ABDC-433C-9558-85A99CEA254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2C8724-2724-4D69-A63B-A646B8F9F1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2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Relationship Id="rId5" Type="http://schemas.openxmlformats.org/officeDocument/2006/relationships/slide" Target="slide5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75100" y="2516703"/>
            <a:ext cx="73392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Pletení z </a:t>
            </a:r>
            <a:r>
              <a:rPr lang="cs-CZ" sz="3600" b="1" dirty="0" err="1" smtClean="0"/>
              <a:t>pedigu</a:t>
            </a:r>
            <a:r>
              <a:rPr lang="cs-CZ" sz="3600" b="1" smtClean="0"/>
              <a:t> - </a:t>
            </a:r>
            <a:endParaRPr lang="cs-CZ" sz="3600" b="1" dirty="0" smtClean="0"/>
          </a:p>
          <a:p>
            <a:pPr algn="ctr"/>
            <a:r>
              <a:rPr lang="cs-CZ" sz="3600" b="1" dirty="0" smtClean="0"/>
              <a:t>osnova, jednoduché založení prutů</a:t>
            </a:r>
          </a:p>
          <a:p>
            <a:pPr algn="ctr"/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0978" y="4355812"/>
            <a:ext cx="2734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Dagmar </a:t>
            </a:r>
            <a:r>
              <a:rPr lang="cs-CZ" dirty="0" err="1" smtClean="0"/>
              <a:t>Jánová</a:t>
            </a:r>
            <a:endParaRPr lang="cs-CZ" dirty="0"/>
          </a:p>
        </p:txBody>
      </p:sp>
      <p:pic>
        <p:nvPicPr>
          <p:cNvPr id="1029" name="Picture 5" descr="\\srv\users$\trifanova\PROJEKT EU peníze školám\Logo škola\Logo šk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072036"/>
            <a:ext cx="2304256" cy="8052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24128" y="4365104"/>
            <a:ext cx="18576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Datum: 8. 9. 2013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462" y="6093296"/>
            <a:ext cx="5509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Základní škola a Praktická škola Velké Meziříčí, Poštovní 1663/3, 594 01 Velké Meziříčí</a:t>
            </a:r>
            <a:endParaRPr lang="cs-CZ" sz="1200" dirty="0"/>
          </a:p>
        </p:txBody>
      </p:sp>
      <p:pic>
        <p:nvPicPr>
          <p:cNvPr id="1030" name="Picture 6" descr="\\srv\users$\trifanova\PROJEKT EU peníze školám\Logolink 1\Základní OK\logolinkI_bar.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44624"/>
            <a:ext cx="5544616" cy="158400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796030" y="6320353"/>
            <a:ext cx="15680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www.</a:t>
            </a:r>
            <a:r>
              <a:rPr lang="cs-CZ" sz="1200" dirty="0" err="1" smtClean="0"/>
              <a:t>zsspecialnivm.cz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8" y="265824"/>
          <a:ext cx="8496944" cy="6019583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88232"/>
                <a:gridCol w="6408712"/>
              </a:tblGrid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Registrační číslo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CZ.1.07/1.4.00/21.3814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Moderní</a:t>
                      </a:r>
                      <a:r>
                        <a:rPr lang="cs-CZ" sz="1400" baseline="0" dirty="0" smtClean="0"/>
                        <a:t> škola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Šablona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III/2 Inovace a zkvalitnění výuky prostřednictvím ICT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Číslo materiálu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VY_32_INOVACE_023</a:t>
                      </a:r>
                      <a:endParaRPr lang="cs-CZ" sz="140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Pletení z </a:t>
                      </a:r>
                      <a:r>
                        <a:rPr lang="cs-CZ" sz="1400" b="1" dirty="0" err="1" smtClean="0"/>
                        <a:t>pedigu</a:t>
                      </a:r>
                      <a:r>
                        <a:rPr lang="cs-CZ" sz="1400" b="1" dirty="0" smtClean="0"/>
                        <a:t> </a:t>
                      </a:r>
                      <a:r>
                        <a:rPr lang="cs-CZ" sz="1400" b="1" baseline="0" dirty="0" smtClean="0"/>
                        <a:t>-osnova, jednoduché založení prutů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Autor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Dagmar </a:t>
                      </a:r>
                      <a:r>
                        <a:rPr lang="cs-CZ" sz="1400" dirty="0" err="1" smtClean="0"/>
                        <a:t>Jánová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Předmět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Pracovní vyučování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Tematická oblast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svět práce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5.- 9.r</a:t>
                      </a:r>
                      <a:r>
                        <a:rPr lang="cs-CZ" sz="1400" baseline="0" dirty="0" smtClean="0"/>
                        <a:t> ZŠ praktická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Datum ověření, ověřil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0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Materiál slouží jako podpora výuky pracovního vyučování</a:t>
                      </a:r>
                      <a:r>
                        <a:rPr lang="cs-CZ" sz="1400" baseline="0" dirty="0" smtClean="0"/>
                        <a:t>. Žáci jsou krok po kroku seznámeni s postupem při jednoduchém zakládání osnovy. </a:t>
                      </a: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907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Metodický</a:t>
                      </a:r>
                      <a:r>
                        <a:rPr lang="cs-CZ" sz="1400" baseline="0" dirty="0" smtClean="0"/>
                        <a:t> návod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Materiál je zpracován jako prezentace a slouží především k nácviku postupu práce. Předpokládá se, že žáci současně s probíhající prezentací provádějí práci na svém výrobku. Na závěr si žáci mohou některé vědomosti zopakovat a prověřit.</a:t>
                      </a:r>
                      <a:endParaRPr lang="cs-CZ" sz="1400" baseline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1760">
                <a:tc gridSpan="2">
                  <a:txBody>
                    <a:bodyPr/>
                    <a:lstStyle/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Prohlašuji, že při tvorbě výukového materiálu jsem respektoval(a) všeobecně užívané právní a morální zvyklosti, autorská a jiná práva třetích osob, zejména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práva duševního vlastnictví (např. práva k obchodní firmě, autorská práva k software, k filmovým, hudebním a fotografickým dílům nebo práva k ochranným známkám)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dirty="0" smtClean="0"/>
                        <a:t>dle zákona 121/2000 Sb. (autorský zákon). Nesu veškerou právní odpovědnost za obsah a původ svého díla.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endParaRPr lang="cs-CZ" sz="1000" dirty="0" smtClean="0"/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4800C"/>
                </a:solidFill>
              </a:rPr>
              <a:t>Založení prutů - osnova</a:t>
            </a:r>
            <a:endParaRPr lang="cs-CZ" b="1" dirty="0">
              <a:solidFill>
                <a:srgbClr val="F4800C"/>
              </a:solidFill>
            </a:endParaRPr>
          </a:p>
        </p:txBody>
      </p:sp>
      <p:pic>
        <p:nvPicPr>
          <p:cNvPr id="4" name="Zástupný symbol pro obsah 3" descr="DSC0472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2"/>
          </a:xfr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8043890" cy="4691063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 fontScale="77500" lnSpcReduction="20000"/>
          </a:bodyPr>
          <a:lstStyle/>
          <a:p>
            <a:r>
              <a:rPr lang="cs-CZ" sz="3600" b="1" dirty="0" smtClean="0"/>
              <a:t>Osnovní pruty </a:t>
            </a:r>
            <a:r>
              <a:rPr lang="cs-CZ" sz="3600" dirty="0" smtClean="0"/>
              <a:t>–</a:t>
            </a:r>
            <a:r>
              <a:rPr lang="cs-CZ" sz="3600" b="1" dirty="0" smtClean="0"/>
              <a:t> </a:t>
            </a:r>
            <a:r>
              <a:rPr lang="cs-CZ" sz="3600" dirty="0" smtClean="0"/>
              <a:t>jsou</a:t>
            </a:r>
            <a:r>
              <a:rPr lang="cs-CZ" sz="3600" b="1" dirty="0" smtClean="0"/>
              <a:t> </a:t>
            </a:r>
            <a:r>
              <a:rPr lang="cs-CZ" sz="3600" dirty="0" smtClean="0"/>
              <a:t>pruty, které vedou ode dna kolmo nahoru, do nich se pak proplétají pruty opletku</a:t>
            </a:r>
          </a:p>
          <a:p>
            <a:r>
              <a:rPr lang="cs-CZ" sz="3600" b="1" dirty="0" smtClean="0"/>
              <a:t>Dolní zavírka </a:t>
            </a:r>
            <a:r>
              <a:rPr lang="cs-CZ" sz="3600" dirty="0" smtClean="0"/>
              <a:t>– pevné zakončení osnovních prutů u dna</a:t>
            </a:r>
          </a:p>
          <a:p>
            <a:r>
              <a:rPr lang="cs-CZ" sz="3600" b="1" dirty="0" smtClean="0"/>
              <a:t>Horní zavírka </a:t>
            </a:r>
            <a:r>
              <a:rPr lang="cs-CZ" sz="3600" dirty="0" smtClean="0"/>
              <a:t>– zakončení prutů na horní straně výrobku, často ozdobné</a:t>
            </a:r>
          </a:p>
          <a:p>
            <a:r>
              <a:rPr lang="cs-CZ" sz="3600" b="1" dirty="0" smtClean="0"/>
              <a:t>Opletek</a:t>
            </a:r>
            <a:r>
              <a:rPr lang="cs-CZ" sz="3600" dirty="0" smtClean="0"/>
              <a:t> – vodorovné pruty, které se vplétají mezi osnovní pruty a tvoří tak výplň košíku</a:t>
            </a:r>
          </a:p>
          <a:p>
            <a:r>
              <a:rPr lang="cs-CZ" sz="3600" b="1" dirty="0" smtClean="0"/>
              <a:t>Přídavné osnovy nebo také zdvojená osnova </a:t>
            </a:r>
            <a:r>
              <a:rPr lang="cs-CZ" sz="3600" dirty="0" smtClean="0"/>
              <a:t>– pruty, které se dodatečně přidávají k osnově buď pro zpevnění košíku a zejména pro bohatší a úhlednější horní zavírku</a:t>
            </a:r>
            <a:endParaRPr lang="cs-CZ" sz="3600" dirty="0"/>
          </a:p>
          <a:p>
            <a:endParaRPr lang="cs-CZ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23528" y="188640"/>
            <a:ext cx="8229600" cy="114300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fontAlgn="auto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4400" b="1" dirty="0" smtClean="0">
                <a:solidFill>
                  <a:srgbClr val="F4800C"/>
                </a:solidFill>
                <a:latin typeface="+mj-lt"/>
                <a:ea typeface="+mj-ea"/>
                <a:cs typeface="+mj-cs"/>
              </a:rPr>
              <a:t>Slovníček pojmů:</a:t>
            </a:r>
            <a:endParaRPr lang="cs-CZ" sz="4400" b="1" dirty="0">
              <a:solidFill>
                <a:srgbClr val="F4800C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7115196" cy="116205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F4800C"/>
                </a:solidFill>
              </a:rPr>
              <a:t>Určení délky a síly prutů</a:t>
            </a:r>
            <a:endParaRPr lang="cs-CZ" sz="4400" dirty="0">
              <a:solidFill>
                <a:srgbClr val="F4800C"/>
              </a:solidFill>
            </a:endParaRPr>
          </a:p>
        </p:txBody>
      </p:sp>
      <p:pic>
        <p:nvPicPr>
          <p:cNvPr id="7" name="Zástupný symbol pro obsah 6" descr="DSC0472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9890" r="46429" b="26531"/>
          <a:stretch>
            <a:fillRect/>
          </a:stretch>
        </p:blipFill>
        <p:spPr>
          <a:xfrm>
            <a:off x="5929322" y="2000240"/>
            <a:ext cx="2648499" cy="2357454"/>
          </a:xfr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57158" y="1500174"/>
            <a:ext cx="5000660" cy="3214710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 fontScale="92500" lnSpcReduction="20000"/>
          </a:bodyPr>
          <a:lstStyle/>
          <a:p>
            <a:r>
              <a:rPr lang="cs-CZ" sz="3000" dirty="0" smtClean="0"/>
              <a:t>Nejpoužívanější </a:t>
            </a:r>
            <a:r>
              <a:rPr lang="cs-CZ" sz="3000" dirty="0" smtClean="0">
                <a:latin typeface="Calibri"/>
              </a:rPr>
              <a:t>průměr prutu </a:t>
            </a:r>
            <a:r>
              <a:rPr lang="cs-CZ" sz="3000" dirty="0" smtClean="0"/>
              <a:t>je </a:t>
            </a:r>
            <a:r>
              <a:rPr lang="cs-CZ" sz="3000" dirty="0" smtClean="0">
                <a:latin typeface="Calibri"/>
              </a:rPr>
              <a:t>2,25mm a 2,50mm. Platí, že čím větší bude výsledný výrobek, tím silnější by měly být pruty. Pruty o síle 3mm požíváme někdy na osnovu, ještě silnější na výrobu ucha. Tenčí pruty jsou na pletení drobných doplňků, například zvonečků.</a:t>
            </a:r>
          </a:p>
          <a:p>
            <a:pPr algn="just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4765119"/>
            <a:ext cx="857256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Délka by měla být </a:t>
            </a:r>
            <a:r>
              <a:rPr lang="cs-CZ" sz="2800" b="1" dirty="0" smtClean="0"/>
              <a:t>součet délky </a:t>
            </a:r>
            <a:r>
              <a:rPr lang="cs-CZ" sz="2800" dirty="0" smtClean="0"/>
              <a:t>potřebné na dolní zavírku + výška výrobku + délka potřebná na horní zavírku + rezerva asi 8 cm.  </a:t>
            </a:r>
          </a:p>
          <a:p>
            <a:r>
              <a:rPr lang="cs-CZ" sz="2800" dirty="0" smtClean="0"/>
              <a:t>Při výšce výrobku 10  cm je to asi 45 cm  dlouhý prut.</a:t>
            </a:r>
          </a:p>
          <a:p>
            <a:endParaRPr lang="cs-CZ" dirty="0"/>
          </a:p>
        </p:txBody>
      </p:sp>
      <p:sp>
        <p:nvSpPr>
          <p:cNvPr id="8" name="Tlačítko akce: Dopředu nebo Další 7">
            <a:hlinkClick r:id="rId3" action="ppaction://hlinksldjump" highlightClick="1"/>
          </p:cNvPr>
          <p:cNvSpPr/>
          <p:nvPr/>
        </p:nvSpPr>
        <p:spPr>
          <a:xfrm>
            <a:off x="8316416" y="6381328"/>
            <a:ext cx="504056" cy="360040"/>
          </a:xfrm>
          <a:prstGeom prst="actionButtonForwardNex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5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7115196" cy="116205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4800C"/>
                </a:solidFill>
              </a:rPr>
              <a:t>Příprava prutů</a:t>
            </a:r>
            <a:endParaRPr lang="cs-CZ" sz="4400" dirty="0">
              <a:solidFill>
                <a:srgbClr val="F4800C"/>
              </a:solidFill>
            </a:endParaRPr>
          </a:p>
        </p:txBody>
      </p:sp>
      <p:pic>
        <p:nvPicPr>
          <p:cNvPr id="7" name="Zástupný symbol pro obsah 6" descr="DSC0472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0" y="1928803"/>
            <a:ext cx="3937651" cy="3286147"/>
          </a:xfr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898776" cy="4730204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Všechny pruty si nejdříve nastříháme ostrými štípacími kleštěmi.</a:t>
            </a:r>
          </a:p>
          <a:p>
            <a:r>
              <a:rPr lang="cs-CZ" sz="2800" dirty="0" smtClean="0"/>
              <a:t>Jejich počet spočítáme podle počtu dírek v pevném dnu. </a:t>
            </a:r>
          </a:p>
          <a:p>
            <a:r>
              <a:rPr lang="cs-CZ" sz="2800" dirty="0" smtClean="0"/>
              <a:t>Při práci kontrolujeme kvalitu prutů. Všechny nalomené, poškozené či černé vyřadíme. Mohly by se později zlomit.</a:t>
            </a:r>
          </a:p>
          <a:p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7115196" cy="116205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4800C"/>
                </a:solidFill>
              </a:rPr>
              <a:t>Namáčení prutů</a:t>
            </a:r>
            <a:endParaRPr lang="cs-CZ" sz="4400" dirty="0">
              <a:solidFill>
                <a:srgbClr val="F4800C"/>
              </a:solidFill>
            </a:endParaRPr>
          </a:p>
        </p:txBody>
      </p:sp>
      <p:pic>
        <p:nvPicPr>
          <p:cNvPr id="7" name="Zástupný symbol pro obsah 6" descr="DSC0472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8181"/>
          <a:stretch>
            <a:fillRect/>
          </a:stretch>
        </p:blipFill>
        <p:spPr>
          <a:xfrm>
            <a:off x="4500562" y="1928803"/>
            <a:ext cx="4009089" cy="3274708"/>
          </a:xfr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826768" cy="4994296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 fontScale="92500"/>
          </a:bodyPr>
          <a:lstStyle/>
          <a:p>
            <a:r>
              <a:rPr lang="cs-CZ" sz="2800" dirty="0" smtClean="0"/>
              <a:t>Celé osnovní pruty i pruty na opletek ponoříme do vlažné vody a necháme je pořádně namočit. </a:t>
            </a:r>
          </a:p>
          <a:p>
            <a:r>
              <a:rPr lang="cs-CZ" sz="2800" dirty="0" smtClean="0"/>
              <a:t>Dostatečně namočené pruty musí jít volně ohýbat. </a:t>
            </a:r>
          </a:p>
          <a:p>
            <a:r>
              <a:rPr lang="cs-CZ" sz="2800" dirty="0" smtClean="0"/>
              <a:t>Jakmile jsou pruty měkké a připravené k pletení (asi po 5 minutách), vyjmeme je z vody a osušíme v ručníku.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7615262" cy="116205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4800C"/>
                </a:solidFill>
              </a:rPr>
              <a:t>Nejjednodušší založení osnovy</a:t>
            </a:r>
            <a:endParaRPr lang="cs-CZ" sz="4400" dirty="0">
              <a:solidFill>
                <a:srgbClr val="F4800C"/>
              </a:solidFill>
            </a:endParaRPr>
          </a:p>
        </p:txBody>
      </p:sp>
      <p:pic>
        <p:nvPicPr>
          <p:cNvPr id="7" name="Zástupný symbol pro obsah 6" descr="DSC0472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714744" y="1500174"/>
            <a:ext cx="2714644" cy="2035983"/>
          </a:xfr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186106" cy="4994296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Připravené osnovní pruty ohneme na polovinu a poté je protáhneme dnem vždy přes dvě dírky.</a:t>
            </a:r>
          </a:p>
          <a:p>
            <a:r>
              <a:rPr lang="cs-CZ" sz="2800" b="1" dirty="0" smtClean="0"/>
              <a:t>Pozor, k tomuto založení musí být počet dírek ve dnu dělitelný dvěma!!!</a:t>
            </a:r>
          </a:p>
          <a:p>
            <a:r>
              <a:rPr lang="cs-CZ" sz="2800" dirty="0" smtClean="0"/>
              <a:t>Myslíme také na potřebnou délku prutů. </a:t>
            </a:r>
            <a:endParaRPr lang="cs-CZ" sz="2800" dirty="0"/>
          </a:p>
        </p:txBody>
      </p:sp>
      <p:pic>
        <p:nvPicPr>
          <p:cNvPr id="5" name="Obrázek 4" descr="DSC0473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6314" y="2857496"/>
            <a:ext cx="2778245" cy="2083684"/>
          </a:xfrm>
          <a:prstGeom prst="rect">
            <a:avLst/>
          </a:prstGeo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8" name="Obrázek 7" descr="DSC0473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15074" y="4357694"/>
            <a:ext cx="2571768" cy="1928826"/>
          </a:xfrm>
          <a:prstGeom prst="rect">
            <a:avLst/>
          </a:prstGeo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9" name="TextovéPole 8"/>
          <p:cNvSpPr txBox="1"/>
          <p:nvPr/>
        </p:nvSpPr>
        <p:spPr>
          <a:xfrm>
            <a:off x="6143636" y="2000240"/>
            <a:ext cx="2214578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1. provlékání  prutu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7620" y="4714884"/>
            <a:ext cx="2214578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2. pohled shora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57950" y="6143644"/>
            <a:ext cx="2214578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3. provlečení na dně</a:t>
            </a:r>
            <a:endParaRPr lang="cs-CZ" dirty="0"/>
          </a:p>
        </p:txBody>
      </p:sp>
      <p:sp>
        <p:nvSpPr>
          <p:cNvPr id="12" name="Zkosené hrany 11">
            <a:hlinkClick r:id="rId5" action="ppaction://hlinksldjump" highlightClick="1"/>
          </p:cNvPr>
          <p:cNvSpPr/>
          <p:nvPr/>
        </p:nvSpPr>
        <p:spPr>
          <a:xfrm>
            <a:off x="1571604" y="5857892"/>
            <a:ext cx="504056" cy="432048"/>
          </a:xfrm>
          <a:prstGeom prst="bevel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DSC0472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23026" b="23077"/>
          <a:stretch>
            <a:fillRect/>
          </a:stretch>
        </p:blipFill>
        <p:spPr>
          <a:xfrm>
            <a:off x="5143504" y="1714488"/>
            <a:ext cx="3529037" cy="2714644"/>
          </a:xfr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8" name="Elipsa 7"/>
          <p:cNvSpPr/>
          <p:nvPr/>
        </p:nvSpPr>
        <p:spPr>
          <a:xfrm>
            <a:off x="7143768" y="2428868"/>
            <a:ext cx="785818" cy="571504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8186766" cy="116205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4800C"/>
                </a:solidFill>
              </a:rPr>
              <a:t>Jednoduchá spodní zavírka 1.krok</a:t>
            </a:r>
            <a:endParaRPr lang="cs-CZ" sz="4400" dirty="0">
              <a:solidFill>
                <a:srgbClr val="F4800C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500034" y="1500174"/>
            <a:ext cx="4429156" cy="4779982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r>
              <a:rPr lang="cs-CZ" sz="2800" dirty="0" smtClean="0"/>
              <a:t>Jednoduchou spodní zavírku požíváme na ozdobné klícky, malé krabičky, stojánky na ubrousky.</a:t>
            </a:r>
          </a:p>
          <a:p>
            <a:r>
              <a:rPr lang="cs-CZ" sz="2800" dirty="0" smtClean="0"/>
              <a:t>Založíme jednotlivé osnovy tak, aby ze spodní strany dna vyčuhovaly o něco více než je dvojnásobná vzdálenost mezi dírkami – pro zjednodušení cca 5 cm.</a:t>
            </a:r>
            <a:endParaRPr lang="cs-CZ" sz="2800" dirty="0"/>
          </a:p>
        </p:txBody>
      </p:sp>
      <p:pic>
        <p:nvPicPr>
          <p:cNvPr id="5" name="Zástupný symbol pro obsah 6" descr="DSC04724.JPG"/>
          <p:cNvPicPr>
            <a:picLocks noChangeAspect="1"/>
          </p:cNvPicPr>
          <p:nvPr/>
        </p:nvPicPr>
        <p:blipFill>
          <a:blip r:embed="rId3" cstate="print"/>
          <a:srcRect l="26489" t="14170" r="31440" b="59514"/>
          <a:stretch>
            <a:fillRect/>
          </a:stretch>
        </p:blipFill>
        <p:spPr>
          <a:xfrm>
            <a:off x="5500693" y="4357694"/>
            <a:ext cx="3264167" cy="1928826"/>
          </a:xfrm>
          <a:prstGeom prst="ellipse">
            <a:avLst/>
          </a:prstGeom>
          <a:ln w="76200">
            <a:solidFill>
              <a:srgbClr val="F4800C"/>
            </a:solidFill>
          </a:ln>
        </p:spPr>
      </p:pic>
      <p:cxnSp>
        <p:nvCxnSpPr>
          <p:cNvPr id="10" name="Přímá spojovací čára 9"/>
          <p:cNvCxnSpPr>
            <a:stCxn id="8" idx="4"/>
          </p:cNvCxnSpPr>
          <p:nvPr/>
        </p:nvCxnSpPr>
        <p:spPr>
          <a:xfrm rot="5400000">
            <a:off x="6768719" y="3518298"/>
            <a:ext cx="1285884" cy="250033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0034" y="285728"/>
            <a:ext cx="7929618" cy="116205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4800C"/>
                </a:solidFill>
              </a:rPr>
              <a:t>2. krok</a:t>
            </a:r>
            <a:endParaRPr lang="cs-CZ" sz="4400" dirty="0">
              <a:solidFill>
                <a:srgbClr val="F4800C"/>
              </a:solidFill>
            </a:endParaRPr>
          </a:p>
        </p:txBody>
      </p:sp>
      <p:pic>
        <p:nvPicPr>
          <p:cNvPr id="7" name="Zástupný symbol pro obsah 6" descr="DSC0472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00562" y="1928802"/>
            <a:ext cx="3888000" cy="2916000"/>
          </a:xfr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500034" y="1500174"/>
            <a:ext cx="3783934" cy="4779982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Libovolný osnovní prut ohneme nad sousední a zastrčíme pod další osnovu. Tam se konec opře o dosud stojící prut. Pokud chceme, můžeme už nyní vzít ostré kleště a konec prutu zaštípnout. Nebo si necháme zaštípnutí až na konec pletení.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7901014" cy="116205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4800C"/>
                </a:solidFill>
              </a:rPr>
              <a:t>3. krok</a:t>
            </a:r>
            <a:endParaRPr lang="cs-CZ" sz="4400" dirty="0">
              <a:solidFill>
                <a:srgbClr val="F4800C"/>
              </a:solidFill>
            </a:endParaRPr>
          </a:p>
        </p:txBody>
      </p:sp>
      <p:pic>
        <p:nvPicPr>
          <p:cNvPr id="7" name="Zástupný symbol pro obsah 6" descr="DSC0472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43438" y="2357430"/>
            <a:ext cx="3853682" cy="2890262"/>
          </a:xfr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500034" y="1500174"/>
            <a:ext cx="3929090" cy="4779982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r>
              <a:rPr lang="cs-CZ" sz="2800" dirty="0" smtClean="0"/>
              <a:t>Takto zaplétáme dokola až nám zůstanou stát poslední dvě osnovy.</a:t>
            </a:r>
          </a:p>
          <a:p>
            <a:r>
              <a:rPr lang="cs-CZ" sz="2800" dirty="0" smtClean="0"/>
              <a:t>Nyní musíme dávat pozor na správné ukončení. Ohneme předposlední proutek stejně jako předešlé, nemá se však už o co opřít a proto ho musíme přidržet prstem.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7901014" cy="116205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4800C"/>
                </a:solidFill>
              </a:rPr>
              <a:t>4.krok</a:t>
            </a:r>
            <a:endParaRPr lang="cs-CZ" sz="4400" dirty="0">
              <a:solidFill>
                <a:srgbClr val="F4800C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67544" y="1628800"/>
            <a:ext cx="4432006" cy="4779982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r>
              <a:rPr lang="cs-CZ" sz="2800" dirty="0" smtClean="0"/>
              <a:t>Nyní zapleteme  poslední proutek tak, že jej zastrčíme mezi dno a první proutek. Pro usnadnění si tento první proutek můžeme trochu vysunout šídlem, aby nám vznikla dostatečná mezera. Po provlečení proutku vše srovnáme a lehce utáhneme.</a:t>
            </a:r>
            <a:endParaRPr lang="cs-CZ" sz="2800" dirty="0"/>
          </a:p>
        </p:txBody>
      </p:sp>
      <p:pic>
        <p:nvPicPr>
          <p:cNvPr id="7" name="Zástupný symbol pro obsah 6" descr="DSC0472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72066" y="2214554"/>
            <a:ext cx="3619525" cy="2714644"/>
          </a:xfr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5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si: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57488" y="2428868"/>
            <a:ext cx="6072230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/>
              <a:t>Přídavné osnovy nebo také zdvojená osnova </a:t>
            </a:r>
            <a:r>
              <a:rPr lang="cs-CZ" sz="2400" dirty="0" smtClean="0"/>
              <a:t>– pruty, které se dodatečně přidávají k osnově.</a:t>
            </a:r>
            <a:endParaRPr lang="cs-CZ" b="1" dirty="0"/>
          </a:p>
        </p:txBody>
      </p:sp>
      <p:pic>
        <p:nvPicPr>
          <p:cNvPr id="18" name="Zástupný symbol pro obsah 3" descr="DSC0472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2910" y="4643446"/>
            <a:ext cx="1143008" cy="857256"/>
          </a:xfr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9" name="Zástupný symbol pro obsah 6" descr="DSC04724.JPG"/>
          <p:cNvPicPr>
            <a:picLocks noChangeAspect="1"/>
          </p:cNvPicPr>
          <p:nvPr/>
        </p:nvPicPr>
        <p:blipFill>
          <a:blip r:embed="rId3" cstate="print"/>
          <a:srcRect l="26489" t="14170" r="31440" b="59514"/>
          <a:stretch>
            <a:fillRect/>
          </a:stretch>
        </p:blipFill>
        <p:spPr>
          <a:xfrm>
            <a:off x="642910" y="3571876"/>
            <a:ext cx="1285885" cy="759841"/>
          </a:xfrm>
          <a:prstGeom prst="rect">
            <a:avLst/>
          </a:prstGeo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20" name="TextovéPole 19"/>
          <p:cNvSpPr txBox="1"/>
          <p:nvPr/>
        </p:nvSpPr>
        <p:spPr>
          <a:xfrm>
            <a:off x="2857488" y="5750004"/>
            <a:ext cx="6072230" cy="110799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/>
              <a:t>Opletek</a:t>
            </a:r>
            <a:r>
              <a:rPr lang="cs-CZ" sz="2400" dirty="0" smtClean="0"/>
              <a:t> – vodorovné pruty, které se vplétají mezi osnovní pruty a tvoří tak výplň košíku.</a:t>
            </a:r>
          </a:p>
          <a:p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57488" y="1142984"/>
            <a:ext cx="6072230" cy="110799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/>
              <a:t>Horní zavírka </a:t>
            </a:r>
            <a:r>
              <a:rPr lang="cs-CZ" sz="2400" dirty="0" smtClean="0"/>
              <a:t>– zakončení prutů na horní straně výrobku, často ozdobné.</a:t>
            </a:r>
          </a:p>
          <a:p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857488" y="3500438"/>
            <a:ext cx="6072230" cy="110799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/>
              <a:t>Dolní zavírka </a:t>
            </a:r>
            <a:r>
              <a:rPr lang="cs-CZ" sz="2400" dirty="0" smtClean="0"/>
              <a:t>– pevné zakončení osnovních prutů u dna.</a:t>
            </a:r>
          </a:p>
          <a:p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57488" y="4786322"/>
            <a:ext cx="6072230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Osnovní pruty </a:t>
            </a:r>
            <a:r>
              <a:rPr lang="cs-CZ" sz="2400" dirty="0" smtClean="0"/>
              <a:t>–</a:t>
            </a:r>
            <a:r>
              <a:rPr lang="cs-CZ" sz="2400" b="1" dirty="0" smtClean="0"/>
              <a:t> </a:t>
            </a:r>
            <a:r>
              <a:rPr lang="cs-CZ" sz="2400" dirty="0" smtClean="0"/>
              <a:t>jsou</a:t>
            </a:r>
            <a:r>
              <a:rPr lang="cs-CZ" sz="2400" b="1" dirty="0" smtClean="0"/>
              <a:t> </a:t>
            </a:r>
            <a:r>
              <a:rPr lang="cs-CZ" sz="2400" dirty="0" smtClean="0"/>
              <a:t>pruty, které vedou ode dna kolmo nahoru.</a:t>
            </a:r>
          </a:p>
        </p:txBody>
      </p:sp>
      <p:pic>
        <p:nvPicPr>
          <p:cNvPr id="24" name="Picture 2" descr="http://i.mimibazar.cz/h/bc/12/090617/19/p3758.jpg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642910" y="5715016"/>
            <a:ext cx="1238259" cy="928694"/>
          </a:xfrm>
          <a:prstGeom prst="rect">
            <a:avLst/>
          </a:prstGeom>
          <a:noFill/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25" name="Zástupný symbol pro obsah 3" descr="DSC04729.JPG"/>
          <p:cNvPicPr>
            <a:picLocks noChangeAspect="1"/>
          </p:cNvPicPr>
          <p:nvPr/>
        </p:nvPicPr>
        <p:blipFill>
          <a:blip r:embed="rId5" cstate="print"/>
          <a:srcRect l="9470" t="44195" r="56172" b="36864"/>
          <a:stretch>
            <a:fillRect/>
          </a:stretch>
        </p:blipFill>
        <p:spPr>
          <a:xfrm>
            <a:off x="500034" y="1285860"/>
            <a:ext cx="1785950" cy="738422"/>
          </a:xfrm>
          <a:prstGeom prst="rect">
            <a:avLst/>
          </a:prstGeo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26" name="Picture 2" descr="http://i.mimibazar.cz/h/bc/12/090617/19/p3759.jpg"/>
          <p:cNvPicPr>
            <a:picLocks noChangeAspect="1"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571472" y="2214554"/>
            <a:ext cx="1524011" cy="1143008"/>
          </a:xfrm>
          <a:prstGeom prst="rect">
            <a:avLst/>
          </a:prstGeom>
          <a:noFill/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allAtOnce" animBg="1"/>
      <p:bldP spid="20" grpId="0" build="allAtOnce" animBg="1"/>
      <p:bldP spid="21" grpId="0" build="allAtOnce" animBg="1"/>
      <p:bldP spid="22" grpId="0" build="allAtOnce" animBg="1"/>
      <p:bldP spid="23" grpId="0" build="allAtOnce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správně: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43240" y="1428736"/>
            <a:ext cx="2340000" cy="504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Zdvojená osnova</a:t>
            </a:r>
            <a:r>
              <a:rPr lang="cs-CZ" sz="2400" dirty="0" smtClean="0"/>
              <a:t> </a:t>
            </a:r>
            <a:endParaRPr lang="cs-CZ" b="1" dirty="0"/>
          </a:p>
        </p:txBody>
      </p:sp>
      <p:pic>
        <p:nvPicPr>
          <p:cNvPr id="18" name="Zástupný symbol pro obsah 3" descr="DSC0472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29388" y="3357562"/>
            <a:ext cx="2000264" cy="1500198"/>
          </a:xfr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9" name="Zástupný symbol pro obsah 6" descr="DSC04724.JPG"/>
          <p:cNvPicPr>
            <a:picLocks noChangeAspect="1"/>
          </p:cNvPicPr>
          <p:nvPr/>
        </p:nvPicPr>
        <p:blipFill>
          <a:blip r:embed="rId3" cstate="print"/>
          <a:srcRect l="26489" t="14170" r="31440" b="59514"/>
          <a:stretch>
            <a:fillRect/>
          </a:stretch>
        </p:blipFill>
        <p:spPr>
          <a:xfrm>
            <a:off x="428596" y="1357298"/>
            <a:ext cx="2176112" cy="1285884"/>
          </a:xfrm>
          <a:prstGeom prst="rect">
            <a:avLst/>
          </a:prstGeo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20" name="TextovéPole 19"/>
          <p:cNvSpPr txBox="1"/>
          <p:nvPr/>
        </p:nvSpPr>
        <p:spPr>
          <a:xfrm>
            <a:off x="3214678" y="4643446"/>
            <a:ext cx="2340000" cy="504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/>
              <a:t>Opletek</a:t>
            </a:r>
            <a:endParaRPr lang="cs-CZ" sz="2400" dirty="0" smtClean="0"/>
          </a:p>
          <a:p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14678" y="3857628"/>
            <a:ext cx="2340000" cy="504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/>
              <a:t>Horní zavírka</a:t>
            </a:r>
            <a:endParaRPr lang="cs-CZ" sz="2400" dirty="0" smtClean="0"/>
          </a:p>
          <a:p>
            <a:pPr algn="ctr"/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143240" y="2214554"/>
            <a:ext cx="2340000" cy="504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/>
              <a:t>Dolní zavírka</a:t>
            </a:r>
            <a:endParaRPr lang="cs-CZ" sz="2400" dirty="0" smtClean="0"/>
          </a:p>
          <a:p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143240" y="3000372"/>
            <a:ext cx="2340000" cy="504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Osnovní pruty</a:t>
            </a:r>
            <a:endParaRPr lang="cs-CZ" sz="2400" dirty="0" smtClean="0"/>
          </a:p>
        </p:txBody>
      </p:sp>
      <p:pic>
        <p:nvPicPr>
          <p:cNvPr id="24" name="Picture 2" descr="http://i.mimibazar.cz/h/bc/12/090617/19/p3758.jpg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6357950" y="1357298"/>
            <a:ext cx="2095516" cy="1571637"/>
          </a:xfrm>
          <a:prstGeom prst="rect">
            <a:avLst/>
          </a:prstGeom>
          <a:noFill/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25" name="Zástupný symbol pro obsah 3" descr="DSC04729.JPG"/>
          <p:cNvPicPr>
            <a:picLocks noChangeAspect="1"/>
          </p:cNvPicPr>
          <p:nvPr/>
        </p:nvPicPr>
        <p:blipFill>
          <a:blip r:embed="rId5" cstate="print"/>
          <a:srcRect l="9470" t="44195" r="56172" b="36864"/>
          <a:stretch>
            <a:fillRect/>
          </a:stretch>
        </p:blipFill>
        <p:spPr>
          <a:xfrm>
            <a:off x="3000364" y="5357826"/>
            <a:ext cx="3000396" cy="1169797"/>
          </a:xfrm>
          <a:prstGeom prst="rect">
            <a:avLst/>
          </a:prstGeo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26" name="Picture 2" descr="http://i.mimibazar.cz/h/bc/12/090617/19/p3759.jpg"/>
          <p:cNvPicPr>
            <a:picLocks noChangeAspect="1"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500034" y="3214685"/>
            <a:ext cx="2143140" cy="1607355"/>
          </a:xfrm>
          <a:prstGeom prst="rect">
            <a:avLst/>
          </a:prstGeom>
          <a:noFill/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3" name="Tlačítko akce: Nápověda 12">
            <a:hlinkClick r:id="" action="ppaction://hlinkshowjump?jump=nextslide" highlightClick="1"/>
          </p:cNvPr>
          <p:cNvSpPr/>
          <p:nvPr/>
        </p:nvSpPr>
        <p:spPr>
          <a:xfrm>
            <a:off x="7572396" y="5643578"/>
            <a:ext cx="785818" cy="571504"/>
          </a:xfrm>
          <a:prstGeom prst="actionButtonHelp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správně:</a:t>
            </a:r>
            <a:endParaRPr lang="cs-CZ" dirty="0"/>
          </a:p>
        </p:txBody>
      </p:sp>
      <p:pic>
        <p:nvPicPr>
          <p:cNvPr id="18" name="Zástupný symbol pro obsah 3" descr="DSC0472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29388" y="3500438"/>
            <a:ext cx="2000264" cy="1500198"/>
          </a:xfr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9" name="Zástupný symbol pro obsah 6" descr="DSC04724.JPG"/>
          <p:cNvPicPr>
            <a:picLocks noChangeAspect="1"/>
          </p:cNvPicPr>
          <p:nvPr/>
        </p:nvPicPr>
        <p:blipFill>
          <a:blip r:embed="rId3" cstate="print"/>
          <a:srcRect l="26489" t="14170" r="31440" b="59514"/>
          <a:stretch>
            <a:fillRect/>
          </a:stretch>
        </p:blipFill>
        <p:spPr>
          <a:xfrm>
            <a:off x="428596" y="1357298"/>
            <a:ext cx="2176112" cy="1285884"/>
          </a:xfrm>
          <a:prstGeom prst="rect">
            <a:avLst/>
          </a:prstGeo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24" name="Picture 2" descr="http://i.mimibazar.cz/h/bc/12/090617/19/p3758.jpg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6357950" y="1357298"/>
            <a:ext cx="2095516" cy="1571637"/>
          </a:xfrm>
          <a:prstGeom prst="rect">
            <a:avLst/>
          </a:prstGeom>
          <a:noFill/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25" name="Zástupný symbol pro obsah 3" descr="DSC04729.JPG"/>
          <p:cNvPicPr>
            <a:picLocks noChangeAspect="1"/>
          </p:cNvPicPr>
          <p:nvPr/>
        </p:nvPicPr>
        <p:blipFill>
          <a:blip r:embed="rId5" cstate="print"/>
          <a:srcRect l="9470" t="44195" r="56172" b="36864"/>
          <a:stretch>
            <a:fillRect/>
          </a:stretch>
        </p:blipFill>
        <p:spPr>
          <a:xfrm>
            <a:off x="3000364" y="5357826"/>
            <a:ext cx="3000396" cy="1169797"/>
          </a:xfrm>
          <a:prstGeom prst="rect">
            <a:avLst/>
          </a:prstGeom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26" name="Picture 2" descr="http://i.mimibazar.cz/h/bc/12/090617/19/p3759.jpg"/>
          <p:cNvPicPr>
            <a:picLocks noChangeAspect="1"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500034" y="3429000"/>
            <a:ext cx="2143140" cy="1607355"/>
          </a:xfrm>
          <a:prstGeom prst="rect">
            <a:avLst/>
          </a:prstGeom>
          <a:noFill/>
          <a:ln w="762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6" name="TextovéPole 15"/>
          <p:cNvSpPr txBox="1"/>
          <p:nvPr/>
        </p:nvSpPr>
        <p:spPr>
          <a:xfrm>
            <a:off x="3143240" y="1428736"/>
            <a:ext cx="2340000" cy="504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Zdvojená osnova</a:t>
            </a:r>
            <a:r>
              <a:rPr lang="cs-CZ" sz="2400" dirty="0" smtClean="0"/>
              <a:t> 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143240" y="2214554"/>
            <a:ext cx="2340000" cy="504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/>
              <a:t>Dolní zavírka</a:t>
            </a:r>
            <a:endParaRPr lang="cs-CZ" sz="2400" dirty="0" smtClean="0"/>
          </a:p>
          <a:p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143240" y="3000372"/>
            <a:ext cx="2340000" cy="504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Osnovní pruty</a:t>
            </a:r>
            <a:endParaRPr lang="cs-CZ" sz="2400" dirty="0" smtClean="0"/>
          </a:p>
        </p:txBody>
      </p:sp>
      <p:sp>
        <p:nvSpPr>
          <p:cNvPr id="21" name="TextovéPole 20"/>
          <p:cNvSpPr txBox="1"/>
          <p:nvPr/>
        </p:nvSpPr>
        <p:spPr>
          <a:xfrm>
            <a:off x="3214678" y="3857628"/>
            <a:ext cx="2340000" cy="504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/>
              <a:t>Horní zavírka</a:t>
            </a:r>
            <a:endParaRPr lang="cs-CZ" sz="2400" dirty="0" smtClean="0"/>
          </a:p>
          <a:p>
            <a:pPr algn="ctr"/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14678" y="4643446"/>
            <a:ext cx="2340000" cy="504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/>
              <a:t>Opletek</a:t>
            </a:r>
            <a:endParaRPr lang="cs-CZ" sz="2400" dirty="0" smtClean="0"/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13 0.02407 L -0.32604 0.5175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" y="2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035 -0.00648 L -0.31024 0.0564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8.88889E-6 L 0.33854 0.27315 " pathEditMode="relative" ptsTypes="AA">
                                      <p:cBhvr>
                                        <p:cTn id="1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6.2963E-6 L 0.00799 0.37802 " pathEditMode="relative" ptsTypes="AA">
                                      <p:cBhvr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59259E-6 L 0.33542 -0.2555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8" y="-1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2" grpId="0" animBg="1"/>
      <p:bldP spid="23" grpId="0" animBg="1"/>
      <p:bldP spid="21" grpId="0" animBg="1"/>
      <p:bldP spid="2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MARKOVÁ, Gabriela. </a:t>
            </a:r>
            <a:r>
              <a:rPr lang="cs-CZ" sz="2000" i="1" dirty="0" smtClean="0"/>
              <a:t>Pleteme košíčky z </a:t>
            </a:r>
            <a:r>
              <a:rPr lang="cs-CZ" sz="2000" i="1" dirty="0" err="1" smtClean="0"/>
              <a:t>pediku</a:t>
            </a:r>
            <a:r>
              <a:rPr lang="cs-CZ" sz="2000" i="1" dirty="0" smtClean="0"/>
              <a:t>, proutí a mořské trávy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Grada</a:t>
            </a:r>
            <a:r>
              <a:rPr lang="cs-CZ" sz="2000" dirty="0" smtClean="0"/>
              <a:t>, 2008, 64 s. Šikovné ruce (</a:t>
            </a:r>
            <a:r>
              <a:rPr lang="cs-CZ" sz="2000" dirty="0" err="1" smtClean="0"/>
              <a:t>Grada</a:t>
            </a:r>
            <a:r>
              <a:rPr lang="cs-CZ" sz="2000" dirty="0" smtClean="0"/>
              <a:t>). ISBN 978-80-247-2646-5.</a:t>
            </a:r>
          </a:p>
          <a:p>
            <a:r>
              <a:rPr lang="cs-CZ" sz="2000" dirty="0" smtClean="0"/>
              <a:t>SVOBODOVÁ, Blanka, Lucie ULÍKOVÁ-KUNEŠOVÁ a Zdena CHARVÁTOVÁ. </a:t>
            </a:r>
            <a:r>
              <a:rPr lang="cs-CZ" sz="2000" i="1" dirty="0" smtClean="0"/>
              <a:t>Dárky z </a:t>
            </a:r>
            <a:r>
              <a:rPr lang="cs-CZ" sz="2000" i="1" dirty="0" err="1" smtClean="0"/>
              <a:t>pedigu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Brno: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</a:t>
            </a:r>
            <a:r>
              <a:rPr lang="cs-CZ" sz="2000" dirty="0" err="1" smtClean="0"/>
              <a:t>Press</a:t>
            </a:r>
            <a:r>
              <a:rPr lang="cs-CZ" sz="2000" dirty="0" smtClean="0"/>
              <a:t>, 2007, 48 s. Malá dětská dílna. ISBN 978-80-251-1761-3.</a:t>
            </a:r>
          </a:p>
          <a:p>
            <a:r>
              <a:rPr lang="cs-CZ" sz="2000" dirty="0" smtClean="0"/>
              <a:t> Fotografický materiál: archív autorky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925</TotalTime>
  <Words>888</Words>
  <Application>Microsoft Office PowerPoint</Application>
  <PresentationFormat>Předvádění na obrazovce (4:3)</PresentationFormat>
  <Paragraphs>92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Založení prutů - osnova</vt:lpstr>
      <vt:lpstr>Snímek 4</vt:lpstr>
      <vt:lpstr>Určení délky a síly prutů</vt:lpstr>
      <vt:lpstr>Příprava prutů</vt:lpstr>
      <vt:lpstr>Namáčení prutů</vt:lpstr>
      <vt:lpstr>Nejjednodušší založení osnovy</vt:lpstr>
      <vt:lpstr>Jednoduchá spodní zavírka 1.krok</vt:lpstr>
      <vt:lpstr>2. krok</vt:lpstr>
      <vt:lpstr>3. krok</vt:lpstr>
      <vt:lpstr>4.krok</vt:lpstr>
      <vt:lpstr>Zopakuj si:</vt:lpstr>
      <vt:lpstr>Přiřaď správně:</vt:lpstr>
      <vt:lpstr>Přiřaď správně: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skola</cp:lastModifiedBy>
  <cp:revision>133</cp:revision>
  <dcterms:modified xsi:type="dcterms:W3CDTF">2014-03-04T11:00:50Z</dcterms:modified>
</cp:coreProperties>
</file>