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57" r:id="rId3"/>
    <p:sldId id="286" r:id="rId4"/>
    <p:sldId id="269" r:id="rId5"/>
    <p:sldId id="287" r:id="rId6"/>
    <p:sldId id="284" r:id="rId7"/>
    <p:sldId id="283" r:id="rId8"/>
    <p:sldId id="288" r:id="rId9"/>
    <p:sldId id="281" r:id="rId10"/>
    <p:sldId id="289" r:id="rId11"/>
    <p:sldId id="290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18" d="100"/>
          <a:sy n="118" d="100"/>
        </p:scale>
        <p:origin x="-1338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598368"/>
              </p:ext>
            </p:extLst>
          </p:nvPr>
        </p:nvGraphicFramePr>
        <p:xfrm>
          <a:off x="750311" y="2060848"/>
          <a:ext cx="7560000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Výraz-vytýkání,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opačný výraz.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Případné chyby ve výsledcích příkladů se mohou vyskytnou z důvodu testu pozornosti studentů.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Výraz, opačný výraz, rozklad do součinu, vytýkání, vytýkání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Matematika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Mgr. Fričová</a:t>
                      </a:r>
                      <a:r>
                        <a:rPr lang="cs-CZ" sz="1200" baseline="0" dirty="0" smtClean="0">
                          <a:effectLst/>
                        </a:rPr>
                        <a:t> Zdeňka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prezentace, výpočty do sešitu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obory 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Opačný výraz, vytýkání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VY_32_INOVACE_10_185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50445" y="2827967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916832"/>
            <a:ext cx="22392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Opačný výraz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3120355"/>
            <a:ext cx="55056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Opačný výraz k výrazu je výraz, </a:t>
            </a:r>
          </a:p>
          <a:p>
            <a:endParaRPr lang="cs-CZ" sz="2400" dirty="0" smtClean="0"/>
          </a:p>
          <a:p>
            <a:r>
              <a:rPr lang="cs-CZ" sz="2400" dirty="0" smtClean="0"/>
              <a:t>který má opačná znaménka než daný výraz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050445" y="2827967"/>
            <a:ext cx="7043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621200" y="2644255"/>
                <a:ext cx="2393156" cy="25853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b="0" dirty="0" smtClean="0">
                  <a:solidFill>
                    <a:srgbClr val="C00000"/>
                  </a:solidFill>
                </a:endParaRPr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2283F"/>
                          </a:solidFill>
                          <a:latin typeface="Cambria Math"/>
                        </a:rPr>
                        <m:t>543</m:t>
                      </m:r>
                    </m:oMath>
                  </m:oMathPara>
                </a14:m>
                <a:endParaRPr lang="cs-CZ" b="0" dirty="0" smtClean="0">
                  <a:solidFill>
                    <a:srgbClr val="02283F"/>
                  </a:solidFill>
                </a:endParaRPr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−5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𝑠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6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−11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200" y="2644255"/>
                <a:ext cx="2393156" cy="2585323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432211" y="1672292"/>
            <a:ext cx="88530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Výraz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29916" y="1672292"/>
            <a:ext cx="1883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Opačný výraz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796136" y="2644255"/>
                <a:ext cx="2567113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C00000"/>
                          </a:solidFill>
                          <a:latin typeface="Cambria Math"/>
                        </a:rPr>
                        <m:t>4</m:t>
                      </m:r>
                      <m:r>
                        <a:rPr lang="cs-CZ" i="1">
                          <a:solidFill>
                            <a:srgbClr val="C00000"/>
                          </a:solidFill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</m:t>
                      </m:r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8</m:t>
                      </m:r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3</m:t>
                      </m:r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𝑛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2283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02283F"/>
                          </a:solidFill>
                          <a:latin typeface="Cambria Math"/>
                        </a:rPr>
                        <m:t>543</m:t>
                      </m:r>
                    </m:oMath>
                  </m:oMathPara>
                </a14:m>
                <a:endParaRPr lang="cs-CZ" dirty="0" smtClean="0">
                  <a:solidFill>
                    <a:srgbClr val="02283F"/>
                  </a:solidFill>
                </a:endParaRPr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𝑟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−5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𝑠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00B050"/>
                          </a:solidFill>
                          <a:latin typeface="Cambria Math"/>
                        </a:rPr>
                        <m:t>6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+</m:t>
                      </m:r>
                      <m:r>
                        <a:rPr lang="cs-CZ" i="1">
                          <a:solidFill>
                            <a:srgbClr val="00B050"/>
                          </a:solidFill>
                          <a:latin typeface="Cambria Math"/>
                        </a:rPr>
                        <m:t>11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00B050"/>
                          </a:solidFill>
                          <a:latin typeface="Cambria Math"/>
                        </a:rPr>
                        <m:t>2</m:t>
                      </m:r>
                      <m:r>
                        <a:rPr lang="cs-CZ" i="1">
                          <a:solidFill>
                            <a:srgbClr val="00B05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i="1">
                          <a:solidFill>
                            <a:srgbClr val="00B05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>
                  <a:solidFill>
                    <a:srgbClr val="00B05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644255"/>
                <a:ext cx="2567113" cy="2862322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004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3107" y="1904742"/>
            <a:ext cx="518481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 daným výrazům určete opačné výrazy: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65501" y="3356992"/>
                <a:ext cx="1265667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a)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r>
                  <a:rPr lang="cs-CZ" b="0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c)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d)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5501" y="3356992"/>
                <a:ext cx="1265667" cy="2031325"/>
              </a:xfrm>
              <a:prstGeom prst="rect">
                <a:avLst/>
              </a:prstGeom>
              <a:blipFill rotWithShape="1">
                <a:blip r:embed="rId4"/>
                <a:stretch>
                  <a:fillRect l="-4348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01672" y="3356991"/>
                <a:ext cx="2694456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f)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g)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−1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h)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−7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1672" y="3356991"/>
                <a:ext cx="2694456" cy="2031325"/>
              </a:xfrm>
              <a:prstGeom prst="rect">
                <a:avLst/>
              </a:prstGeom>
              <a:blipFill rotWithShape="1">
                <a:blip r:embed="rId5"/>
                <a:stretch>
                  <a:fillRect l="-1810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232379" y="2581850"/>
            <a:ext cx="839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výrazy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82294" y="2924944"/>
                <a:ext cx="1375441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a)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AutoNum type="alphaLcParenR"/>
                </a:pPr>
                <a:endParaRPr lang="cs-CZ" b="0" dirty="0" smtClean="0"/>
              </a:p>
              <a:p>
                <a:r>
                  <a:rPr lang="cs-CZ" b="0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c)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d)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2294" y="2924944"/>
                <a:ext cx="1375441" cy="2031325"/>
              </a:xfrm>
              <a:prstGeom prst="rect">
                <a:avLst/>
              </a:prstGeom>
              <a:blipFill rotWithShape="1">
                <a:blip r:embed="rId4"/>
                <a:stretch>
                  <a:fillRect l="-4000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01671" y="2924943"/>
                <a:ext cx="2521331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−9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f)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g)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+5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+1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h)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1671" y="2924943"/>
                <a:ext cx="2521331" cy="2031325"/>
              </a:xfrm>
              <a:prstGeom prst="rect">
                <a:avLst/>
              </a:prstGeom>
              <a:blipFill rotWithShape="1">
                <a:blip r:embed="rId5"/>
                <a:stretch>
                  <a:fillRect l="-1932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940942" y="1772816"/>
            <a:ext cx="16966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Opačné výrazy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991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-1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15133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5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84784"/>
            <a:ext cx="635635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Vytýkání=rozklad do součinu</a:t>
            </a:r>
          </a:p>
          <a:p>
            <a:r>
              <a:rPr lang="cs-CZ" dirty="0" smtClean="0"/>
              <a:t>(dělení výrazu společným dělitelem, který se vytkne před závorku)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16016" y="2996952"/>
                <a:ext cx="302557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6</m:t>
                      </m:r>
                      <m:r>
                        <a:rPr lang="cs-CZ" sz="2000" b="0" i="1" smtClean="0">
                          <a:latin typeface="Cambria Math"/>
                        </a:rPr>
                        <m:t>𝑎𝑏</m:t>
                      </m:r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𝑏</m:t>
                      </m:r>
                      <m:r>
                        <a:rPr lang="cs-CZ" sz="2000" b="0" i="1" smtClean="0">
                          <a:latin typeface="Cambria Math"/>
                        </a:rPr>
                        <m:t>−8</m:t>
                      </m:r>
                      <m:r>
                        <a:rPr lang="cs-CZ" sz="2000" b="0" i="1" smtClean="0">
                          <a:latin typeface="Cambria Math"/>
                        </a:rPr>
                        <m:t>𝑎</m:t>
                      </m:r>
                      <m:r>
                        <a:rPr lang="cs-CZ" sz="2000" b="0" i="1" smtClean="0">
                          <a:latin typeface="Cambria Math"/>
                        </a:rPr>
                        <m:t>+2=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=2.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𝑎𝑏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sz="2000" b="0" dirty="0" smtClean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996952"/>
                <a:ext cx="3025572" cy="707886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02348" y="2996952"/>
                <a:ext cx="191988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9</m:t>
                      </m:r>
                      <m:r>
                        <a:rPr lang="cs-CZ" sz="2000" b="0" i="1" smtClean="0">
                          <a:latin typeface="Cambria Math"/>
                        </a:rPr>
                        <m:t>𝑚</m:t>
                      </m:r>
                      <m:r>
                        <a:rPr lang="cs-CZ" sz="2000" b="0" i="1" smtClean="0">
                          <a:latin typeface="Cambria Math"/>
                        </a:rPr>
                        <m:t>+12</m:t>
                      </m:r>
                      <m:r>
                        <a:rPr lang="cs-CZ" sz="2000" b="0" i="1" smtClean="0">
                          <a:latin typeface="Cambria Math"/>
                        </a:rPr>
                        <m:t>𝑛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=3.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2348" y="2996952"/>
                <a:ext cx="1919885" cy="707886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3951057"/>
                <a:ext cx="2533450" cy="61555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125</m:t>
                      </m:r>
                      <m:r>
                        <a:rPr lang="cs-CZ" sz="2000" i="1">
                          <a:latin typeface="Cambria Math"/>
                        </a:rPr>
                        <m:t>𝑥𝑦</m:t>
                      </m:r>
                      <m:r>
                        <a:rPr lang="cs-CZ" sz="2000" i="1">
                          <a:latin typeface="Cambria Math"/>
                        </a:rPr>
                        <m:t>−50</m:t>
                      </m:r>
                      <m:r>
                        <a:rPr lang="cs-CZ" sz="2000" i="1">
                          <a:latin typeface="Cambria Math"/>
                        </a:rPr>
                        <m:t>𝑦</m:t>
                      </m:r>
                      <m:r>
                        <a:rPr lang="cs-CZ" sz="2000" i="1">
                          <a:latin typeface="Cambria Math"/>
                        </a:rPr>
                        <m:t>−75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=25.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5</m:t>
                          </m:r>
                          <m:r>
                            <a:rPr lang="cs-CZ" sz="2000" i="1">
                              <a:latin typeface="Cambria Math"/>
                            </a:rPr>
                            <m:t>𝑥𝑦</m:t>
                          </m:r>
                          <m:r>
                            <a:rPr lang="cs-CZ" sz="2000" i="1">
                              <a:latin typeface="Cambria Math"/>
                            </a:rPr>
                            <m:t>−2</m:t>
                          </m:r>
                          <m:r>
                            <a:rPr lang="cs-CZ" sz="2000" i="1">
                              <a:latin typeface="Cambria Math"/>
                            </a:rPr>
                            <m:t>𝑦</m:t>
                          </m:r>
                          <m:r>
                            <a:rPr lang="cs-CZ" sz="2000" i="1">
                              <a:latin typeface="Cambria Math"/>
                            </a:rPr>
                            <m:t>−3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951057"/>
                <a:ext cx="2533450" cy="615553"/>
              </a:xfrm>
              <a:prstGeom prst="rect">
                <a:avLst/>
              </a:prstGeom>
              <a:blipFill rotWithShape="0">
                <a:blip r:embed="rId6"/>
                <a:stretch>
                  <a:fillRect l="-2644" r="-240" b="-168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90466" y="3939890"/>
                <a:ext cx="2715295" cy="61908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15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6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+35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−20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i="1"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sz="2000" i="1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=5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.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+7−4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0466" y="3939890"/>
                <a:ext cx="2715295" cy="619080"/>
              </a:xfrm>
              <a:prstGeom prst="rect">
                <a:avLst/>
              </a:prstGeom>
              <a:blipFill rotWithShape="0">
                <a:blip r:embed="rId7"/>
                <a:stretch>
                  <a:fillRect l="-1348" b="-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178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6214" y="1553791"/>
            <a:ext cx="2405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Vytkněte  -1 z výrazů: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156885" y="1753846"/>
                <a:ext cx="2047612" cy="36597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−7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1−2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−0,5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−1=</m:t>
                      </m:r>
                    </m:oMath>
                  </m:oMathPara>
                </a14:m>
                <a:endParaRPr lang="cs-CZ" dirty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6885" y="1753846"/>
                <a:ext cx="2047612" cy="365978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3333" y="1628799"/>
            <a:ext cx="24050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Vytkněte  -1 z výrazů:</a:t>
            </a:r>
          </a:p>
          <a:p>
            <a:endParaRPr lang="cs-CZ" sz="2000" dirty="0"/>
          </a:p>
          <a:p>
            <a:r>
              <a:rPr lang="cs-CZ" dirty="0" smtClean="0"/>
              <a:t>Výsledky: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53593" y="1772816"/>
                <a:ext cx="3793154" cy="37616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−7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+7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1−2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−1+2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−0,5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−1=−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0,5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𝑒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dirty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+4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+5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𝑚</m:t>
                          </m:r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𝑛</m:t>
                          </m:r>
                        </m:e>
                      </m:d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3593" y="1772816"/>
                <a:ext cx="3793154" cy="376167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940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81673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Dané výrazy rozložte do součinu vytknutím společného činitele před závorku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64981" y="2076872"/>
                <a:ext cx="1963743" cy="3693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a)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+30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−5=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c)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d)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+24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f)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−8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g)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</m:t>
                    </m:r>
                    <m:r>
                      <a:rPr lang="cs-CZ" b="0" i="1" smtClean="0">
                        <a:latin typeface="Cambria Math"/>
                      </a:rPr>
                      <m:t>𝑎𝑥</m:t>
                    </m:r>
                    <m:r>
                      <a:rPr lang="cs-CZ" b="0" i="1" smtClean="0">
                        <a:latin typeface="Cambria Math"/>
                      </a:rPr>
                      <m:t>+15</m:t>
                    </m:r>
                    <m:r>
                      <a:rPr lang="cs-CZ" b="0" i="1" smtClean="0">
                        <a:latin typeface="Cambria Math"/>
                      </a:rPr>
                      <m:t>𝑎𝑦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981" y="2076872"/>
                <a:ext cx="1963743" cy="3693319"/>
              </a:xfrm>
              <a:prstGeom prst="rect">
                <a:avLst/>
              </a:prstGeom>
              <a:blipFill rotWithShape="1">
                <a:blip r:embed="rId4"/>
                <a:stretch>
                  <a:fillRect l="-2484" t="-825" b="-16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04568" y="2064078"/>
                <a:ext cx="3073790" cy="3693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h)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−10</m:t>
                    </m:r>
                    <m:r>
                      <a:rPr lang="cs-CZ" b="0" i="1" smtClean="0">
                        <a:latin typeface="Cambria Math"/>
                      </a:rPr>
                      <m:t>𝑟</m:t>
                    </m:r>
                    <m:r>
                      <a:rPr lang="cs-CZ" b="0" i="1" smtClean="0">
                        <a:latin typeface="Cambria Math"/>
                      </a:rPr>
                      <m:t>+5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i)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j)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+4</m:t>
                    </m:r>
                    <m:r>
                      <a:rPr lang="cs-CZ" b="0" i="1" smtClean="0">
                        <a:latin typeface="Cambria Math"/>
                      </a:rPr>
                      <m:t>𝑟</m:t>
                    </m:r>
                    <m:r>
                      <a:rPr lang="cs-CZ" b="0" i="1" smtClean="0">
                        <a:latin typeface="Cambria Math"/>
                      </a:rPr>
                      <m:t>+4=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k)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−25</m:t>
                    </m:r>
                    <m:r>
                      <a:rPr lang="cs-CZ" b="0" i="1" smtClean="0">
                        <a:latin typeface="Cambria Math"/>
                      </a:rPr>
                      <m:t>𝑢</m:t>
                    </m:r>
                    <m:r>
                      <a:rPr lang="cs-CZ" b="0" i="1" smtClean="0">
                        <a:latin typeface="Cambria Math"/>
                      </a:rPr>
                      <m:t>−15=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l)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−18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+33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m)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𝑎𝑥</m:t>
                    </m:r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𝑏𝑥</m:t>
                    </m:r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𝑐𝑥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n)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−21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+28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−14</m:t>
                    </m:r>
                    <m:r>
                      <a:rPr lang="cs-CZ" b="0" i="1" smtClean="0">
                        <a:latin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</a:rPr>
                      <m:t>+49=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4568" y="2064078"/>
                <a:ext cx="3073790" cy="3693319"/>
              </a:xfrm>
              <a:prstGeom prst="rect">
                <a:avLst/>
              </a:prstGeom>
              <a:blipFill rotWithShape="1">
                <a:blip r:embed="rId5"/>
                <a:stretch>
                  <a:fillRect l="-1786" t="-826" b="-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01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738554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Dané výrazy rozložte do součinu vytknutím společného činitele před závorku:</a:t>
            </a:r>
          </a:p>
          <a:p>
            <a:r>
              <a:rPr lang="cs-CZ" sz="2000" b="1" dirty="0" smtClean="0"/>
              <a:t>Výsledky: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449303" y="2077294"/>
                <a:ext cx="3278013" cy="3693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a)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+30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−5=5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c)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d)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6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+24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=6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1−</m:t>
                        </m:r>
                        <m:r>
                          <a:rPr lang="cs-CZ" b="0" i="1" smtClean="0">
                            <a:latin typeface="Cambria Math"/>
                          </a:rPr>
                          <m:t>𝑐𝑑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f)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−8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g)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</m:t>
                    </m:r>
                    <m:r>
                      <a:rPr lang="cs-CZ" b="0" i="1" smtClean="0">
                        <a:latin typeface="Cambria Math"/>
                      </a:rPr>
                      <m:t>𝑎𝑥</m:t>
                    </m:r>
                    <m:r>
                      <a:rPr lang="cs-CZ" b="0" i="1" smtClean="0">
                        <a:latin typeface="Cambria Math"/>
                      </a:rPr>
                      <m:t>+15</m:t>
                    </m:r>
                    <m:r>
                      <a:rPr lang="cs-CZ" b="0" i="1" smtClean="0">
                        <a:latin typeface="Cambria Math"/>
                      </a:rPr>
                      <m:t>𝑎𝑦</m:t>
                    </m:r>
                    <m:r>
                      <a:rPr lang="cs-CZ" b="0" i="1" smtClean="0">
                        <a:latin typeface="Cambria Math"/>
                      </a:rPr>
                      <m:t>=5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9303" y="2077294"/>
                <a:ext cx="3278013" cy="3693319"/>
              </a:xfrm>
              <a:prstGeom prst="rect">
                <a:avLst/>
              </a:prstGeom>
              <a:blipFill rotWithShape="1">
                <a:blip r:embed="rId4"/>
                <a:stretch>
                  <a:fillRect l="-1673" t="-825" b="-16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019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738554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Dané výrazy rozložte do součinu vytknutím společného činitele před závorku:</a:t>
            </a:r>
          </a:p>
          <a:p>
            <a:r>
              <a:rPr lang="cs-CZ" sz="2000" b="1" dirty="0" smtClean="0"/>
              <a:t>Výsledky:</a:t>
            </a:r>
            <a:endParaRPr lang="cs-CZ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979712" y="2064078"/>
                <a:ext cx="5351401" cy="3693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h)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−10</m:t>
                    </m:r>
                    <m:r>
                      <a:rPr lang="cs-CZ" b="0" i="1" smtClean="0">
                        <a:latin typeface="Cambria Math"/>
                      </a:rPr>
                      <m:t>𝑟</m:t>
                    </m:r>
                    <m:r>
                      <a:rPr lang="cs-CZ" b="0" i="1" smtClean="0">
                        <a:latin typeface="Cambria Math"/>
                      </a:rPr>
                      <m:t>+5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=−5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i)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𝑝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𝑞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j)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+4</m:t>
                    </m:r>
                    <m:r>
                      <a:rPr lang="cs-CZ" b="0" i="1" smtClean="0">
                        <a:latin typeface="Cambria Math"/>
                      </a:rPr>
                      <m:t>𝑟</m:t>
                    </m:r>
                    <m:r>
                      <a:rPr lang="cs-CZ" b="0" i="1" smtClean="0">
                        <a:latin typeface="Cambria Math"/>
                      </a:rPr>
                      <m:t>+4=2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k)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−25</m:t>
                    </m:r>
                    <m:r>
                      <a:rPr lang="cs-CZ" b="0" i="1" smtClean="0">
                        <a:latin typeface="Cambria Math"/>
                      </a:rPr>
                      <m:t>𝑢</m:t>
                    </m:r>
                    <m:r>
                      <a:rPr lang="cs-CZ" b="0" i="1" smtClean="0">
                        <a:latin typeface="Cambria Math"/>
                      </a:rPr>
                      <m:t>−15=5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l)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−18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+33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</a:rPr>
                      <m:t>=3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+11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m)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𝑎𝑥</m:t>
                    </m:r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𝑏𝑥</m:t>
                    </m:r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𝑐𝑥</m:t>
                    </m:r>
                    <m:r>
                      <a:rPr lang="cs-CZ" b="0" i="1" smtClean="0">
                        <a:latin typeface="Cambria Math"/>
                      </a:rPr>
                      <m:t>=−5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r>
                  <a:rPr lang="cs-CZ" b="0" dirty="0" smtClean="0"/>
                  <a:t>n)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−21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+28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−14</m:t>
                    </m:r>
                    <m:r>
                      <a:rPr lang="cs-CZ" b="0" i="1" smtClean="0">
                        <a:latin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</a:rPr>
                      <m:t>+49=−7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064078"/>
                <a:ext cx="5351401" cy="3693319"/>
              </a:xfrm>
              <a:prstGeom prst="rect">
                <a:avLst/>
              </a:prstGeom>
              <a:blipFill rotWithShape="1">
                <a:blip r:embed="rId4"/>
                <a:stretch>
                  <a:fillRect l="-1025" t="-826" b="-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9186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r>
              <a:rPr lang="cs-CZ" sz="1400" dirty="0"/>
              <a:t>TREJBAL, Josef; </a:t>
            </a:r>
            <a:r>
              <a:rPr lang="cs-CZ" sz="1400" dirty="0" err="1"/>
              <a:t>FILIP,Dr</a:t>
            </a:r>
            <a:r>
              <a:rPr lang="cs-CZ" sz="1400" dirty="0"/>
              <a:t>. Štefan. </a:t>
            </a:r>
            <a:r>
              <a:rPr lang="cs-CZ" sz="1400" i="1" dirty="0"/>
              <a:t>Sbírka úloh z </a:t>
            </a:r>
            <a:r>
              <a:rPr lang="cs-CZ" sz="1400" i="1" dirty="0" err="1"/>
              <a:t>matetatiky</a:t>
            </a:r>
            <a:r>
              <a:rPr lang="cs-CZ" sz="1400" dirty="0"/>
              <a:t>. Praha: SPN, 1992, ISBN 80-04-25671-6</a:t>
            </a:r>
            <a:r>
              <a:rPr lang="cs-CZ" sz="1200" dirty="0"/>
              <a:t>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095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2573</TotalTime>
  <Words>1203</Words>
  <Application>Microsoft Office PowerPoint</Application>
  <PresentationFormat>Předvádění na obrazovce (4:3)</PresentationFormat>
  <Paragraphs>217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267</cp:revision>
  <dcterms:created xsi:type="dcterms:W3CDTF">2010-11-01T23:40:31Z</dcterms:created>
  <dcterms:modified xsi:type="dcterms:W3CDTF">2014-03-05T22:09:04Z</dcterms:modified>
</cp:coreProperties>
</file>