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0" r:id="rId2"/>
    <p:sldId id="281" r:id="rId3"/>
    <p:sldId id="256" r:id="rId4"/>
    <p:sldId id="257" r:id="rId5"/>
    <p:sldId id="258" r:id="rId6"/>
    <p:sldId id="265" r:id="rId7"/>
    <p:sldId id="266" r:id="rId8"/>
    <p:sldId id="267" r:id="rId9"/>
    <p:sldId id="282" r:id="rId10"/>
    <p:sldId id="259" r:id="rId11"/>
    <p:sldId id="264" r:id="rId12"/>
    <p:sldId id="268" r:id="rId13"/>
    <p:sldId id="269" r:id="rId14"/>
    <p:sldId id="270" r:id="rId15"/>
    <p:sldId id="271" r:id="rId16"/>
    <p:sldId id="284" r:id="rId17"/>
    <p:sldId id="272" r:id="rId18"/>
    <p:sldId id="273" r:id="rId19"/>
    <p:sldId id="274" r:id="rId20"/>
    <p:sldId id="275" r:id="rId21"/>
    <p:sldId id="276" r:id="rId22"/>
    <p:sldId id="277" r:id="rId23"/>
    <p:sldId id="279" r:id="rId24"/>
    <p:sldId id="278" r:id="rId25"/>
    <p:sldId id="283" r:id="rId26"/>
    <p:sldId id="260" r:id="rId27"/>
    <p:sldId id="261" r:id="rId2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63E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73" d="100"/>
          <a:sy n="73" d="100"/>
        </p:scale>
        <p:origin x="-107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5.3.2014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5.3.2014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A992494-9469-4A40-B744-00F4D57A4FFD}" type="datetimeFigureOut">
              <a:rPr lang="cs-CZ" smtClean="0"/>
              <a:pPr/>
              <a:t>5.3.2014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A992494-9469-4A40-B744-00F4D57A4FFD}" type="datetimeFigureOut">
              <a:rPr lang="cs-CZ" smtClean="0"/>
              <a:pPr/>
              <a:t>5.3.2014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A992494-9469-4A40-B744-00F4D57A4FFD}" type="datetimeFigureOut">
              <a:rPr lang="cs-CZ" smtClean="0"/>
              <a:pPr/>
              <a:t>5.3.2014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A992494-9469-4A40-B744-00F4D57A4FFD}" type="datetimeFigureOut">
              <a:rPr lang="cs-CZ" smtClean="0"/>
              <a:pPr/>
              <a:t>5.3.2014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A992494-9469-4A40-B744-00F4D57A4FFD}" type="datetimeFigureOut">
              <a:rPr lang="cs-CZ" smtClean="0"/>
              <a:pPr/>
              <a:t>5.3.2014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A992494-9469-4A40-B744-00F4D57A4FFD}" type="datetimeFigureOut">
              <a:rPr lang="cs-CZ" smtClean="0"/>
              <a:pPr/>
              <a:t>5.3.2014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A992494-9469-4A40-B744-00F4D57A4FFD}" type="datetimeFigureOut">
              <a:rPr lang="cs-CZ" smtClean="0"/>
              <a:pPr/>
              <a:t>5.3.2014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5.3.2014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5.3.2014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87000"/>
            <a:lum/>
          </a:blip>
          <a:srcRect/>
          <a:stretch>
            <a:fillRect r="-20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992494-9469-4A40-B744-00F4D57A4FFD}" type="datetimeFigureOut">
              <a:rPr lang="cs-CZ" smtClean="0"/>
              <a:pPr/>
              <a:t>5.3.2014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DA0C14-C521-448F-8807-1CDAB9F6F1E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fad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upload.wikimedia.org/wikipedia/commons/8/89/Mika_Waltari_signature.svg"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rozhlas.cz/brno/upozornujeme/_zprava/624734"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ceskatelevize.cz/porady/10214215895-kniha-meho-srdce/knihy/29869-egyptan-sinuhet/dokumen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prehravac.rozhlas.cz/audio/955958"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prehravac.rozhlas.cz/audio/955958"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hejkal.cz/nakladatelstvi/autor.asp?18"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hejkal.cz/nakladatelstvi/autor.asp?18"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hejkal.cz/nakladatelstvi/titul.asp?24"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cs.wikipedia.org/wiki/Mika_Waltari"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cs.wikipedia.org/wiki/Mika_Waltari"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youtube.com/watch?v=ZFeDXXH2O5w"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databazeknih.cz/citaty/mika-waltari-173"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hyperlink" Target="//upload.wikimedia.org/wikipedia/commons/d/d6/Sillanpaa1958.jpg" TargetMode="External"/><Relationship Id="rId7" Type="http://schemas.openxmlformats.org/officeDocument/2006/relationships/hyperlink" Target="//upload.wikimedia.org/wikipedia/commons/9/94/Waltari_Paavolainen.jpg"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7.gif"/><Relationship Id="rId5" Type="http://schemas.openxmlformats.org/officeDocument/2006/relationships/hyperlink" Target="//upload.wikimedia.org/wikipedia/commons/b/bb/Mika_Walteri_nuorena;_young.gif" TargetMode="External"/><Relationship Id="rId10" Type="http://schemas.openxmlformats.org/officeDocument/2006/relationships/image" Target="../media/image9.jpeg"/><Relationship Id="rId4" Type="http://schemas.openxmlformats.org/officeDocument/2006/relationships/image" Target="../media/image6.jpeg"/><Relationship Id="rId9" Type="http://schemas.openxmlformats.org/officeDocument/2006/relationships/hyperlink" Target="//upload.wikimedia.org/wikipedia/commons/e/e0/Mika_Waltari.jpg"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www.hejkal.cz/nakladatelstvi/autor.asp?18"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www.egyptan-sinuhet.cz/" TargetMode="External"/><Relationship Id="rId5" Type="http://schemas.openxmlformats.org/officeDocument/2006/relationships/hyperlink" Target="http://www.databazeknih.cz/citaty/mika-waltari-173" TargetMode="External"/><Relationship Id="rId4" Type="http://schemas.openxmlformats.org/officeDocument/2006/relationships/hyperlink" Target="http://www.hejkal.cz/nakladatelstvi/titul.asp?24"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commons.wikimedia.org/wiki/File:Mika_Waltari.jpg" TargetMode="External"/><Relationship Id="rId3" Type="http://schemas.openxmlformats.org/officeDocument/2006/relationships/hyperlink" Target="http://commons.wikimedia.org/wiki/File:Mika_Waltari_1939.jpg" TargetMode="External"/><Relationship Id="rId7" Type="http://schemas.openxmlformats.org/officeDocument/2006/relationships/hyperlink" Target="http://commons.wikimedia.org/wiki/File:Waltari_Paavolainen.jpg"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commons.wikimedia.org/wiki/File:Mika_Walteri_nuorena;_young.gif" TargetMode="External"/><Relationship Id="rId5" Type="http://schemas.openxmlformats.org/officeDocument/2006/relationships/hyperlink" Target="http://commons.wikimedia.org/wiki/File:Sillanpaa1958.jpg" TargetMode="External"/><Relationship Id="rId4" Type="http://schemas.openxmlformats.org/officeDocument/2006/relationships/hyperlink" Target="http://commons.wikimedia.org/wiki/File:Mika_Waltari_signature.sv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GYMLOVO_logo BRV"/>
          <p:cNvPicPr/>
          <p:nvPr/>
        </p:nvPicPr>
        <p:blipFill>
          <a:blip r:embed="rId2" cstate="email"/>
          <a:srcRect/>
          <a:stretch>
            <a:fillRect/>
          </a:stretch>
        </p:blipFill>
        <p:spPr bwMode="auto">
          <a:xfrm>
            <a:off x="4357686" y="214290"/>
            <a:ext cx="1257300" cy="1257300"/>
          </a:xfrm>
          <a:prstGeom prst="rect">
            <a:avLst/>
          </a:prstGeom>
          <a:noFill/>
          <a:ln w="9525">
            <a:noFill/>
            <a:miter lim="800000"/>
            <a:headEnd/>
            <a:tailEnd/>
          </a:ln>
        </p:spPr>
      </p:pic>
      <p:sp>
        <p:nvSpPr>
          <p:cNvPr id="5" name="Ohnutý roh 4"/>
          <p:cNvSpPr/>
          <p:nvPr/>
        </p:nvSpPr>
        <p:spPr bwMode="auto">
          <a:xfrm>
            <a:off x="357158" y="1643050"/>
            <a:ext cx="8572560" cy="3643338"/>
          </a:xfrm>
          <a:prstGeom prst="foldedCorner">
            <a:avLst/>
          </a:prstGeom>
          <a:gradFill flip="none" rotWithShape="1">
            <a:gsLst>
              <a:gs pos="27000">
                <a:schemeClr val="accent1"/>
              </a:gs>
              <a:gs pos="50000">
                <a:schemeClr val="accent1">
                  <a:tint val="44500"/>
                  <a:satMod val="160000"/>
                </a:schemeClr>
              </a:gs>
              <a:gs pos="100000">
                <a:schemeClr val="accent1">
                  <a:tint val="23500"/>
                  <a:satMod val="160000"/>
                </a:schemeClr>
              </a:gs>
            </a:gsLst>
            <a:lin ang="2700000" scaled="1"/>
            <a:tileRect/>
          </a:gradFill>
          <a:ln w="34925" cap="sq" cmpd="sng" algn="ctr">
            <a:solidFill>
              <a:schemeClr val="tx1"/>
            </a:solidFill>
            <a:prstDash val="solid"/>
            <a:round/>
            <a:headEnd type="none" w="sm" len="sm"/>
            <a:tailEnd type="none" w="sm" len="sm"/>
          </a:ln>
          <a:effectLst/>
        </p:spPr>
        <p:txBody>
          <a:bodyPr vert="horz" wrap="none" lIns="91440" tIns="45720" rIns="91440" bIns="45720" numCol="1" rtlCol="0" anchor="t" anchorCtr="0" compatLnSpc="1">
            <a:prstTxWarp prst="textNoShape">
              <a:avLst/>
            </a:prstTxWarp>
          </a:bodyPr>
          <a:lstStyle/>
          <a:p>
            <a:pPr lvl="0" eaLnBrk="0" hangingPunct="0"/>
            <a:endParaRPr lang="cs-CZ" b="1" dirty="0" smtClean="0">
              <a:solidFill>
                <a:srgbClr val="943634"/>
              </a:solidFill>
              <a:ea typeface="Calibri" pitchFamily="34" charset="0"/>
              <a:cs typeface="Times New Roman" pitchFamily="18" charset="0"/>
            </a:endParaRPr>
          </a:p>
          <a:p>
            <a:pPr lvl="0" eaLnBrk="0" hangingPunct="0"/>
            <a:r>
              <a:rPr lang="cs-CZ" sz="2800" b="1" dirty="0" smtClean="0">
                <a:solidFill>
                  <a:srgbClr val="C00000"/>
                </a:solidFill>
                <a:ea typeface="Calibri" pitchFamily="34" charset="0"/>
                <a:cs typeface="Times New Roman" pitchFamily="18" charset="0"/>
              </a:rPr>
              <a:t>Název </a:t>
            </a:r>
            <a:r>
              <a:rPr lang="cs-CZ" sz="2800" b="1" dirty="0">
                <a:solidFill>
                  <a:srgbClr val="C00000"/>
                </a:solidFill>
                <a:ea typeface="Calibri" pitchFamily="34" charset="0"/>
                <a:cs typeface="Times New Roman" pitchFamily="18" charset="0"/>
              </a:rPr>
              <a:t>školy:</a:t>
            </a:r>
            <a:r>
              <a:rPr lang="cs-CZ" sz="2800" b="1" dirty="0">
                <a:solidFill>
                  <a:schemeClr val="tx1">
                    <a:lumMod val="75000"/>
                    <a:lumOff val="25000"/>
                  </a:schemeClr>
                </a:solidFill>
                <a:ea typeface="Calibri" pitchFamily="34" charset="0"/>
                <a:cs typeface="Times New Roman" pitchFamily="18" charset="0"/>
              </a:rPr>
              <a:t> </a:t>
            </a:r>
            <a:r>
              <a:rPr lang="cs-CZ" sz="2800" b="1" i="1" dirty="0">
                <a:solidFill>
                  <a:srgbClr val="000000"/>
                </a:solidFill>
                <a:ea typeface="Calibri" pitchFamily="34" charset="0"/>
                <a:cs typeface="Times New Roman" pitchFamily="18" charset="0"/>
              </a:rPr>
              <a:t>Gymnázium Lovosice, Sady pionýrů 600/6</a:t>
            </a:r>
            <a:endParaRPr lang="cs-CZ" sz="1400" dirty="0"/>
          </a:p>
          <a:p>
            <a:pPr lvl="0" eaLnBrk="0" hangingPunct="0"/>
            <a:r>
              <a:rPr lang="cs-CZ" sz="2800" b="1" dirty="0">
                <a:solidFill>
                  <a:srgbClr val="C00000"/>
                </a:solidFill>
                <a:ea typeface="Calibri" pitchFamily="34" charset="0"/>
                <a:cs typeface="Times New Roman" pitchFamily="18" charset="0"/>
              </a:rPr>
              <a:t>Číslo projektu</a:t>
            </a:r>
            <a:r>
              <a:rPr lang="cs-CZ" sz="2800" b="1" dirty="0">
                <a:solidFill>
                  <a:schemeClr val="tx1">
                    <a:lumMod val="75000"/>
                    <a:lumOff val="25000"/>
                  </a:schemeClr>
                </a:solidFill>
                <a:ea typeface="Calibri" pitchFamily="34" charset="0"/>
                <a:cs typeface="Times New Roman" pitchFamily="18" charset="0"/>
              </a:rPr>
              <a:t>: </a:t>
            </a:r>
            <a:r>
              <a:rPr lang="cs-CZ" sz="2800" b="1" i="1" dirty="0">
                <a:solidFill>
                  <a:srgbClr val="000000"/>
                </a:solidFill>
                <a:ea typeface="Calibri" pitchFamily="34" charset="0"/>
                <a:cs typeface="Times New Roman" pitchFamily="18" charset="0"/>
              </a:rPr>
              <a:t>CZ.1.07/1.5.00/34.1073</a:t>
            </a:r>
            <a:endParaRPr lang="cs-CZ" sz="1400" dirty="0"/>
          </a:p>
          <a:p>
            <a:pPr lvl="0" eaLnBrk="0" hangingPunct="0"/>
            <a:r>
              <a:rPr lang="cs-CZ" sz="2800" b="1" dirty="0">
                <a:solidFill>
                  <a:srgbClr val="C00000"/>
                </a:solidFill>
                <a:ea typeface="Calibri" pitchFamily="34" charset="0"/>
                <a:cs typeface="Times New Roman" pitchFamily="18" charset="0"/>
              </a:rPr>
              <a:t>Název materiálu: </a:t>
            </a:r>
            <a:r>
              <a:rPr lang="cs-CZ" sz="2800" b="1" i="1" dirty="0" smtClean="0">
                <a:solidFill>
                  <a:srgbClr val="000000"/>
                </a:solidFill>
                <a:ea typeface="Calibri" pitchFamily="34" charset="0"/>
                <a:cs typeface="Times New Roman" pitchFamily="18" charset="0"/>
              </a:rPr>
              <a:t>VY_12_INOVACE_1B_21_ </a:t>
            </a:r>
            <a:r>
              <a:rPr lang="cs-CZ" sz="2800" b="1" i="1" dirty="0" err="1" smtClean="0">
                <a:solidFill>
                  <a:srgbClr val="000000"/>
                </a:solidFill>
                <a:ea typeface="Calibri" pitchFamily="34" charset="0"/>
                <a:cs typeface="Times New Roman" pitchFamily="18" charset="0"/>
              </a:rPr>
              <a:t>Mika</a:t>
            </a:r>
            <a:r>
              <a:rPr lang="cs-CZ" sz="2800" b="1" i="1" dirty="0" smtClean="0">
                <a:solidFill>
                  <a:srgbClr val="000000"/>
                </a:solidFill>
                <a:ea typeface="Calibri" pitchFamily="34" charset="0"/>
                <a:cs typeface="Times New Roman" pitchFamily="18" charset="0"/>
              </a:rPr>
              <a:t> </a:t>
            </a:r>
            <a:r>
              <a:rPr lang="cs-CZ" sz="2800" b="1" i="1" dirty="0" err="1" smtClean="0">
                <a:solidFill>
                  <a:srgbClr val="000000"/>
                </a:solidFill>
                <a:ea typeface="Calibri" pitchFamily="34" charset="0"/>
                <a:cs typeface="Times New Roman" pitchFamily="18" charset="0"/>
              </a:rPr>
              <a:t>Waltari</a:t>
            </a:r>
            <a:endParaRPr lang="cs-CZ" sz="1400" dirty="0"/>
          </a:p>
          <a:p>
            <a:pPr lvl="0" eaLnBrk="0" hangingPunct="0"/>
            <a:r>
              <a:rPr lang="cs-CZ" sz="2800" b="1" dirty="0">
                <a:solidFill>
                  <a:srgbClr val="C00000"/>
                </a:solidFill>
                <a:ea typeface="Calibri" pitchFamily="34" charset="0"/>
                <a:cs typeface="Times New Roman" pitchFamily="18" charset="0"/>
              </a:rPr>
              <a:t>Téma sady:</a:t>
            </a:r>
            <a:r>
              <a:rPr lang="cs-CZ" sz="2800" b="1" dirty="0">
                <a:solidFill>
                  <a:schemeClr val="tx1">
                    <a:lumMod val="75000"/>
                    <a:lumOff val="25000"/>
                  </a:schemeClr>
                </a:solidFill>
                <a:ea typeface="Calibri" pitchFamily="34" charset="0"/>
                <a:cs typeface="Times New Roman" pitchFamily="18" charset="0"/>
              </a:rPr>
              <a:t> </a:t>
            </a:r>
            <a:r>
              <a:rPr lang="cs-CZ" sz="2800" b="1" dirty="0">
                <a:solidFill>
                  <a:srgbClr val="000000"/>
                </a:solidFill>
                <a:ea typeface="Calibri" pitchFamily="34" charset="0"/>
                <a:cs typeface="Times New Roman" pitchFamily="18" charset="0"/>
              </a:rPr>
              <a:t>Interpretace textů</a:t>
            </a:r>
            <a:endParaRPr lang="cs-CZ" sz="1400" dirty="0"/>
          </a:p>
          <a:p>
            <a:pPr lvl="0" eaLnBrk="0" hangingPunct="0"/>
            <a:r>
              <a:rPr lang="cs-CZ" sz="2800" b="1" dirty="0">
                <a:solidFill>
                  <a:srgbClr val="C00000"/>
                </a:solidFill>
                <a:ea typeface="Calibri" pitchFamily="34" charset="0"/>
                <a:cs typeface="Times New Roman" pitchFamily="18" charset="0"/>
              </a:rPr>
              <a:t>Datum vzniku:</a:t>
            </a:r>
            <a:r>
              <a:rPr lang="cs-CZ" sz="2800" b="1" dirty="0">
                <a:solidFill>
                  <a:srgbClr val="943634"/>
                </a:solidFill>
                <a:ea typeface="Calibri" pitchFamily="34" charset="0"/>
                <a:cs typeface="Times New Roman" pitchFamily="18" charset="0"/>
              </a:rPr>
              <a:t> </a:t>
            </a:r>
            <a:r>
              <a:rPr lang="cs-CZ" sz="2800" b="1" i="1" dirty="0" smtClean="0">
                <a:solidFill>
                  <a:srgbClr val="000000"/>
                </a:solidFill>
                <a:ea typeface="Calibri" pitchFamily="34" charset="0"/>
                <a:cs typeface="Times New Roman" pitchFamily="18" charset="0"/>
              </a:rPr>
              <a:t>únor 2014</a:t>
            </a:r>
            <a:endParaRPr lang="cs-CZ" sz="1400" dirty="0"/>
          </a:p>
          <a:p>
            <a:pPr lvl="0" eaLnBrk="0" hangingPunct="0"/>
            <a:r>
              <a:rPr lang="cs-CZ" sz="2800" b="1" dirty="0">
                <a:solidFill>
                  <a:srgbClr val="943634"/>
                </a:solidFill>
                <a:ea typeface="Calibri" pitchFamily="34" charset="0"/>
                <a:cs typeface="Times New Roman" pitchFamily="18" charset="0"/>
              </a:rPr>
              <a:t>Třída: </a:t>
            </a:r>
            <a:r>
              <a:rPr lang="cs-CZ" sz="2800" b="1" i="1" dirty="0">
                <a:solidFill>
                  <a:srgbClr val="000000"/>
                </a:solidFill>
                <a:ea typeface="Calibri" pitchFamily="34" charset="0"/>
                <a:cs typeface="Times New Roman" pitchFamily="18" charset="0"/>
              </a:rPr>
              <a:t>4. A</a:t>
            </a:r>
            <a:endParaRPr lang="cs-CZ" sz="1400" dirty="0"/>
          </a:p>
          <a:p>
            <a:pPr lvl="0" eaLnBrk="0" hangingPunct="0"/>
            <a:r>
              <a:rPr lang="cs-CZ" sz="2800" b="1" dirty="0">
                <a:solidFill>
                  <a:srgbClr val="943634"/>
                </a:solidFill>
                <a:ea typeface="Calibri" pitchFamily="34" charset="0"/>
                <a:cs typeface="Times New Roman" pitchFamily="18" charset="0"/>
              </a:rPr>
              <a:t>Autor: </a:t>
            </a:r>
            <a:r>
              <a:rPr lang="cs-CZ" sz="2800" b="1" i="1" dirty="0">
                <a:solidFill>
                  <a:srgbClr val="000000"/>
                </a:solidFill>
                <a:ea typeface="Calibri" pitchFamily="34" charset="0"/>
                <a:cs typeface="Times New Roman" pitchFamily="18" charset="0"/>
              </a:rPr>
              <a:t>Mgr. Lucie Nováková</a:t>
            </a:r>
            <a:endParaRPr lang="cs-CZ" sz="4000" dirty="0"/>
          </a:p>
        </p:txBody>
      </p:sp>
      <p:pic>
        <p:nvPicPr>
          <p:cNvPr id="6" name="Obrázek 5"/>
          <p:cNvPicPr/>
          <p:nvPr/>
        </p:nvPicPr>
        <p:blipFill>
          <a:blip r:embed="rId3" cstate="email"/>
          <a:srcRect/>
          <a:stretch>
            <a:fillRect/>
          </a:stretch>
        </p:blipFill>
        <p:spPr bwMode="auto">
          <a:xfrm>
            <a:off x="1857356" y="5572140"/>
            <a:ext cx="6000792" cy="1123949"/>
          </a:xfrm>
          <a:prstGeom prst="rect">
            <a:avLst/>
          </a:prstGeom>
          <a:noFill/>
          <a:ln w="9525">
            <a:noFill/>
            <a:miter lim="800000"/>
            <a:headEnd/>
            <a:tailEnd/>
          </a:ln>
        </p:spPr>
      </p:pic>
    </p:spTree>
  </p:cSld>
  <p:clrMapOvr>
    <a:masterClrMapping/>
  </p:clrMapOvr>
  <p:transition spd="slow">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285720" y="928670"/>
            <a:ext cx="8643998" cy="5715040"/>
          </a:xfrm>
          <a:gradFill>
            <a:gsLst>
              <a:gs pos="27000">
                <a:schemeClr val="accent1">
                  <a:lumMod val="60000"/>
                  <a:lumOff val="40000"/>
                </a:schemeClr>
              </a:gs>
              <a:gs pos="50000">
                <a:schemeClr val="accent1">
                  <a:tint val="44500"/>
                  <a:satMod val="160000"/>
                </a:schemeClr>
              </a:gs>
              <a:gs pos="100000">
                <a:schemeClr val="accent1">
                  <a:tint val="23500"/>
                  <a:satMod val="160000"/>
                </a:schemeClr>
              </a:gs>
            </a:gsLst>
            <a:lin ang="3600000" scaled="0"/>
          </a:gradFill>
          <a:ln w="28575">
            <a:solidFill>
              <a:schemeClr val="tx1"/>
            </a:solidFill>
          </a:ln>
          <a:effectLst>
            <a:outerShdw blurRad="50800" dist="190500" dir="2700000" algn="tl" rotWithShape="0">
              <a:prstClr val="black">
                <a:alpha val="40000"/>
              </a:prstClr>
            </a:outerShdw>
          </a:effectLst>
          <a:scene3d>
            <a:camera prst="orthographicFront">
              <a:rot lat="0" lon="300000" rev="0"/>
            </a:camera>
            <a:lightRig rig="threePt" dir="t"/>
          </a:scene3d>
        </p:spPr>
        <p:txBody>
          <a:bodyPr>
            <a:normAutofit fontScale="25000" lnSpcReduction="20000"/>
          </a:bodyPr>
          <a:lstStyle/>
          <a:p>
            <a:pPr lvl="0"/>
            <a:endParaRPr lang="cs-CZ" sz="2400" dirty="0" smtClean="0"/>
          </a:p>
          <a:p>
            <a:pPr lvl="0"/>
            <a:endParaRPr lang="cs-CZ" sz="9600" dirty="0" smtClean="0"/>
          </a:p>
          <a:p>
            <a:pPr lvl="0"/>
            <a:r>
              <a:rPr lang="cs-CZ" sz="9600" dirty="0" smtClean="0"/>
              <a:t>Materiál </a:t>
            </a:r>
            <a:r>
              <a:rPr lang="cs-CZ" sz="9600" dirty="0"/>
              <a:t>je určen k práci s texty v </a:t>
            </a:r>
            <a:r>
              <a:rPr lang="cs-CZ" sz="9600" dirty="0" smtClean="0"/>
              <a:t>hodinách i k domácí přípravě, </a:t>
            </a:r>
            <a:r>
              <a:rPr lang="cs-CZ" sz="9600" dirty="0"/>
              <a:t>jež jsou předmětem výuky literatury ve 4. ročníku. Slouží </a:t>
            </a:r>
            <a:r>
              <a:rPr lang="cs-CZ" sz="9600" dirty="0" smtClean="0"/>
              <a:t> také k</a:t>
            </a:r>
            <a:r>
              <a:rPr lang="cs-CZ" sz="9600" dirty="0"/>
              <a:t> maturitnímu opakování.</a:t>
            </a:r>
          </a:p>
          <a:p>
            <a:pPr lvl="0"/>
            <a:r>
              <a:rPr lang="cs-CZ" sz="9600" dirty="0" smtClean="0"/>
              <a:t>Prezentace </a:t>
            </a:r>
            <a:r>
              <a:rPr lang="cs-CZ" sz="9600" dirty="0"/>
              <a:t>seznamuje žáky </a:t>
            </a:r>
            <a:r>
              <a:rPr lang="cs-CZ" sz="9600" dirty="0" smtClean="0"/>
              <a:t>s literární tvorbou spisovatele </a:t>
            </a:r>
            <a:r>
              <a:rPr lang="cs-CZ" sz="9600" dirty="0" err="1" smtClean="0"/>
              <a:t>Mika</a:t>
            </a:r>
            <a:r>
              <a:rPr lang="cs-CZ" sz="9600" dirty="0" smtClean="0"/>
              <a:t> </a:t>
            </a:r>
            <a:r>
              <a:rPr lang="cs-CZ" sz="9600" dirty="0" err="1" smtClean="0"/>
              <a:t>Waltariho</a:t>
            </a:r>
            <a:r>
              <a:rPr lang="cs-CZ" sz="9600" dirty="0" smtClean="0"/>
              <a:t>.</a:t>
            </a:r>
            <a:endParaRPr lang="cs-CZ" sz="9600" dirty="0"/>
          </a:p>
          <a:p>
            <a:pPr lvl="0"/>
            <a:r>
              <a:rPr lang="cs-CZ" sz="9600" dirty="0"/>
              <a:t>Směřuje k rozvoji čtenářské a informační gramotnosti žáků.</a:t>
            </a:r>
            <a:endParaRPr lang="cs-CZ" sz="7200" dirty="0"/>
          </a:p>
          <a:p>
            <a:pPr lvl="0"/>
            <a:r>
              <a:rPr lang="cs-CZ" sz="9600" dirty="0"/>
              <a:t>Žáci si jej bedlivě prostudují a následně vypracují odpovědi na přiložené otázky a </a:t>
            </a:r>
            <a:r>
              <a:rPr lang="cs-CZ" sz="9600" dirty="0" smtClean="0"/>
              <a:t>úkoly (doma si předem přečtou texty, vyslechnou nahrávku a zhlédnou ukázky z filmů a pořadů).</a:t>
            </a:r>
          </a:p>
          <a:p>
            <a:r>
              <a:rPr lang="cs-CZ" sz="9600" dirty="0" smtClean="0"/>
              <a:t>Při přechodu na další snímky se objevují řešení jednotlivých úkolů k výchozím textům.</a:t>
            </a:r>
          </a:p>
          <a:p>
            <a:r>
              <a:rPr lang="cs-CZ" sz="9600" dirty="0" smtClean="0"/>
              <a:t>Nutné připojení na internet (úkoly s odkazy a nahrávkami).</a:t>
            </a:r>
          </a:p>
          <a:p>
            <a:pPr lvl="0">
              <a:buNone/>
            </a:pPr>
            <a:endParaRPr lang="cs-CZ" sz="9600" dirty="0" smtClean="0"/>
          </a:p>
          <a:p>
            <a:pPr lvl="0">
              <a:buNone/>
            </a:pPr>
            <a:r>
              <a:rPr lang="cs-CZ" sz="4800" dirty="0" smtClean="0">
                <a:effectLst>
                  <a:outerShdw blurRad="38100" dist="38100" dir="2700000" algn="tl">
                    <a:srgbClr val="000000">
                      <a:alpha val="43137"/>
                    </a:srgbClr>
                  </a:outerShdw>
                </a:effectLst>
              </a:rPr>
              <a:t>          </a:t>
            </a:r>
            <a:endParaRPr lang="cs-CZ" sz="5100" dirty="0" smtClean="0">
              <a:effectLst>
                <a:outerShdw blurRad="38100" dist="38100" dir="2700000" algn="tl">
                  <a:srgbClr val="000000">
                    <a:alpha val="43137"/>
                  </a:srgbClr>
                </a:outerShdw>
              </a:effectLst>
            </a:endParaRPr>
          </a:p>
          <a:p>
            <a:pPr lvl="0"/>
            <a:endParaRPr lang="cs-CZ" sz="2000" dirty="0" smtClean="0">
              <a:effectLst>
                <a:outerShdw blurRad="38100" dist="38100" dir="2700000" algn="tl">
                  <a:srgbClr val="000000">
                    <a:alpha val="43137"/>
                  </a:srgbClr>
                </a:outerShdw>
              </a:effectLst>
            </a:endParaRPr>
          </a:p>
          <a:p>
            <a:pPr lvl="0">
              <a:buNone/>
            </a:pPr>
            <a:endParaRPr lang="cs-CZ" sz="2000" dirty="0" smtClean="0">
              <a:effectLst>
                <a:outerShdw blurRad="38100" dist="38100" dir="2700000" algn="tl">
                  <a:srgbClr val="000000">
                    <a:alpha val="43137"/>
                  </a:srgbClr>
                </a:outerShdw>
              </a:effectLst>
            </a:endParaRPr>
          </a:p>
          <a:p>
            <a:pPr lvl="0"/>
            <a:endParaRPr lang="cs-CZ" sz="2400" dirty="0">
              <a:effectLst>
                <a:outerShdw blurRad="38100" dist="38100" dir="2700000" algn="tl">
                  <a:srgbClr val="000000">
                    <a:alpha val="43137"/>
                  </a:srgbClr>
                </a:outerShdw>
              </a:effectLst>
            </a:endParaRPr>
          </a:p>
          <a:p>
            <a:pPr lvl="0"/>
            <a:endParaRPr lang="cs-CZ" sz="2400" dirty="0">
              <a:effectLst>
                <a:outerShdw blurRad="38100" dist="38100" dir="2700000" algn="tl">
                  <a:srgbClr val="000000">
                    <a:alpha val="43137"/>
                  </a:srgbClr>
                </a:outerShdw>
              </a:effectLst>
            </a:endParaRPr>
          </a:p>
          <a:p>
            <a:pPr>
              <a:buNone/>
            </a:pPr>
            <a:r>
              <a:rPr lang="cs-CZ" sz="2000" b="1" dirty="0">
                <a:effectLst>
                  <a:outerShdw blurRad="38100" dist="38100" dir="2700000" algn="tl">
                    <a:srgbClr val="000000">
                      <a:alpha val="43137"/>
                    </a:srgbClr>
                  </a:outerShdw>
                </a:effectLst>
              </a:rPr>
              <a:t> </a:t>
            </a:r>
          </a:p>
          <a:p>
            <a:pPr>
              <a:buClrTx/>
              <a:buNone/>
            </a:pPr>
            <a:endParaRPr lang="cs-CZ" sz="1800" dirty="0" smtClean="0">
              <a:solidFill>
                <a:srgbClr val="FFC000"/>
              </a:solidFill>
            </a:endParaRPr>
          </a:p>
        </p:txBody>
      </p:sp>
      <p:sp>
        <p:nvSpPr>
          <p:cNvPr id="5" name="Nadpis 1"/>
          <p:cNvSpPr>
            <a:spLocks noGrp="1"/>
          </p:cNvSpPr>
          <p:nvPr>
            <p:ph type="title"/>
          </p:nvPr>
        </p:nvSpPr>
        <p:spPr>
          <a:xfrm>
            <a:off x="285720" y="214290"/>
            <a:ext cx="2143140" cy="500066"/>
          </a:xfrm>
          <a:gradFill>
            <a:gsLst>
              <a:gs pos="27000">
                <a:schemeClr val="tx2">
                  <a:lumMod val="60000"/>
                  <a:lumOff val="40000"/>
                </a:schemeClr>
              </a:gs>
              <a:gs pos="50000">
                <a:schemeClr val="accent1">
                  <a:tint val="44500"/>
                  <a:satMod val="160000"/>
                </a:schemeClr>
              </a:gs>
              <a:gs pos="100000">
                <a:schemeClr val="accent1">
                  <a:tint val="23500"/>
                  <a:satMod val="160000"/>
                </a:schemeClr>
              </a:gs>
            </a:gsLst>
            <a:lin ang="3600000" scaled="0"/>
          </a:gradFill>
          <a:ln w="28575">
            <a:solidFill>
              <a:schemeClr val="tx1"/>
            </a:solidFill>
          </a:ln>
        </p:spPr>
        <p:txBody>
          <a:bodyPr>
            <a:normAutofit fontScale="90000"/>
          </a:bodyPr>
          <a:lstStyle/>
          <a:p>
            <a:pPr algn="ctr"/>
            <a:r>
              <a:rPr lang="cs-CZ" sz="4000" b="1" dirty="0" smtClean="0">
                <a:solidFill>
                  <a:schemeClr val="tx1"/>
                </a:solidFill>
                <a:latin typeface="Monotype Corsiva" pitchFamily="66" charset="0"/>
              </a:rPr>
              <a:t>Anotace:</a:t>
            </a:r>
            <a:endParaRPr lang="cs-CZ" sz="4000" b="1" dirty="0">
              <a:solidFill>
                <a:schemeClr val="tx1"/>
              </a:solidFill>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786314" y="3214686"/>
            <a:ext cx="3857652" cy="1612901"/>
          </a:xfrm>
        </p:spPr>
        <p:txBody>
          <a:bodyPr>
            <a:noAutofit/>
          </a:bodyPr>
          <a:lstStyle/>
          <a:p>
            <a:r>
              <a:rPr lang="cs-CZ" sz="6000" b="1" dirty="0" smtClean="0">
                <a:solidFill>
                  <a:srgbClr val="4463E6"/>
                </a:solidFill>
                <a:effectLst>
                  <a:outerShdw blurRad="38100" dist="38100" dir="2700000" algn="tl">
                    <a:srgbClr val="000000">
                      <a:alpha val="43137"/>
                    </a:srgbClr>
                  </a:outerShdw>
                </a:effectLst>
                <a:latin typeface="Monotype Corsiva" pitchFamily="66" charset="0"/>
              </a:rPr>
              <a:t>1908 - 1979</a:t>
            </a:r>
            <a:endParaRPr lang="cs-CZ" sz="6000" b="1" dirty="0">
              <a:solidFill>
                <a:srgbClr val="4463E6"/>
              </a:solidFill>
              <a:effectLst>
                <a:outerShdw blurRad="38100" dist="38100" dir="2700000" algn="tl">
                  <a:srgbClr val="000000">
                    <a:alpha val="43137"/>
                  </a:srgbClr>
                </a:outerShdw>
              </a:effectLst>
              <a:latin typeface="Monotype Corsiva" pitchFamily="66" charset="0"/>
            </a:endParaRPr>
          </a:p>
        </p:txBody>
      </p:sp>
      <p:sp>
        <p:nvSpPr>
          <p:cNvPr id="4" name="Obdélník 3"/>
          <p:cNvSpPr/>
          <p:nvPr/>
        </p:nvSpPr>
        <p:spPr>
          <a:xfrm>
            <a:off x="4214810" y="2071678"/>
            <a:ext cx="4713662" cy="1107996"/>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none" lIns="91440" tIns="45720" rIns="91440" bIns="45720">
            <a:spAutoFit/>
          </a:bodyPr>
          <a:lstStyle/>
          <a:p>
            <a:pPr algn="ctr"/>
            <a:r>
              <a:rPr lang="cs-CZ" sz="6600" b="1" cap="none" spc="0" dirty="0" err="1"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Mika</a:t>
            </a:r>
            <a:r>
              <a:rPr lang="cs-CZ" sz="66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 </a:t>
            </a:r>
            <a:r>
              <a:rPr lang="cs-CZ" sz="6600" b="1" cap="none" spc="0" dirty="0" err="1"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Waltari</a:t>
            </a:r>
            <a:endParaRPr lang="cs-CZ" sz="66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pic>
        <p:nvPicPr>
          <p:cNvPr id="16386" name="Picture 2" descr="File:Mika Waltari signature.svg">
            <a:hlinkClick r:id="rId2"/>
          </p:cNvPr>
          <p:cNvPicPr>
            <a:picLocks noChangeAspect="1" noChangeArrowheads="1"/>
          </p:cNvPicPr>
          <p:nvPr/>
        </p:nvPicPr>
        <p:blipFill>
          <a:blip r:embed="rId3"/>
          <a:srcRect/>
          <a:stretch>
            <a:fillRect/>
          </a:stretch>
        </p:blipFill>
        <p:spPr bwMode="auto">
          <a:xfrm>
            <a:off x="3500430" y="4786322"/>
            <a:ext cx="5334000" cy="1428750"/>
          </a:xfrm>
          <a:prstGeom prst="rect">
            <a:avLst/>
          </a:prstGeom>
          <a:noFill/>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6429388" y="142852"/>
            <a:ext cx="2428892" cy="500066"/>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fontScale="92500" lnSpcReduction="20000"/>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Výchozí text 1</a:t>
            </a:r>
            <a:endParaRPr lang="cs-CZ" sz="3600" b="1" dirty="0">
              <a:effectLst>
                <a:outerShdw blurRad="38100" dist="38100" dir="2700000" algn="tl">
                  <a:srgbClr val="000000">
                    <a:alpha val="43137"/>
                  </a:srgbClr>
                </a:outerShdw>
              </a:effectLst>
              <a:latin typeface="Monotype Corsiva" pitchFamily="66" charset="0"/>
            </a:endParaRPr>
          </a:p>
        </p:txBody>
      </p:sp>
      <p:sp>
        <p:nvSpPr>
          <p:cNvPr id="5" name="Zástupný symbol pro obsah 2"/>
          <p:cNvSpPr txBox="1">
            <a:spLocks/>
          </p:cNvSpPr>
          <p:nvPr/>
        </p:nvSpPr>
        <p:spPr>
          <a:xfrm>
            <a:off x="214282" y="785794"/>
            <a:ext cx="8643998" cy="5857916"/>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lvl="0" indent="-342900" algn="just">
              <a:spcBef>
                <a:spcPct val="20000"/>
              </a:spcBef>
            </a:pPr>
            <a:r>
              <a:rPr lang="cs-CZ" sz="2600" b="1" dirty="0" smtClean="0">
                <a:solidFill>
                  <a:prstClr val="black"/>
                </a:solidFill>
                <a:latin typeface="Monotype Corsiva" pitchFamily="66" charset="0"/>
              </a:rPr>
              <a:t>     </a:t>
            </a:r>
            <a:r>
              <a:rPr lang="cs-CZ" sz="2400" b="1" dirty="0" err="1" smtClean="0">
                <a:solidFill>
                  <a:prstClr val="black"/>
                </a:solidFill>
                <a:latin typeface="Monotype Corsiva" pitchFamily="66" charset="0"/>
              </a:rPr>
              <a:t>Mika</a:t>
            </a:r>
            <a:r>
              <a:rPr lang="cs-CZ" sz="2400" b="1" dirty="0" smtClean="0">
                <a:solidFill>
                  <a:prstClr val="black"/>
                </a:solidFill>
                <a:latin typeface="Monotype Corsiva" pitchFamily="66" charset="0"/>
              </a:rPr>
              <a:t> </a:t>
            </a:r>
            <a:r>
              <a:rPr lang="cs-CZ" sz="2400" b="1" dirty="0" err="1">
                <a:solidFill>
                  <a:prstClr val="black"/>
                </a:solidFill>
                <a:latin typeface="Monotype Corsiva" pitchFamily="66" charset="0"/>
              </a:rPr>
              <a:t>Waltari</a:t>
            </a:r>
            <a:r>
              <a:rPr lang="cs-CZ" sz="2400" b="1" dirty="0">
                <a:solidFill>
                  <a:prstClr val="black"/>
                </a:solidFill>
                <a:latin typeface="Monotype Corsiva" pitchFamily="66" charset="0"/>
              </a:rPr>
              <a:t> se narodil 19. září 1908 v Helsinkách v rodině luteránského pastora. Otce ztratil v pěti letech a na přání matky se vydal v jeho šlépějích a sám také studoval teologii. Později však teologii opustil a věnoval se studiu filozofie, literatury a dějin umění. Promoval v roce 1929 na Helsinské univerzitě. Během studií přispíval do časopisů a psal hororové </a:t>
            </a:r>
            <a:r>
              <a:rPr lang="cs-CZ" sz="2400" b="1" dirty="0" smtClean="0">
                <a:solidFill>
                  <a:prstClr val="black"/>
                </a:solidFill>
                <a:latin typeface="Monotype Corsiva" pitchFamily="66" charset="0"/>
              </a:rPr>
              <a:t>příběhy inspirované E. A. Poem. </a:t>
            </a:r>
            <a:r>
              <a:rPr lang="cs-CZ" sz="2400" b="1" dirty="0">
                <a:solidFill>
                  <a:prstClr val="black"/>
                </a:solidFill>
                <a:latin typeface="Monotype Corsiva" pitchFamily="66" charset="0"/>
              </a:rPr>
              <a:t>V sedmnácti letech se </a:t>
            </a:r>
            <a:r>
              <a:rPr lang="cs-CZ" sz="2400" b="1" dirty="0" err="1">
                <a:solidFill>
                  <a:prstClr val="black"/>
                </a:solidFill>
                <a:latin typeface="Monotype Corsiva" pitchFamily="66" charset="0"/>
              </a:rPr>
              <a:t>Mika</a:t>
            </a:r>
            <a:r>
              <a:rPr lang="cs-CZ" sz="2400" b="1" dirty="0">
                <a:solidFill>
                  <a:prstClr val="black"/>
                </a:solidFill>
                <a:latin typeface="Monotype Corsiva" pitchFamily="66" charset="0"/>
              </a:rPr>
              <a:t> </a:t>
            </a:r>
            <a:r>
              <a:rPr lang="cs-CZ" sz="2400" b="1" dirty="0" err="1">
                <a:solidFill>
                  <a:prstClr val="black"/>
                </a:solidFill>
                <a:latin typeface="Monotype Corsiva" pitchFamily="66" charset="0"/>
              </a:rPr>
              <a:t>Waltari</a:t>
            </a:r>
            <a:r>
              <a:rPr lang="cs-CZ" sz="2400" b="1" dirty="0">
                <a:solidFill>
                  <a:prstClr val="black"/>
                </a:solidFill>
                <a:latin typeface="Monotype Corsiva" pitchFamily="66" charset="0"/>
              </a:rPr>
              <a:t> stal vůdčí osobností sdružení Nositelé ohně, které se stavělo proti finskému tradicionalismu a chtělo se otevřít moderním evropským kulturním proudům. Členové skupiny byli opojeni novým svobodným státem a přeměnou Helsink ve velkoměsto. Skupina se koncem 20. let rozešla, ale její názory ovlivnily </a:t>
            </a:r>
            <a:r>
              <a:rPr lang="cs-CZ" sz="2400" b="1" dirty="0" err="1">
                <a:solidFill>
                  <a:prstClr val="black"/>
                </a:solidFill>
                <a:latin typeface="Monotype Corsiva" pitchFamily="66" charset="0"/>
              </a:rPr>
              <a:t>Waltariho</a:t>
            </a:r>
            <a:r>
              <a:rPr lang="cs-CZ" sz="2400" b="1" dirty="0">
                <a:solidFill>
                  <a:prstClr val="black"/>
                </a:solidFill>
                <a:latin typeface="Monotype Corsiva" pitchFamily="66" charset="0"/>
              </a:rPr>
              <a:t> </a:t>
            </a:r>
            <a:r>
              <a:rPr lang="cs-CZ" sz="2400" b="1" dirty="0" smtClean="0">
                <a:solidFill>
                  <a:prstClr val="black"/>
                </a:solidFill>
                <a:latin typeface="Monotype Corsiva" pitchFamily="66" charset="0"/>
              </a:rPr>
              <a:t> ranou </a:t>
            </a:r>
            <a:r>
              <a:rPr lang="cs-CZ" sz="2400" b="1" dirty="0">
                <a:solidFill>
                  <a:prstClr val="black"/>
                </a:solidFill>
                <a:latin typeface="Monotype Corsiva" pitchFamily="66" charset="0"/>
              </a:rPr>
              <a:t>tvorbu. </a:t>
            </a:r>
            <a:endParaRPr lang="cs-CZ" sz="2400" b="1" dirty="0" smtClean="0">
              <a:solidFill>
                <a:prstClr val="black"/>
              </a:solidFill>
              <a:latin typeface="Monotype Corsiva" pitchFamily="66" charset="0"/>
            </a:endParaRPr>
          </a:p>
          <a:p>
            <a:pPr lvl="0" indent="-342900" algn="just">
              <a:spcBef>
                <a:spcPct val="20000"/>
              </a:spcBef>
            </a:pPr>
            <a:r>
              <a:rPr lang="cs-CZ" sz="2400" b="1" dirty="0">
                <a:solidFill>
                  <a:prstClr val="black"/>
                </a:solidFill>
                <a:latin typeface="Monotype Corsiva" pitchFamily="66" charset="0"/>
              </a:rPr>
              <a:t> </a:t>
            </a:r>
            <a:r>
              <a:rPr lang="cs-CZ" sz="2400" b="1" dirty="0" smtClean="0">
                <a:solidFill>
                  <a:prstClr val="black"/>
                </a:solidFill>
                <a:latin typeface="Monotype Corsiva" pitchFamily="66" charset="0"/>
              </a:rPr>
              <a:t>    Od mládí  trpěl depresemi, nespavostí a stresem. Přesto se stal nejplodnějším finským spisovatelem. Napsal 20 románů, 15 novel, 6 sbírek poezie, 6 sbírek pohádek a  26 dramat. Také psal scénáře, literaturu faktu a novinové články.</a:t>
            </a:r>
          </a:p>
          <a:p>
            <a:pPr lvl="0" indent="-342900" algn="just">
              <a:spcBef>
                <a:spcPct val="20000"/>
              </a:spcBef>
            </a:pPr>
            <a:r>
              <a:rPr lang="cs-CZ" sz="2000" b="1" dirty="0">
                <a:latin typeface="Monotype Corsiva" pitchFamily="66" charset="0"/>
              </a:rPr>
              <a:t> </a:t>
            </a:r>
            <a:r>
              <a:rPr lang="cs-CZ" sz="2000" b="1" dirty="0" smtClean="0">
                <a:latin typeface="Monotype Corsiva" pitchFamily="66" charset="0"/>
              </a:rPr>
              <a:t>                    (upraveno podle  </a:t>
            </a:r>
            <a:r>
              <a:rPr lang="cs-CZ" sz="2000" b="1" dirty="0" smtClean="0">
                <a:latin typeface="Monotype Corsiva" pitchFamily="66" charset="0"/>
                <a:hlinkClick r:id="rId2"/>
              </a:rPr>
              <a:t>http://www.rozhlas.</a:t>
            </a:r>
            <a:r>
              <a:rPr lang="cs-CZ" sz="2000" b="1" dirty="0" err="1" smtClean="0">
                <a:latin typeface="Monotype Corsiva" pitchFamily="66" charset="0"/>
                <a:hlinkClick r:id="rId2"/>
              </a:rPr>
              <a:t>cz</a:t>
            </a:r>
            <a:r>
              <a:rPr lang="cs-CZ" sz="2000" b="1" dirty="0" smtClean="0">
                <a:latin typeface="Monotype Corsiva" pitchFamily="66" charset="0"/>
                <a:hlinkClick r:id="rId2"/>
              </a:rPr>
              <a:t>/</a:t>
            </a:r>
            <a:r>
              <a:rPr lang="cs-CZ" sz="2000" b="1" dirty="0" err="1" smtClean="0">
                <a:latin typeface="Monotype Corsiva" pitchFamily="66" charset="0"/>
                <a:hlinkClick r:id="rId2"/>
              </a:rPr>
              <a:t>brno</a:t>
            </a:r>
            <a:r>
              <a:rPr lang="cs-CZ" sz="2000" b="1" dirty="0" smtClean="0">
                <a:latin typeface="Monotype Corsiva" pitchFamily="66" charset="0"/>
                <a:hlinkClick r:id="rId2"/>
              </a:rPr>
              <a:t>/</a:t>
            </a:r>
            <a:r>
              <a:rPr lang="cs-CZ" sz="2000" b="1" dirty="0" err="1" smtClean="0">
                <a:latin typeface="Monotype Corsiva" pitchFamily="66" charset="0"/>
                <a:hlinkClick r:id="rId2"/>
              </a:rPr>
              <a:t>upozornujeme</a:t>
            </a:r>
            <a:r>
              <a:rPr lang="cs-CZ" sz="2000" b="1" dirty="0" smtClean="0">
                <a:latin typeface="Monotype Corsiva" pitchFamily="66" charset="0"/>
                <a:hlinkClick r:id="rId2"/>
              </a:rPr>
              <a:t>/_zprava/624734</a:t>
            </a:r>
            <a:r>
              <a:rPr lang="cs-CZ" sz="2000" b="1" dirty="0" smtClean="0">
                <a:latin typeface="Monotype Corsiva" pitchFamily="66" charset="0"/>
              </a:rPr>
              <a:t>)</a:t>
            </a:r>
          </a:p>
          <a:p>
            <a:pPr lvl="0" indent="-342900" algn="just">
              <a:spcBef>
                <a:spcPct val="20000"/>
              </a:spcBef>
            </a:pPr>
            <a:endParaRPr lang="cs-CZ" sz="2000" b="1" dirty="0">
              <a:latin typeface="Monotype Corsiva" pitchFamily="66" charset="0"/>
            </a:endParaRPr>
          </a:p>
        </p:txBody>
      </p:sp>
      <p:sp>
        <p:nvSpPr>
          <p:cNvPr id="6" name="Zástupný symbol pro obsah 2"/>
          <p:cNvSpPr txBox="1">
            <a:spLocks/>
          </p:cNvSpPr>
          <p:nvPr/>
        </p:nvSpPr>
        <p:spPr>
          <a:xfrm>
            <a:off x="214282" y="142852"/>
            <a:ext cx="5643602" cy="57148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Doplňte  </a:t>
            </a:r>
            <a:r>
              <a:rPr kumimoji="0" lang="cs-CZ" sz="3200" b="1" i="0" u="none" strike="noStrike" kern="1200" cap="none" spc="0" normalizeH="0" baseline="0" noProof="0" dirty="0" smtClean="0">
                <a:ln>
                  <a:noFill/>
                </a:ln>
                <a:solidFill>
                  <a:schemeClr val="tx2">
                    <a:lumMod val="60000"/>
                    <a:lumOff val="40000"/>
                  </a:schemeClr>
                </a:solidFill>
                <a:effectLst>
                  <a:outerShdw blurRad="38100" dist="38100" dir="2700000" algn="tl">
                    <a:srgbClr val="000000">
                      <a:alpha val="43137"/>
                    </a:srgbClr>
                  </a:outerShdw>
                </a:effectLst>
                <a:uLnTx/>
                <a:uFillTx/>
                <a:latin typeface="Monotype Corsiva" pitchFamily="66" charset="0"/>
                <a:ea typeface="+mn-ea"/>
                <a:cs typeface="+mn-cs"/>
              </a:rPr>
              <a:t>do textu</a:t>
            </a:r>
            <a:r>
              <a:rPr kumimoji="0" lang="cs-CZ" sz="3200" b="1" i="0" u="none" strike="noStrike" kern="1200" cap="none" spc="0" normalizeH="0" noProof="0" dirty="0" smtClean="0">
                <a:ln>
                  <a:noFill/>
                </a:ln>
                <a:solidFill>
                  <a:schemeClr val="tx2">
                    <a:lumMod val="60000"/>
                    <a:lumOff val="40000"/>
                  </a:schemeClr>
                </a:solidFill>
                <a:effectLst>
                  <a:outerShdw blurRad="38100" dist="38100" dir="2700000" algn="tl">
                    <a:srgbClr val="000000">
                      <a:alpha val="43137"/>
                    </a:srgbClr>
                  </a:outerShdw>
                </a:effectLst>
                <a:uLnTx/>
                <a:uFillTx/>
                <a:latin typeface="Monotype Corsiva" pitchFamily="66" charset="0"/>
                <a:ea typeface="+mn-ea"/>
                <a:cs typeface="+mn-cs"/>
              </a:rPr>
              <a:t> vhodná slova</a:t>
            </a:r>
            <a:endParaRPr kumimoji="0" lang="cs-CZ" sz="3200" b="1" i="0" u="none" strike="noStrike" kern="1200" cap="none" spc="0" normalizeH="0" baseline="0" noProof="0" dirty="0" smtClean="0">
              <a:ln>
                <a:noFill/>
              </a:ln>
              <a:solidFill>
                <a:schemeClr val="tx2">
                  <a:lumMod val="60000"/>
                  <a:lumOff val="40000"/>
                </a:schemeClr>
              </a:solidFill>
              <a:effectLst>
                <a:outerShdw blurRad="38100" dist="38100" dir="2700000" algn="tl">
                  <a:srgbClr val="000000">
                    <a:alpha val="43137"/>
                  </a:srgbClr>
                </a:outerShdw>
              </a:effectLst>
              <a:uLnTx/>
              <a:uFillTx/>
              <a:latin typeface="Monotype Corsiva" pitchFamily="66" charset="0"/>
              <a:ea typeface="+mn-ea"/>
              <a:cs typeface="+mn-cs"/>
            </a:endParaRPr>
          </a:p>
        </p:txBody>
      </p:sp>
      <p:sp>
        <p:nvSpPr>
          <p:cNvPr id="7" name="Obdélník 6"/>
          <p:cNvSpPr/>
          <p:nvPr/>
        </p:nvSpPr>
        <p:spPr>
          <a:xfrm>
            <a:off x="6643702" y="857232"/>
            <a:ext cx="714380" cy="357190"/>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1857356" y="1285860"/>
            <a:ext cx="785818" cy="285752"/>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4429124" y="2000240"/>
            <a:ext cx="1214446" cy="285752"/>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7715272" y="3500438"/>
            <a:ext cx="1071570" cy="285752"/>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1714480" y="4214818"/>
            <a:ext cx="1000132" cy="285752"/>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6929454" y="4143380"/>
            <a:ext cx="857256" cy="428628"/>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2285984" y="4572008"/>
            <a:ext cx="1000132" cy="285752"/>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2714612" y="5357826"/>
            <a:ext cx="928694" cy="357190"/>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285720" y="3071810"/>
            <a:ext cx="1143008" cy="357190"/>
          </a:xfrm>
          <a:prstGeom prst="rect">
            <a:avLst/>
          </a:prstGeom>
          <a:blipFill>
            <a:blip r:embed="rId3"/>
            <a:tile tx="0" ty="0" sx="100000" sy="100000" flip="none" algn="tl"/>
          </a:bli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3428992" y="1000108"/>
            <a:ext cx="5500726" cy="714380"/>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Otázky  k výchozímu textu 1</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Zástupný symbol pro obsah 2"/>
          <p:cNvSpPr txBox="1">
            <a:spLocks/>
          </p:cNvSpPr>
          <p:nvPr/>
        </p:nvSpPr>
        <p:spPr>
          <a:xfrm>
            <a:off x="3357554" y="1928802"/>
            <a:ext cx="5572164" cy="4572032"/>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253800" lvl="0" indent="-514350">
              <a:spcBef>
                <a:spcPct val="20000"/>
              </a:spcBef>
              <a:buAutoNum type="alphaLcParenR"/>
            </a:pPr>
            <a:r>
              <a:rPr lang="cs-CZ" sz="3200" b="1" dirty="0" smtClean="0">
                <a:latin typeface="Monotype Corsiva" pitchFamily="66" charset="0"/>
              </a:rPr>
              <a:t>Jaké byly </a:t>
            </a:r>
            <a:r>
              <a:rPr lang="cs-CZ" sz="3200" b="1" dirty="0" err="1" smtClean="0">
                <a:latin typeface="Monotype Corsiva" pitchFamily="66" charset="0"/>
              </a:rPr>
              <a:t>Waltariho</a:t>
            </a:r>
            <a:r>
              <a:rPr lang="cs-CZ" sz="3200" b="1" dirty="0" smtClean="0">
                <a:latin typeface="Monotype Corsiva" pitchFamily="66" charset="0"/>
              </a:rPr>
              <a:t>  </a:t>
            </a:r>
            <a:r>
              <a:rPr lang="cs-CZ" sz="3200" b="1" u="sng" dirty="0" smtClean="0">
                <a:latin typeface="Monotype Corsiva" pitchFamily="66" charset="0"/>
              </a:rPr>
              <a:t>kořeny</a:t>
            </a:r>
            <a:r>
              <a:rPr lang="cs-CZ" sz="3200" b="1" dirty="0" smtClean="0">
                <a:latin typeface="Monotype Corsiva" pitchFamily="66" charset="0"/>
              </a:rPr>
              <a:t>?</a:t>
            </a:r>
          </a:p>
          <a:p>
            <a:pPr marL="82350" lvl="0" indent="-514350">
              <a:spcBef>
                <a:spcPct val="20000"/>
              </a:spcBef>
            </a:pPr>
            <a:r>
              <a:rPr lang="cs-CZ" sz="3200" b="1" dirty="0" smtClean="0">
                <a:latin typeface="Monotype Corsiva" pitchFamily="66" charset="0"/>
              </a:rPr>
              <a:t>Co  </a:t>
            </a:r>
            <a:r>
              <a:rPr lang="cs-CZ" sz="3200" b="1" u="sng" dirty="0" smtClean="0">
                <a:latin typeface="Monotype Corsiva" pitchFamily="66" charset="0"/>
              </a:rPr>
              <a:t>studoval </a:t>
            </a:r>
            <a:r>
              <a:rPr lang="cs-CZ" sz="3200" b="1" dirty="0" smtClean="0">
                <a:latin typeface="Monotype Corsiva" pitchFamily="66" charset="0"/>
              </a:rPr>
              <a:t> na  univerzitě?</a:t>
            </a:r>
          </a:p>
          <a:p>
            <a:pPr lvl="0" indent="-432000">
              <a:spcBef>
                <a:spcPct val="20000"/>
              </a:spcBef>
            </a:pPr>
            <a:r>
              <a:rPr lang="cs-CZ" sz="3200" b="1" dirty="0" smtClean="0">
                <a:latin typeface="Monotype Corsiva" pitchFamily="66" charset="0"/>
              </a:rPr>
              <a:t>b) Ve kterém </a:t>
            </a:r>
            <a:r>
              <a:rPr lang="cs-CZ" sz="3200" b="1" u="sng" dirty="0" smtClean="0">
                <a:latin typeface="Monotype Corsiva" pitchFamily="66" charset="0"/>
              </a:rPr>
              <a:t>sdružení </a:t>
            </a:r>
            <a:r>
              <a:rPr lang="cs-CZ" sz="3200" b="1" dirty="0" smtClean="0">
                <a:latin typeface="Monotype Corsiva" pitchFamily="66" charset="0"/>
              </a:rPr>
              <a:t>se v mládí angažoval?</a:t>
            </a:r>
          </a:p>
          <a:p>
            <a:pPr lvl="0" indent="-432000">
              <a:spcBef>
                <a:spcPct val="20000"/>
              </a:spcBef>
            </a:pPr>
            <a:r>
              <a:rPr lang="cs-CZ" sz="3200" b="1" dirty="0" smtClean="0">
                <a:latin typeface="Monotype Corsiva" pitchFamily="66" charset="0"/>
              </a:rPr>
              <a:t>c) Jaké  </a:t>
            </a:r>
            <a:r>
              <a:rPr lang="cs-CZ" sz="3200" b="1" u="sng" dirty="0" smtClean="0">
                <a:latin typeface="Monotype Corsiva" pitchFamily="66" charset="0"/>
              </a:rPr>
              <a:t>texty</a:t>
            </a:r>
            <a:r>
              <a:rPr lang="cs-CZ" sz="3200" b="1" dirty="0" smtClean="0">
                <a:latin typeface="Monotype Corsiva" pitchFamily="66" charset="0"/>
              </a:rPr>
              <a:t> </a:t>
            </a:r>
            <a:r>
              <a:rPr lang="cs-CZ" sz="3200" b="1" dirty="0">
                <a:latin typeface="Monotype Corsiva" pitchFamily="66" charset="0"/>
              </a:rPr>
              <a:t> </a:t>
            </a:r>
            <a:r>
              <a:rPr lang="cs-CZ" sz="3200" b="1" dirty="0" smtClean="0">
                <a:latin typeface="Monotype Corsiva" pitchFamily="66" charset="0"/>
              </a:rPr>
              <a:t> jako spisovatel </a:t>
            </a:r>
            <a:r>
              <a:rPr lang="cs-CZ" sz="3200" b="1" u="sng" dirty="0" smtClean="0">
                <a:latin typeface="Monotype Corsiva" pitchFamily="66" charset="0"/>
              </a:rPr>
              <a:t>produkoval?</a:t>
            </a:r>
          </a:p>
          <a:p>
            <a:pPr lvl="0" indent="-432000">
              <a:spcBef>
                <a:spcPct val="20000"/>
              </a:spcBef>
            </a:pPr>
            <a:r>
              <a:rPr lang="cs-CZ" sz="3200" b="1" dirty="0" smtClean="0">
                <a:latin typeface="Monotype Corsiva" pitchFamily="66" charset="0"/>
              </a:rPr>
              <a:t>d) Určete </a:t>
            </a:r>
            <a:r>
              <a:rPr lang="cs-CZ" sz="3200" b="1" u="sng" dirty="0" smtClean="0">
                <a:latin typeface="Monotype Corsiva" pitchFamily="66" charset="0"/>
              </a:rPr>
              <a:t>slohový postup </a:t>
            </a:r>
            <a:r>
              <a:rPr lang="cs-CZ" sz="3200" b="1" dirty="0" smtClean="0">
                <a:latin typeface="Monotype Corsiva" pitchFamily="66" charset="0"/>
              </a:rPr>
              <a:t> uplatněný v textu.</a:t>
            </a:r>
          </a:p>
          <a:p>
            <a:pPr lvl="0" indent="-432000">
              <a:spcBef>
                <a:spcPct val="20000"/>
              </a:spcBef>
              <a:buAutoNum type="alphaLcParenR"/>
            </a:pPr>
            <a:endParaRPr lang="cs-CZ" sz="3200" b="1" dirty="0">
              <a:latin typeface="Monotype Corsiva" pitchFamily="66" charset="0"/>
            </a:endParaRPr>
          </a:p>
          <a:p>
            <a:pPr lvl="0" indent="-432000">
              <a:spcBef>
                <a:spcPct val="20000"/>
              </a:spcBef>
              <a:buAutoNum type="alphaLcParenR"/>
            </a:pPr>
            <a:endParaRPr lang="cs-CZ" sz="3200" b="1" dirty="0">
              <a:latin typeface="Monotype Corsiva" pitchFamily="66" charset="0"/>
            </a:endParaRPr>
          </a:p>
        </p:txBody>
      </p:sp>
      <p:sp>
        <p:nvSpPr>
          <p:cNvPr id="7" name="Zástupný symbol pro obsah 2"/>
          <p:cNvSpPr txBox="1">
            <a:spLocks/>
          </p:cNvSpPr>
          <p:nvPr/>
        </p:nvSpPr>
        <p:spPr>
          <a:xfrm>
            <a:off x="3357554" y="1928802"/>
            <a:ext cx="5572164" cy="464347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82350" lvl="0" indent="-514350">
              <a:spcBef>
                <a:spcPct val="20000"/>
              </a:spcBef>
              <a:buAutoNum type="alphaLcParenR"/>
            </a:pPr>
            <a:r>
              <a:rPr lang="cs-CZ" sz="3200" b="1" dirty="0" smtClean="0">
                <a:latin typeface="Monotype Corsiva" pitchFamily="66" charset="0"/>
              </a:rPr>
              <a:t>Z jakých poměrů </a:t>
            </a:r>
            <a:r>
              <a:rPr lang="cs-CZ" sz="3200" b="1" u="sng" dirty="0" smtClean="0">
                <a:latin typeface="Monotype Corsiva" pitchFamily="66" charset="0"/>
              </a:rPr>
              <a:t>autor</a:t>
            </a:r>
            <a:r>
              <a:rPr lang="cs-CZ" sz="3200" b="1" dirty="0" smtClean="0">
                <a:latin typeface="Monotype Corsiva" pitchFamily="66" charset="0"/>
              </a:rPr>
              <a:t> pocházel ?</a:t>
            </a:r>
          </a:p>
          <a:p>
            <a:pPr marL="82350" lvl="0" indent="-514350">
              <a:spcBef>
                <a:spcPct val="20000"/>
              </a:spcBef>
            </a:pPr>
            <a:r>
              <a:rPr lang="cs-CZ" sz="3200" b="1" dirty="0" smtClean="0">
                <a:latin typeface="Monotype Corsiva" pitchFamily="66" charset="0"/>
              </a:rPr>
              <a:t>Jaké </a:t>
            </a:r>
            <a:r>
              <a:rPr lang="cs-CZ" sz="3200" b="1" u="sng" dirty="0" smtClean="0">
                <a:latin typeface="Monotype Corsiva" pitchFamily="66" charset="0"/>
              </a:rPr>
              <a:t>získal vzdělání </a:t>
            </a:r>
            <a:r>
              <a:rPr lang="cs-CZ" sz="3200" b="1" dirty="0" smtClean="0">
                <a:latin typeface="Monotype Corsiva" pitchFamily="66" charset="0"/>
              </a:rPr>
              <a:t>?  </a:t>
            </a:r>
          </a:p>
          <a:p>
            <a:pPr marL="82350" lvl="0" indent="-514350">
              <a:spcBef>
                <a:spcPct val="20000"/>
              </a:spcBef>
            </a:pPr>
            <a:r>
              <a:rPr lang="cs-CZ" sz="3200" b="1" dirty="0" smtClean="0">
                <a:latin typeface="Monotype Corsiva" pitchFamily="66" charset="0"/>
              </a:rPr>
              <a:t>b) Ve kterém </a:t>
            </a:r>
            <a:r>
              <a:rPr lang="cs-CZ" sz="3200" b="1" u="sng" dirty="0" smtClean="0">
                <a:latin typeface="Monotype Corsiva" pitchFamily="66" charset="0"/>
              </a:rPr>
              <a:t>uměleckém sdružení </a:t>
            </a:r>
            <a:r>
              <a:rPr lang="cs-CZ" sz="3200" b="1" dirty="0" smtClean="0">
                <a:latin typeface="Monotype Corsiva" pitchFamily="66" charset="0"/>
              </a:rPr>
              <a:t>se M. </a:t>
            </a:r>
            <a:r>
              <a:rPr lang="cs-CZ" sz="3200" b="1" dirty="0" err="1" smtClean="0">
                <a:latin typeface="Monotype Corsiva" pitchFamily="66" charset="0"/>
              </a:rPr>
              <a:t>Waltari</a:t>
            </a:r>
            <a:r>
              <a:rPr lang="cs-CZ" sz="3200" b="1" dirty="0" smtClean="0">
                <a:latin typeface="Monotype Corsiva" pitchFamily="66" charset="0"/>
              </a:rPr>
              <a:t> angažoval?</a:t>
            </a:r>
          </a:p>
          <a:p>
            <a:pPr lvl="0" indent="-514350">
              <a:spcBef>
                <a:spcPct val="20000"/>
              </a:spcBef>
            </a:pPr>
            <a:r>
              <a:rPr lang="cs-CZ" sz="3200" b="1" dirty="0" smtClean="0">
                <a:latin typeface="Monotype Corsiva" pitchFamily="66" charset="0"/>
              </a:rPr>
              <a:t>c) Jakého druhu byla autorova </a:t>
            </a:r>
            <a:r>
              <a:rPr lang="cs-CZ" sz="3200" b="1" u="sng" dirty="0" smtClean="0">
                <a:latin typeface="Monotype Corsiva" pitchFamily="66" charset="0"/>
              </a:rPr>
              <a:t>literární produkce</a:t>
            </a:r>
            <a:r>
              <a:rPr lang="cs-CZ" sz="3200" b="1" dirty="0" smtClean="0">
                <a:latin typeface="Monotype Corsiva" pitchFamily="66" charset="0"/>
              </a:rPr>
              <a:t>?</a:t>
            </a:r>
          </a:p>
          <a:p>
            <a:pPr lvl="0" indent="-432000">
              <a:spcBef>
                <a:spcPct val="20000"/>
              </a:spcBef>
            </a:pPr>
            <a:r>
              <a:rPr lang="cs-CZ" sz="3200" b="1" dirty="0" smtClean="0">
                <a:latin typeface="Monotype Corsiva" pitchFamily="66" charset="0"/>
              </a:rPr>
              <a:t>d) Který </a:t>
            </a:r>
            <a:r>
              <a:rPr lang="cs-CZ" sz="3200" b="1" u="sng" dirty="0" smtClean="0">
                <a:latin typeface="Monotype Corsiva" pitchFamily="66" charset="0"/>
              </a:rPr>
              <a:t>slohový postup </a:t>
            </a:r>
            <a:r>
              <a:rPr lang="cs-CZ" sz="3200" b="1" dirty="0" smtClean="0">
                <a:latin typeface="Monotype Corsiva" pitchFamily="66" charset="0"/>
              </a:rPr>
              <a:t>v textu převládá?</a:t>
            </a:r>
            <a:endParaRPr lang="cs-CZ" sz="3200" b="1" dirty="0">
              <a:latin typeface="Monotype Corsiva" pitchFamily="66" charset="0"/>
            </a:endParaRPr>
          </a:p>
          <a:p>
            <a:pPr lvl="0" indent="-432000">
              <a:spcBef>
                <a:spcPct val="20000"/>
              </a:spcBef>
              <a:buAutoNum type="alphaLcParenR"/>
            </a:pPr>
            <a:endParaRPr lang="cs-CZ" sz="3200" b="1" dirty="0">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3428992" y="1000108"/>
            <a:ext cx="5500726" cy="714380"/>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Odpovědi  k výchozímu textu 1</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Zástupný symbol pro obsah 2"/>
          <p:cNvSpPr txBox="1">
            <a:spLocks/>
          </p:cNvSpPr>
          <p:nvPr/>
        </p:nvSpPr>
        <p:spPr>
          <a:xfrm>
            <a:off x="3357554" y="1928802"/>
            <a:ext cx="5572164" cy="4572032"/>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253800" lvl="0" indent="-514350">
              <a:spcBef>
                <a:spcPct val="20000"/>
              </a:spcBef>
              <a:buAutoNum type="alphaLcParenR"/>
            </a:pPr>
            <a:r>
              <a:rPr lang="cs-CZ" sz="3200" b="1" dirty="0" smtClean="0">
                <a:latin typeface="Monotype Corsiva" pitchFamily="66" charset="0"/>
              </a:rPr>
              <a:t>Jaké byly </a:t>
            </a:r>
            <a:r>
              <a:rPr lang="cs-CZ" sz="3200" b="1" dirty="0" err="1" smtClean="0">
                <a:latin typeface="Monotype Corsiva" pitchFamily="66" charset="0"/>
              </a:rPr>
              <a:t>Waltariho</a:t>
            </a:r>
            <a:r>
              <a:rPr lang="cs-CZ" sz="3200" b="1" dirty="0" smtClean="0">
                <a:latin typeface="Monotype Corsiva" pitchFamily="66" charset="0"/>
              </a:rPr>
              <a:t>  </a:t>
            </a:r>
            <a:r>
              <a:rPr lang="cs-CZ" sz="3200" b="1" u="sng" dirty="0" smtClean="0">
                <a:latin typeface="Monotype Corsiva" pitchFamily="66" charset="0"/>
              </a:rPr>
              <a:t>kořeny</a:t>
            </a:r>
            <a:r>
              <a:rPr lang="cs-CZ" sz="3200" b="1" dirty="0" smtClean="0">
                <a:latin typeface="Monotype Corsiva" pitchFamily="66" charset="0"/>
              </a:rPr>
              <a:t>?</a:t>
            </a:r>
          </a:p>
          <a:p>
            <a:pPr marL="82350" lvl="0" indent="-514350">
              <a:spcBef>
                <a:spcPct val="20000"/>
              </a:spcBef>
            </a:pPr>
            <a:r>
              <a:rPr lang="cs-CZ" sz="3200" b="1" dirty="0" smtClean="0">
                <a:latin typeface="Monotype Corsiva" pitchFamily="66" charset="0"/>
              </a:rPr>
              <a:t>Co  </a:t>
            </a:r>
            <a:r>
              <a:rPr lang="cs-CZ" sz="3200" b="1" u="sng" dirty="0" smtClean="0">
                <a:latin typeface="Monotype Corsiva" pitchFamily="66" charset="0"/>
              </a:rPr>
              <a:t>studoval </a:t>
            </a:r>
            <a:r>
              <a:rPr lang="cs-CZ" sz="3200" b="1" dirty="0" smtClean="0">
                <a:latin typeface="Monotype Corsiva" pitchFamily="66" charset="0"/>
              </a:rPr>
              <a:t> na  univerzitě?</a:t>
            </a:r>
          </a:p>
          <a:p>
            <a:pPr lvl="0" indent="-432000">
              <a:spcBef>
                <a:spcPct val="20000"/>
              </a:spcBef>
            </a:pPr>
            <a:r>
              <a:rPr lang="cs-CZ" sz="3200" b="1" dirty="0" smtClean="0">
                <a:latin typeface="Monotype Corsiva" pitchFamily="66" charset="0"/>
              </a:rPr>
              <a:t>b) Ve kterém </a:t>
            </a:r>
            <a:r>
              <a:rPr lang="cs-CZ" sz="3200" b="1" u="sng" dirty="0" smtClean="0">
                <a:latin typeface="Monotype Corsiva" pitchFamily="66" charset="0"/>
              </a:rPr>
              <a:t>sdružení </a:t>
            </a:r>
            <a:r>
              <a:rPr lang="cs-CZ" sz="3200" b="1" dirty="0" smtClean="0">
                <a:latin typeface="Monotype Corsiva" pitchFamily="66" charset="0"/>
              </a:rPr>
              <a:t>se v mládí angažoval?</a:t>
            </a:r>
          </a:p>
          <a:p>
            <a:pPr lvl="0" indent="-432000">
              <a:spcBef>
                <a:spcPct val="20000"/>
              </a:spcBef>
            </a:pPr>
            <a:r>
              <a:rPr lang="cs-CZ" sz="3200" b="1" dirty="0" smtClean="0">
                <a:latin typeface="Monotype Corsiva" pitchFamily="66" charset="0"/>
              </a:rPr>
              <a:t>c) Jaké  </a:t>
            </a:r>
            <a:r>
              <a:rPr lang="cs-CZ" sz="3200" b="1" u="sng" dirty="0" smtClean="0">
                <a:latin typeface="Monotype Corsiva" pitchFamily="66" charset="0"/>
              </a:rPr>
              <a:t>texty</a:t>
            </a:r>
            <a:r>
              <a:rPr lang="cs-CZ" sz="3200" b="1" dirty="0" smtClean="0">
                <a:latin typeface="Monotype Corsiva" pitchFamily="66" charset="0"/>
              </a:rPr>
              <a:t> </a:t>
            </a:r>
            <a:r>
              <a:rPr lang="cs-CZ" sz="3200" b="1" dirty="0">
                <a:latin typeface="Monotype Corsiva" pitchFamily="66" charset="0"/>
              </a:rPr>
              <a:t> </a:t>
            </a:r>
            <a:r>
              <a:rPr lang="cs-CZ" sz="3200" b="1" dirty="0" smtClean="0">
                <a:latin typeface="Monotype Corsiva" pitchFamily="66" charset="0"/>
              </a:rPr>
              <a:t> jako spisovatel </a:t>
            </a:r>
            <a:r>
              <a:rPr lang="cs-CZ" sz="3200" b="1" u="sng" dirty="0" smtClean="0">
                <a:latin typeface="Monotype Corsiva" pitchFamily="66" charset="0"/>
              </a:rPr>
              <a:t>produkoval?</a:t>
            </a:r>
          </a:p>
          <a:p>
            <a:pPr lvl="0" indent="-432000">
              <a:spcBef>
                <a:spcPct val="20000"/>
              </a:spcBef>
            </a:pPr>
            <a:r>
              <a:rPr lang="cs-CZ" sz="3200" b="1" dirty="0" smtClean="0">
                <a:latin typeface="Monotype Corsiva" pitchFamily="66" charset="0"/>
              </a:rPr>
              <a:t>d) Určete </a:t>
            </a:r>
            <a:r>
              <a:rPr lang="cs-CZ" sz="3200" b="1" u="sng" dirty="0" smtClean="0">
                <a:latin typeface="Monotype Corsiva" pitchFamily="66" charset="0"/>
              </a:rPr>
              <a:t>slohový postup </a:t>
            </a:r>
            <a:r>
              <a:rPr lang="cs-CZ" sz="3200" b="1" dirty="0" smtClean="0">
                <a:latin typeface="Monotype Corsiva" pitchFamily="66" charset="0"/>
              </a:rPr>
              <a:t> uplatněný v textu.</a:t>
            </a:r>
          </a:p>
          <a:p>
            <a:pPr lvl="0" indent="-432000">
              <a:spcBef>
                <a:spcPct val="20000"/>
              </a:spcBef>
              <a:buAutoNum type="alphaLcParenR"/>
            </a:pPr>
            <a:endParaRPr lang="cs-CZ" sz="3200" b="1" dirty="0">
              <a:latin typeface="Monotype Corsiva" pitchFamily="66" charset="0"/>
            </a:endParaRPr>
          </a:p>
          <a:p>
            <a:pPr lvl="0" indent="-432000">
              <a:spcBef>
                <a:spcPct val="20000"/>
              </a:spcBef>
              <a:buAutoNum type="alphaLcParenR"/>
            </a:pPr>
            <a:endParaRPr lang="cs-CZ" sz="3200" b="1" dirty="0">
              <a:latin typeface="Monotype Corsiva" pitchFamily="66" charset="0"/>
            </a:endParaRPr>
          </a:p>
        </p:txBody>
      </p:sp>
      <p:sp>
        <p:nvSpPr>
          <p:cNvPr id="7" name="Zástupný symbol pro obsah 2"/>
          <p:cNvSpPr txBox="1">
            <a:spLocks/>
          </p:cNvSpPr>
          <p:nvPr/>
        </p:nvSpPr>
        <p:spPr>
          <a:xfrm>
            <a:off x="3357554" y="1928802"/>
            <a:ext cx="5572164" cy="464347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lvl="0" indent="-432000">
              <a:spcBef>
                <a:spcPct val="20000"/>
              </a:spcBef>
            </a:pPr>
            <a:r>
              <a:rPr lang="cs-CZ" sz="3200" b="1" dirty="0" smtClean="0">
                <a:latin typeface="Monotype Corsiva" pitchFamily="66" charset="0"/>
              </a:rPr>
              <a:t>a) Pocházel  </a:t>
            </a:r>
            <a:r>
              <a:rPr lang="cs-CZ" sz="3200" b="1" u="sng" dirty="0" smtClean="0">
                <a:latin typeface="Monotype Corsiva" pitchFamily="66" charset="0"/>
              </a:rPr>
              <a:t>z rodiny luteránského kněze. </a:t>
            </a:r>
            <a:r>
              <a:rPr lang="cs-CZ" sz="3200" b="1" dirty="0" smtClean="0">
                <a:latin typeface="Monotype Corsiva" pitchFamily="66" charset="0"/>
              </a:rPr>
              <a:t>Studoval  filozofii, literaturu a dějiny umění.</a:t>
            </a:r>
          </a:p>
          <a:p>
            <a:pPr marL="82350" lvl="0" indent="-514350">
              <a:spcBef>
                <a:spcPct val="20000"/>
              </a:spcBef>
            </a:pPr>
            <a:r>
              <a:rPr lang="cs-CZ" sz="3200" b="1" dirty="0" smtClean="0">
                <a:latin typeface="Monotype Corsiva" pitchFamily="66" charset="0"/>
              </a:rPr>
              <a:t>b) </a:t>
            </a:r>
            <a:r>
              <a:rPr lang="cs-CZ" sz="3200" b="1" u="sng" dirty="0" smtClean="0">
                <a:latin typeface="Monotype Corsiva" pitchFamily="66" charset="0"/>
              </a:rPr>
              <a:t>Nositelé ohně.</a:t>
            </a:r>
          </a:p>
          <a:p>
            <a:pPr lvl="0" indent="-514350">
              <a:spcBef>
                <a:spcPct val="20000"/>
              </a:spcBef>
            </a:pPr>
            <a:r>
              <a:rPr lang="cs-CZ" sz="3200" b="1" dirty="0" smtClean="0">
                <a:latin typeface="Monotype Corsiva" pitchFamily="66" charset="0"/>
              </a:rPr>
              <a:t>c) </a:t>
            </a:r>
            <a:r>
              <a:rPr lang="cs-CZ" sz="3200" b="1" u="sng" dirty="0" smtClean="0">
                <a:latin typeface="Monotype Corsiva" pitchFamily="66" charset="0"/>
              </a:rPr>
              <a:t>Psal </a:t>
            </a:r>
            <a:r>
              <a:rPr lang="cs-CZ" sz="3200" b="1" dirty="0" smtClean="0">
                <a:latin typeface="Monotype Corsiva" pitchFamily="66" charset="0"/>
              </a:rPr>
              <a:t>romány, novely, sbírky poezie, pohádky, divadelní hry a scénáře.</a:t>
            </a:r>
          </a:p>
          <a:p>
            <a:pPr lvl="0" indent="-432000">
              <a:spcBef>
                <a:spcPct val="20000"/>
              </a:spcBef>
            </a:pPr>
            <a:r>
              <a:rPr lang="cs-CZ" sz="3200" b="1" dirty="0" smtClean="0">
                <a:latin typeface="Monotype Corsiva" pitchFamily="66" charset="0"/>
              </a:rPr>
              <a:t>d) Slohový postup  - </a:t>
            </a:r>
            <a:r>
              <a:rPr lang="cs-CZ" sz="3200" b="1" u="sng" dirty="0" smtClean="0">
                <a:latin typeface="Monotype Corsiva" pitchFamily="66" charset="0"/>
              </a:rPr>
              <a:t>výkladový.</a:t>
            </a:r>
          </a:p>
          <a:p>
            <a:pPr lvl="0" indent="-432000">
              <a:spcBef>
                <a:spcPct val="20000"/>
              </a:spcBef>
              <a:buAutoNum type="alphaLcParenR"/>
            </a:pPr>
            <a:endParaRPr lang="cs-CZ" sz="3200" b="1" dirty="0">
              <a:latin typeface="Monotype Corsiva" pitchFamily="66" charset="0"/>
            </a:endParaRPr>
          </a:p>
          <a:p>
            <a:pPr lvl="0" indent="-432000">
              <a:spcBef>
                <a:spcPct val="20000"/>
              </a:spcBef>
              <a:buAutoNum type="alphaLcParenR"/>
            </a:pPr>
            <a:endParaRPr lang="cs-CZ" sz="3200" b="1" dirty="0">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2071670" y="285728"/>
            <a:ext cx="6858048" cy="2643206"/>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lnSpcReduction="10000"/>
          </a:bodyPr>
          <a:lstStyle/>
          <a:p>
            <a:pPr algn="ctr">
              <a:buNone/>
            </a:pPr>
            <a:r>
              <a:rPr lang="cs-CZ" sz="4000" b="1" dirty="0" smtClean="0">
                <a:effectLst>
                  <a:outerShdw blurRad="38100" dist="38100" dir="2700000" algn="tl">
                    <a:srgbClr val="000000">
                      <a:alpha val="43137"/>
                    </a:srgbClr>
                  </a:outerShdw>
                </a:effectLst>
                <a:latin typeface="Monotype Corsiva" pitchFamily="66" charset="0"/>
              </a:rPr>
              <a:t>Kniha mého srdce – video a článek</a:t>
            </a:r>
          </a:p>
          <a:p>
            <a:pPr algn="ctr">
              <a:buNone/>
            </a:pPr>
            <a:r>
              <a:rPr lang="cs-CZ" sz="4800" b="1" dirty="0" smtClean="0">
                <a:solidFill>
                  <a:srgbClr val="0070C0"/>
                </a:solidFill>
                <a:effectLst>
                  <a:outerShdw blurRad="38100" dist="38100" dir="2700000" algn="tl">
                    <a:srgbClr val="000000">
                      <a:alpha val="43137"/>
                    </a:srgbClr>
                  </a:outerShdw>
                </a:effectLst>
                <a:latin typeface="Monotype Corsiva" pitchFamily="66" charset="0"/>
              </a:rPr>
              <a:t>Egypťan </a:t>
            </a:r>
            <a:r>
              <a:rPr lang="cs-CZ" sz="4800" b="1" dirty="0" err="1" smtClean="0">
                <a:solidFill>
                  <a:srgbClr val="0070C0"/>
                </a:solidFill>
                <a:effectLst>
                  <a:outerShdw blurRad="38100" dist="38100" dir="2700000" algn="tl">
                    <a:srgbClr val="000000">
                      <a:alpha val="43137"/>
                    </a:srgbClr>
                  </a:outerShdw>
                </a:effectLst>
                <a:latin typeface="Monotype Corsiva" pitchFamily="66" charset="0"/>
              </a:rPr>
              <a:t>Sinuhet</a:t>
            </a:r>
            <a:endParaRPr lang="cs-CZ" sz="4800" b="1" dirty="0" smtClean="0">
              <a:solidFill>
                <a:srgbClr val="0070C0"/>
              </a:solidFill>
              <a:effectLst>
                <a:outerShdw blurRad="38100" dist="38100" dir="2700000" algn="tl">
                  <a:srgbClr val="000000">
                    <a:alpha val="43137"/>
                  </a:srgbClr>
                </a:outerShdw>
              </a:effectLst>
              <a:latin typeface="Monotype Corsiva" pitchFamily="66" charset="0"/>
            </a:endParaRPr>
          </a:p>
          <a:p>
            <a:pPr algn="ctr">
              <a:buNone/>
            </a:pPr>
            <a:r>
              <a:rPr lang="cs-CZ" sz="2600" b="1" dirty="0" smtClean="0">
                <a:effectLst>
                  <a:outerShdw blurRad="38100" dist="38100" dir="2700000" algn="tl">
                    <a:srgbClr val="000000">
                      <a:alpha val="43137"/>
                    </a:srgbClr>
                  </a:outerShdw>
                </a:effectLst>
                <a:latin typeface="Monotype Corsiva" pitchFamily="66" charset="0"/>
                <a:hlinkClick r:id="rId2"/>
              </a:rPr>
              <a:t>http://www.</a:t>
            </a:r>
            <a:r>
              <a:rPr lang="cs-CZ" sz="2600" b="1" dirty="0" err="1" smtClean="0">
                <a:effectLst>
                  <a:outerShdw blurRad="38100" dist="38100" dir="2700000" algn="tl">
                    <a:srgbClr val="000000">
                      <a:alpha val="43137"/>
                    </a:srgbClr>
                  </a:outerShdw>
                </a:effectLst>
                <a:latin typeface="Monotype Corsiva" pitchFamily="66" charset="0"/>
                <a:hlinkClick r:id="rId2"/>
              </a:rPr>
              <a:t>ceskatelevize.cz</a:t>
            </a:r>
            <a:r>
              <a:rPr lang="cs-CZ" sz="2600" b="1" dirty="0" smtClean="0">
                <a:effectLst>
                  <a:outerShdw blurRad="38100" dist="38100" dir="2700000" algn="tl">
                    <a:srgbClr val="000000">
                      <a:alpha val="43137"/>
                    </a:srgbClr>
                  </a:outerShdw>
                </a:effectLst>
                <a:latin typeface="Monotype Corsiva" pitchFamily="66" charset="0"/>
                <a:hlinkClick r:id="rId2"/>
              </a:rPr>
              <a:t>/porady/10214215895-kniha-</a:t>
            </a:r>
            <a:r>
              <a:rPr lang="cs-CZ" sz="2600" b="1" dirty="0" err="1" smtClean="0">
                <a:effectLst>
                  <a:outerShdw blurRad="38100" dist="38100" dir="2700000" algn="tl">
                    <a:srgbClr val="000000">
                      <a:alpha val="43137"/>
                    </a:srgbClr>
                  </a:outerShdw>
                </a:effectLst>
                <a:latin typeface="Monotype Corsiva" pitchFamily="66" charset="0"/>
                <a:hlinkClick r:id="rId2"/>
              </a:rPr>
              <a:t>meho</a:t>
            </a:r>
            <a:r>
              <a:rPr lang="cs-CZ" sz="2600" b="1" dirty="0" smtClean="0">
                <a:effectLst>
                  <a:outerShdw blurRad="38100" dist="38100" dir="2700000" algn="tl">
                    <a:srgbClr val="000000">
                      <a:alpha val="43137"/>
                    </a:srgbClr>
                  </a:outerShdw>
                </a:effectLst>
                <a:latin typeface="Monotype Corsiva" pitchFamily="66" charset="0"/>
                <a:hlinkClick r:id="rId2"/>
              </a:rPr>
              <a:t>-srdce/knihy/29869-</a:t>
            </a:r>
            <a:r>
              <a:rPr lang="cs-CZ" sz="2600" b="1" dirty="0" err="1" smtClean="0">
                <a:effectLst>
                  <a:outerShdw blurRad="38100" dist="38100" dir="2700000" algn="tl">
                    <a:srgbClr val="000000">
                      <a:alpha val="43137"/>
                    </a:srgbClr>
                  </a:outerShdw>
                </a:effectLst>
                <a:latin typeface="Monotype Corsiva" pitchFamily="66" charset="0"/>
                <a:hlinkClick r:id="rId2"/>
              </a:rPr>
              <a:t>egyptan</a:t>
            </a:r>
            <a:r>
              <a:rPr lang="cs-CZ" sz="2600" b="1" dirty="0" smtClean="0">
                <a:effectLst>
                  <a:outerShdw blurRad="38100" dist="38100" dir="2700000" algn="tl">
                    <a:srgbClr val="000000">
                      <a:alpha val="43137"/>
                    </a:srgbClr>
                  </a:outerShdw>
                </a:effectLst>
                <a:latin typeface="Monotype Corsiva" pitchFamily="66" charset="0"/>
                <a:hlinkClick r:id="rId2"/>
              </a:rPr>
              <a:t>-</a:t>
            </a:r>
            <a:r>
              <a:rPr lang="cs-CZ" sz="2600" b="1" dirty="0" err="1" smtClean="0">
                <a:effectLst>
                  <a:outerShdw blurRad="38100" dist="38100" dir="2700000" algn="tl">
                    <a:srgbClr val="000000">
                      <a:alpha val="43137"/>
                    </a:srgbClr>
                  </a:outerShdw>
                </a:effectLst>
                <a:latin typeface="Monotype Corsiva" pitchFamily="66" charset="0"/>
                <a:hlinkClick r:id="rId2"/>
              </a:rPr>
              <a:t>sinuhet</a:t>
            </a:r>
            <a:r>
              <a:rPr lang="cs-CZ" sz="2600" b="1" dirty="0" smtClean="0">
                <a:effectLst>
                  <a:outerShdw blurRad="38100" dist="38100" dir="2700000" algn="tl">
                    <a:srgbClr val="000000">
                      <a:alpha val="43137"/>
                    </a:srgbClr>
                  </a:outerShdw>
                </a:effectLst>
                <a:latin typeface="Monotype Corsiva" pitchFamily="66" charset="0"/>
                <a:hlinkClick r:id="rId2"/>
              </a:rPr>
              <a:t>/dokument/</a:t>
            </a:r>
            <a:endParaRPr lang="cs-CZ" sz="2600" b="1" dirty="0">
              <a:effectLst>
                <a:outerShdw blurRad="38100" dist="38100" dir="2700000" algn="tl">
                  <a:srgbClr val="000000">
                    <a:alpha val="43137"/>
                  </a:srgbClr>
                </a:outerShdw>
              </a:effectLst>
              <a:latin typeface="Monotype Corsiva" pitchFamily="66" charset="0"/>
            </a:endParaRPr>
          </a:p>
        </p:txBody>
      </p:sp>
      <p:sp>
        <p:nvSpPr>
          <p:cNvPr id="6" name="Zástupný symbol pro obsah 2"/>
          <p:cNvSpPr txBox="1">
            <a:spLocks/>
          </p:cNvSpPr>
          <p:nvPr/>
        </p:nvSpPr>
        <p:spPr>
          <a:xfrm>
            <a:off x="2071670" y="3143248"/>
            <a:ext cx="6715172" cy="3071834"/>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solidFill>
                  <a:srgbClr val="0070C0"/>
                </a:solidFill>
                <a:effectLst>
                  <a:outerShdw blurRad="38100" dist="38100" dir="2700000" algn="tl">
                    <a:srgbClr val="000000">
                      <a:alpha val="43137"/>
                    </a:srgbClr>
                  </a:outerShdw>
                </a:effectLst>
                <a:uLnTx/>
                <a:uFillTx/>
                <a:latin typeface="Monotype Corsiva" pitchFamily="66" charset="0"/>
                <a:ea typeface="+mn-ea"/>
                <a:cs typeface="+mn-cs"/>
              </a:rPr>
              <a:t>Otázky k textu a </a:t>
            </a:r>
            <a:r>
              <a:rPr lang="cs-CZ" sz="3200" b="1" dirty="0" smtClean="0">
                <a:solidFill>
                  <a:srgbClr val="0070C0"/>
                </a:solidFill>
                <a:effectLst>
                  <a:outerShdw blurRad="38100" dist="38100" dir="2700000" algn="tl">
                    <a:srgbClr val="000000">
                      <a:alpha val="43137"/>
                    </a:srgbClr>
                  </a:outerShdw>
                </a:effectLst>
                <a:latin typeface="Monotype Corsiva" pitchFamily="66" charset="0"/>
              </a:rPr>
              <a:t>d</a:t>
            </a:r>
            <a:r>
              <a:rPr kumimoji="0" lang="cs-CZ" sz="3200" b="1" i="0" u="none" strike="noStrike" kern="1200" cap="none" spc="0" normalizeH="0" baseline="0" noProof="0" dirty="0" err="1" smtClean="0">
                <a:ln>
                  <a:noFill/>
                </a:ln>
                <a:solidFill>
                  <a:srgbClr val="0070C0"/>
                </a:solidFill>
                <a:effectLst>
                  <a:outerShdw blurRad="38100" dist="38100" dir="2700000" algn="tl">
                    <a:srgbClr val="000000">
                      <a:alpha val="43137"/>
                    </a:srgbClr>
                  </a:outerShdw>
                </a:effectLst>
                <a:uLnTx/>
                <a:uFillTx/>
                <a:latin typeface="Monotype Corsiva" pitchFamily="66" charset="0"/>
                <a:ea typeface="+mn-ea"/>
                <a:cs typeface="+mn-cs"/>
              </a:rPr>
              <a:t>okumentu</a:t>
            </a:r>
            <a:r>
              <a:rPr kumimoji="0" lang="cs-CZ" sz="3200" b="1" i="0" u="none" strike="noStrike" kern="1200" cap="none" spc="0" normalizeH="0" baseline="0" noProof="0" dirty="0" smtClean="0">
                <a:ln>
                  <a:noFill/>
                </a:ln>
                <a:solidFill>
                  <a:srgbClr val="0070C0"/>
                </a:solidFill>
                <a:effectLst>
                  <a:outerShdw blurRad="38100" dist="38100" dir="2700000" algn="tl">
                    <a:srgbClr val="000000">
                      <a:alpha val="43137"/>
                    </a:srgbClr>
                  </a:outerShdw>
                </a:effectLst>
                <a:uLnTx/>
                <a:uFillTx/>
                <a:latin typeface="Monotype Corsiva" pitchFamily="66" charset="0"/>
                <a:ea typeface="+mn-ea"/>
                <a:cs typeface="+mn-cs"/>
              </a:rPr>
              <a:t> (videu) :</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UcParenR"/>
              <a:tabLst/>
              <a:defRPr/>
            </a:pPr>
            <a:r>
              <a:rPr lang="cs-CZ" sz="3200" b="1" dirty="0" smtClean="0">
                <a:effectLst>
                  <a:outerShdw blurRad="38100" dist="38100" dir="2700000" algn="tl">
                    <a:srgbClr val="000000">
                      <a:alpha val="43137"/>
                    </a:srgbClr>
                  </a:outerShdw>
                </a:effectLst>
                <a:latin typeface="Monotype Corsiva" pitchFamily="66" charset="0"/>
              </a:rPr>
              <a:t>Kdy dílo vzniklo a </a:t>
            </a:r>
            <a:r>
              <a:rPr lang="cs-CZ" sz="3200" b="1" u="sng" dirty="0" smtClean="0">
                <a:effectLst>
                  <a:outerShdw blurRad="38100" dist="38100" dir="2700000" algn="tl">
                    <a:srgbClr val="000000">
                      <a:alpha val="43137"/>
                    </a:srgbClr>
                  </a:outerShdw>
                </a:effectLst>
                <a:latin typeface="Monotype Corsiva" pitchFamily="66" charset="0"/>
              </a:rPr>
              <a:t>co ovlivnilo autora </a:t>
            </a:r>
            <a:r>
              <a:rPr lang="cs-CZ" sz="3200" b="1" dirty="0" smtClean="0">
                <a:effectLst>
                  <a:outerShdw blurRad="38100" dist="38100" dir="2700000" algn="tl">
                    <a:srgbClr val="000000">
                      <a:alpha val="43137"/>
                    </a:srgbClr>
                  </a:outerShdw>
                </a:effectLst>
                <a:latin typeface="Monotype Corsiva" pitchFamily="66" charset="0"/>
              </a:rPr>
              <a:t>při jeho psaní?</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UcParenR"/>
              <a:tabLst/>
              <a:defRPr/>
            </a:pPr>
            <a:r>
              <a:rPr kumimoji="0" lang="cs-CZ" sz="3200" b="1" i="0" u="none" strike="noStrike" kern="1200" cap="none" spc="0" normalizeH="0" baseline="0" noProof="0" dirty="0" smtClean="0">
                <a:ln>
                  <a:noFill/>
                </a:ln>
                <a:effectLst>
                  <a:outerShdw blurRad="38100" dist="38100" dir="2700000" algn="tl">
                    <a:srgbClr val="000000">
                      <a:alpha val="43137"/>
                    </a:srgbClr>
                  </a:outerShdw>
                </a:effectLst>
                <a:uLnTx/>
                <a:uFillTx/>
                <a:latin typeface="Monotype Corsiva" pitchFamily="66" charset="0"/>
                <a:ea typeface="+mn-ea"/>
                <a:cs typeface="+mn-cs"/>
              </a:rPr>
              <a:t>Jak je možné </a:t>
            </a:r>
            <a:r>
              <a:rPr kumimoji="0" lang="cs-CZ" sz="3200" b="1" i="0" u="sng" strike="noStrike" kern="1200" cap="none" spc="0" normalizeH="0" baseline="0" noProof="0" dirty="0" smtClean="0">
                <a:ln>
                  <a:noFill/>
                </a:ln>
                <a:effectLst>
                  <a:outerShdw blurRad="38100" dist="38100" dir="2700000" algn="tl">
                    <a:srgbClr val="000000">
                      <a:alpha val="43137"/>
                    </a:srgbClr>
                  </a:outerShdw>
                </a:effectLst>
                <a:uLnTx/>
                <a:uFillTx/>
                <a:latin typeface="Monotype Corsiva" pitchFamily="66" charset="0"/>
                <a:ea typeface="+mn-ea"/>
                <a:cs typeface="+mn-cs"/>
              </a:rPr>
              <a:t>dílo vnímat</a:t>
            </a:r>
            <a:r>
              <a:rPr kumimoji="0" lang="cs-CZ" sz="3200" b="1" i="0" u="none" strike="noStrike" kern="1200" cap="none" spc="0" normalizeH="0" baseline="0" noProof="0" dirty="0" smtClean="0">
                <a:ln>
                  <a:noFill/>
                </a:ln>
                <a:effectLst>
                  <a:outerShdw blurRad="38100" dist="38100" dir="2700000" algn="tl">
                    <a:srgbClr val="000000">
                      <a:alpha val="43137"/>
                    </a:srgbClr>
                  </a:outerShdw>
                </a:effectLst>
                <a:uLnTx/>
                <a:uFillTx/>
                <a:latin typeface="Monotype Corsiva" pitchFamily="66" charset="0"/>
                <a:ea typeface="+mn-ea"/>
                <a:cs typeface="+mn-cs"/>
              </a:rPr>
              <a:t>?</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UcParenR"/>
              <a:tabLst/>
              <a:defRPr/>
            </a:pPr>
            <a:r>
              <a:rPr lang="cs-CZ" sz="3200" b="1" dirty="0" smtClean="0">
                <a:effectLst>
                  <a:outerShdw blurRad="38100" dist="38100" dir="2700000" algn="tl">
                    <a:srgbClr val="000000">
                      <a:alpha val="43137"/>
                    </a:srgbClr>
                  </a:outerShdw>
                </a:effectLst>
                <a:latin typeface="Monotype Corsiva" pitchFamily="66" charset="0"/>
              </a:rPr>
              <a:t>Které byly </a:t>
            </a:r>
            <a:r>
              <a:rPr lang="cs-CZ" sz="3200" b="1" u="sng" dirty="0" err="1" smtClean="0">
                <a:effectLst>
                  <a:outerShdw blurRad="38100" dist="38100" dir="2700000" algn="tl">
                    <a:srgbClr val="000000">
                      <a:alpha val="43137"/>
                    </a:srgbClr>
                  </a:outerShdw>
                </a:effectLst>
                <a:latin typeface="Monotype Corsiva" pitchFamily="66" charset="0"/>
              </a:rPr>
              <a:t>Sinuhetovy</a:t>
            </a:r>
            <a:r>
              <a:rPr lang="cs-CZ" sz="3200" b="1" u="sng" dirty="0" smtClean="0">
                <a:effectLst>
                  <a:outerShdw blurRad="38100" dist="38100" dir="2700000" algn="tl">
                    <a:srgbClr val="000000">
                      <a:alpha val="43137"/>
                    </a:srgbClr>
                  </a:outerShdw>
                </a:effectLst>
                <a:latin typeface="Monotype Corsiva" pitchFamily="66" charset="0"/>
              </a:rPr>
              <a:t> osudové ženy</a:t>
            </a:r>
            <a:r>
              <a:rPr lang="cs-CZ" sz="3200" b="1" dirty="0" smtClean="0">
                <a:effectLst>
                  <a:outerShdw blurRad="38100" dist="38100" dir="2700000" algn="tl">
                    <a:srgbClr val="000000">
                      <a:alpha val="43137"/>
                    </a:srgbClr>
                  </a:outerShdw>
                </a:effectLst>
                <a:latin typeface="Monotype Corsiva" pitchFamily="66" charset="0"/>
              </a:rPr>
              <a:t>?</a:t>
            </a:r>
            <a:endParaRPr kumimoji="0" lang="cs-CZ" sz="2800" b="1" i="0" u="none" strike="noStrike" kern="1200" cap="none" spc="0" normalizeH="0" baseline="0" noProof="0" dirty="0" smtClean="0">
              <a:ln>
                <a:noFill/>
              </a:ln>
              <a:effectLst>
                <a:outerShdw blurRad="38100" dist="38100" dir="2700000" algn="tl">
                  <a:srgbClr val="000000">
                    <a:alpha val="43137"/>
                  </a:srgbClr>
                </a:outerShdw>
              </a:effectLst>
              <a:uLnTx/>
              <a:uFillTx/>
              <a:latin typeface="Monotype Corsiva" pitchFamily="66" charset="0"/>
              <a:ea typeface="+mn-ea"/>
              <a:cs typeface="+mn-cs"/>
            </a:endParaRPr>
          </a:p>
        </p:txBody>
      </p:sp>
    </p:spTree>
  </p:cSld>
  <p:clrMapOvr>
    <a:masterClrMapping/>
  </p:clrMapOvr>
  <p:transition spd="slow">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2"/>
          <p:cNvSpPr txBox="1">
            <a:spLocks/>
          </p:cNvSpPr>
          <p:nvPr/>
        </p:nvSpPr>
        <p:spPr>
          <a:xfrm>
            <a:off x="2071670" y="1071546"/>
            <a:ext cx="6715172" cy="5072098"/>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solidFill>
                  <a:srgbClr val="0070C0"/>
                </a:solidFill>
                <a:effectLst>
                  <a:outerShdw blurRad="38100" dist="38100" dir="2700000" algn="tl">
                    <a:srgbClr val="000000">
                      <a:alpha val="43137"/>
                    </a:srgbClr>
                  </a:outerShdw>
                </a:effectLst>
                <a:uLnTx/>
                <a:uFillTx/>
                <a:latin typeface="Monotype Corsiva" pitchFamily="66" charset="0"/>
                <a:ea typeface="+mn-ea"/>
                <a:cs typeface="+mn-cs"/>
              </a:rPr>
              <a:t>Odpovědi</a:t>
            </a:r>
            <a:r>
              <a:rPr kumimoji="0" lang="cs-CZ" sz="3200" b="1" i="0" u="none" strike="noStrike" kern="1200" cap="none" spc="0" normalizeH="0" noProof="0" dirty="0" smtClean="0">
                <a:ln>
                  <a:noFill/>
                </a:ln>
                <a:solidFill>
                  <a:srgbClr val="0070C0"/>
                </a:solidFill>
                <a:effectLst>
                  <a:outerShdw blurRad="38100" dist="38100" dir="2700000" algn="tl">
                    <a:srgbClr val="000000">
                      <a:alpha val="43137"/>
                    </a:srgbClr>
                  </a:outerShdw>
                </a:effectLst>
                <a:uLnTx/>
                <a:uFillTx/>
                <a:latin typeface="Monotype Corsiva" pitchFamily="66" charset="0"/>
                <a:ea typeface="+mn-ea"/>
                <a:cs typeface="+mn-cs"/>
              </a:rPr>
              <a:t> </a:t>
            </a:r>
            <a:r>
              <a:rPr kumimoji="0" lang="cs-CZ" sz="3200" b="1" i="0" u="none" strike="noStrike" kern="1200" cap="none" spc="0" normalizeH="0" baseline="0" noProof="0" dirty="0" smtClean="0">
                <a:ln>
                  <a:noFill/>
                </a:ln>
                <a:solidFill>
                  <a:srgbClr val="0070C0"/>
                </a:solidFill>
                <a:effectLst>
                  <a:outerShdw blurRad="38100" dist="38100" dir="2700000" algn="tl">
                    <a:srgbClr val="000000">
                      <a:alpha val="43137"/>
                    </a:srgbClr>
                  </a:outerShdw>
                </a:effectLst>
                <a:uLnTx/>
                <a:uFillTx/>
                <a:latin typeface="Monotype Corsiva" pitchFamily="66" charset="0"/>
                <a:ea typeface="+mn-ea"/>
                <a:cs typeface="+mn-cs"/>
              </a:rPr>
              <a:t> k textu a </a:t>
            </a:r>
            <a:r>
              <a:rPr lang="cs-CZ" sz="3200" b="1" dirty="0" smtClean="0">
                <a:solidFill>
                  <a:srgbClr val="0070C0"/>
                </a:solidFill>
                <a:effectLst>
                  <a:outerShdw blurRad="38100" dist="38100" dir="2700000" algn="tl">
                    <a:srgbClr val="000000">
                      <a:alpha val="43137"/>
                    </a:srgbClr>
                  </a:outerShdw>
                </a:effectLst>
                <a:latin typeface="Monotype Corsiva" pitchFamily="66" charset="0"/>
              </a:rPr>
              <a:t> videu</a:t>
            </a:r>
            <a:r>
              <a:rPr kumimoji="0" lang="cs-CZ" sz="3200" b="1" i="0" u="none" strike="noStrike" kern="1200" cap="none" spc="0" normalizeH="0" baseline="0" noProof="0" dirty="0" smtClean="0">
                <a:ln>
                  <a:noFill/>
                </a:ln>
                <a:solidFill>
                  <a:srgbClr val="0070C0"/>
                </a:solidFill>
                <a:effectLst>
                  <a:outerShdw blurRad="38100" dist="38100" dir="2700000" algn="tl">
                    <a:srgbClr val="000000">
                      <a:alpha val="43137"/>
                    </a:srgbClr>
                  </a:outerShdw>
                </a:effectLst>
                <a:uLnTx/>
                <a:uFillTx/>
                <a:latin typeface="Monotype Corsiva" pitchFamily="66" charset="0"/>
                <a:ea typeface="+mn-ea"/>
                <a:cs typeface="+mn-cs"/>
              </a:rPr>
              <a:t>:</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UcParenR"/>
              <a:tabLst/>
              <a:defRPr/>
            </a:pPr>
            <a:r>
              <a:rPr lang="cs-CZ" sz="3200" b="1" dirty="0" smtClean="0">
                <a:effectLst>
                  <a:outerShdw blurRad="38100" dist="38100" dir="2700000" algn="tl">
                    <a:srgbClr val="000000">
                      <a:alpha val="43137"/>
                    </a:srgbClr>
                  </a:outerShdw>
                </a:effectLst>
                <a:latin typeface="Monotype Corsiva" pitchFamily="66" charset="0"/>
              </a:rPr>
              <a:t>Kniha byla napsána </a:t>
            </a:r>
            <a:r>
              <a:rPr lang="cs-CZ" sz="3200" b="1" u="sng" dirty="0" smtClean="0">
                <a:effectLst>
                  <a:outerShdw blurRad="38100" dist="38100" dir="2700000" algn="tl">
                    <a:srgbClr val="000000">
                      <a:alpha val="43137"/>
                    </a:srgbClr>
                  </a:outerShdw>
                </a:effectLst>
                <a:latin typeface="Monotype Corsiva" pitchFamily="66" charset="0"/>
              </a:rPr>
              <a:t>v roce 1945</a:t>
            </a:r>
            <a:r>
              <a:rPr lang="cs-CZ" sz="3200" b="1" dirty="0" smtClean="0">
                <a:effectLst>
                  <a:outerShdw blurRad="38100" dist="38100" dir="2700000" algn="tl">
                    <a:srgbClr val="000000">
                      <a:alpha val="43137"/>
                    </a:srgbClr>
                  </a:outerShdw>
                </a:effectLst>
                <a:latin typeface="Monotype Corsiva" pitchFamily="66" charset="0"/>
              </a:rPr>
              <a:t>, </a:t>
            </a:r>
            <a:r>
              <a:rPr lang="cs-CZ" sz="3200" b="1" u="sng" dirty="0" smtClean="0">
                <a:effectLst>
                  <a:outerShdw blurRad="38100" dist="38100" dir="2700000" algn="tl">
                    <a:srgbClr val="000000">
                      <a:alpha val="43137"/>
                    </a:srgbClr>
                  </a:outerShdw>
                </a:effectLst>
                <a:latin typeface="Monotype Corsiva" pitchFamily="66" charset="0"/>
              </a:rPr>
              <a:t>spisovatele ovlivnila  poválečná  situace </a:t>
            </a:r>
            <a:r>
              <a:rPr lang="cs-CZ" sz="3200" b="1" dirty="0" smtClean="0">
                <a:effectLst>
                  <a:outerShdw blurRad="38100" dist="38100" dir="2700000" algn="tl">
                    <a:srgbClr val="000000">
                      <a:alpha val="43137"/>
                    </a:srgbClr>
                  </a:outerShdw>
                </a:effectLst>
                <a:latin typeface="Monotype Corsiva" pitchFamily="66" charset="0"/>
              </a:rPr>
              <a:t>ve  Finsku, zklamání z prohrané války.</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UcParenR"/>
              <a:tabLst/>
              <a:defRPr/>
            </a:pPr>
            <a:r>
              <a:rPr lang="cs-CZ" sz="3200" b="1" dirty="0" smtClean="0">
                <a:effectLst>
                  <a:outerShdw blurRad="38100" dist="38100" dir="2700000" algn="tl">
                    <a:srgbClr val="000000">
                      <a:alpha val="43137"/>
                    </a:srgbClr>
                  </a:outerShdw>
                </a:effectLst>
                <a:latin typeface="Monotype Corsiva" pitchFamily="66" charset="0"/>
              </a:rPr>
              <a:t>Autor v knize </a:t>
            </a:r>
            <a:r>
              <a:rPr lang="cs-CZ" sz="3200" b="1" u="sng" dirty="0" smtClean="0">
                <a:effectLst>
                  <a:outerShdw blurRad="38100" dist="38100" dir="2700000" algn="tl">
                    <a:srgbClr val="000000">
                      <a:alpha val="43137"/>
                    </a:srgbClr>
                  </a:outerShdw>
                </a:effectLst>
                <a:latin typeface="Monotype Corsiva" pitchFamily="66" charset="0"/>
              </a:rPr>
              <a:t>uniká do starověkých exotických zemí,</a:t>
            </a:r>
            <a:r>
              <a:rPr lang="cs-CZ" sz="3200" b="1" dirty="0" smtClean="0">
                <a:effectLst>
                  <a:outerShdw blurRad="38100" dist="38100" dir="2700000" algn="tl">
                    <a:srgbClr val="000000">
                      <a:alpha val="43137"/>
                    </a:srgbClr>
                  </a:outerShdw>
                </a:effectLst>
                <a:latin typeface="Monotype Corsiva" pitchFamily="66" charset="0"/>
              </a:rPr>
              <a:t> paralela  se současností, důraz na lidství, přátelství a lásku.</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UcParenR"/>
              <a:tabLst/>
              <a:defRPr/>
            </a:pPr>
            <a:r>
              <a:rPr lang="cs-CZ" sz="3200" b="1" u="sng" dirty="0" smtClean="0">
                <a:effectLst>
                  <a:outerShdw blurRad="38100" dist="38100" dir="2700000" algn="tl">
                    <a:srgbClr val="000000">
                      <a:alpha val="43137"/>
                    </a:srgbClr>
                  </a:outerShdw>
                </a:effectLst>
                <a:latin typeface="Monotype Corsiva" pitchFamily="66" charset="0"/>
              </a:rPr>
              <a:t>Osudové ženy </a:t>
            </a:r>
            <a:r>
              <a:rPr lang="cs-CZ" sz="3200" b="1" dirty="0" smtClean="0">
                <a:effectLst>
                  <a:outerShdw blurRad="38100" dist="38100" dir="2700000" algn="tl">
                    <a:srgbClr val="000000">
                      <a:alpha val="43137"/>
                    </a:srgbClr>
                  </a:outerShdw>
                </a:effectLst>
                <a:latin typeface="Monotype Corsiva" pitchFamily="66" charset="0"/>
              </a:rPr>
              <a:t>- </a:t>
            </a:r>
            <a:r>
              <a:rPr lang="cs-CZ" sz="3200" b="1" dirty="0" err="1" smtClean="0">
                <a:effectLst>
                  <a:outerShdw blurRad="38100" dist="38100" dir="2700000" algn="tl">
                    <a:srgbClr val="000000">
                      <a:alpha val="43137"/>
                    </a:srgbClr>
                  </a:outerShdw>
                </a:effectLst>
                <a:latin typeface="Monotype Corsiva" pitchFamily="66" charset="0"/>
              </a:rPr>
              <a:t>Nefernefernefer</a:t>
            </a:r>
            <a:r>
              <a:rPr lang="cs-CZ" sz="3200" b="1" dirty="0" smtClean="0">
                <a:effectLst>
                  <a:outerShdw blurRad="38100" dist="38100" dir="2700000" algn="tl">
                    <a:srgbClr val="000000">
                      <a:alpha val="43137"/>
                    </a:srgbClr>
                  </a:outerShdw>
                </a:effectLst>
                <a:latin typeface="Monotype Corsiva" pitchFamily="66" charset="0"/>
              </a:rPr>
              <a:t>; </a:t>
            </a:r>
            <a:r>
              <a:rPr lang="cs-CZ" sz="3200" b="1" dirty="0" err="1" smtClean="0">
                <a:effectLst>
                  <a:outerShdw blurRad="38100" dist="38100" dir="2700000" algn="tl">
                    <a:srgbClr val="000000">
                      <a:alpha val="43137"/>
                    </a:srgbClr>
                  </a:outerShdw>
                </a:effectLst>
                <a:latin typeface="Monotype Corsiva" pitchFamily="66" charset="0"/>
              </a:rPr>
              <a:t>Minoa</a:t>
            </a:r>
            <a:r>
              <a:rPr lang="cs-CZ" sz="3200" b="1" dirty="0" smtClean="0">
                <a:effectLst>
                  <a:outerShdw blurRad="38100" dist="38100" dir="2700000" algn="tl">
                    <a:srgbClr val="000000">
                      <a:alpha val="43137"/>
                    </a:srgbClr>
                  </a:outerShdw>
                </a:effectLst>
                <a:latin typeface="Monotype Corsiva" pitchFamily="66" charset="0"/>
              </a:rPr>
              <a:t>  a Merit.</a:t>
            </a:r>
          </a:p>
          <a:p>
            <a:pPr marL="171450" marR="0" lvl="0" indent="-514350" defTabSz="914400" rtl="0" eaLnBrk="1" fontAlgn="auto" latinLnBrk="0" hangingPunct="1">
              <a:lnSpc>
                <a:spcPct val="100000"/>
              </a:lnSpc>
              <a:spcBef>
                <a:spcPct val="20000"/>
              </a:spcBef>
              <a:spcAft>
                <a:spcPts val="0"/>
              </a:spcAft>
              <a:buClrTx/>
              <a:buSzTx/>
              <a:tabLst/>
              <a:defRPr/>
            </a:pPr>
            <a:endParaRPr lang="cs-CZ" sz="3200" b="1" dirty="0" smtClean="0">
              <a:effectLst>
                <a:outerShdw blurRad="38100" dist="38100" dir="2700000" algn="tl">
                  <a:srgbClr val="000000">
                    <a:alpha val="43137"/>
                  </a:srgbClr>
                </a:outerShdw>
              </a:effectLst>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2"/>
          <p:cNvSpPr txBox="1">
            <a:spLocks/>
          </p:cNvSpPr>
          <p:nvPr/>
        </p:nvSpPr>
        <p:spPr>
          <a:xfrm>
            <a:off x="2143108" y="571480"/>
            <a:ext cx="6715172" cy="5929354"/>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lang="cs-CZ" sz="2600" b="1" dirty="0">
              <a:effectLst>
                <a:outerShdw blurRad="38100" dist="38100" dir="2700000" algn="tl">
                  <a:srgbClr val="000000">
                    <a:alpha val="43137"/>
                  </a:srgbClr>
                </a:outerShdw>
              </a:effectLst>
              <a:latin typeface="Monotype Corsiva" pitchFamily="66" charset="0"/>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4000" b="1" i="0" u="sng"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Poslech</a:t>
            </a:r>
            <a:r>
              <a:rPr kumimoji="0" lang="cs-CZ" sz="4000" b="1" i="0" u="sng"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 nahrávky</a:t>
            </a: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onotype Corsiva" pitchFamily="66" charset="0"/>
              </a:rPr>
              <a:t>Poslouchejte a vypracujte odpovědi na dané otázky.</a:t>
            </a: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600" b="1" dirty="0" smtClean="0">
                <a:effectLst>
                  <a:outerShdw blurRad="38100" dist="38100" dir="2700000" algn="tl">
                    <a:srgbClr val="000000">
                      <a:alpha val="43137"/>
                    </a:srgbClr>
                  </a:outerShdw>
                </a:effectLst>
                <a:latin typeface="Monotype Corsiva" pitchFamily="66" charset="0"/>
                <a:hlinkClick r:id="rId2"/>
              </a:rPr>
              <a:t>http://prehravac.rozhlas.cz/audio/955958</a:t>
            </a:r>
            <a:endParaRPr lang="cs-CZ" sz="2600" b="1" dirty="0" smtClean="0">
              <a:effectLst>
                <a:outerShdw blurRad="38100" dist="38100" dir="2700000" algn="tl">
                  <a:srgbClr val="000000">
                    <a:alpha val="43137"/>
                  </a:srgbClr>
                </a:outerShdw>
              </a:effectLst>
              <a:latin typeface="Monotype Corsiva" pitchFamily="66" charset="0"/>
            </a:endParaRPr>
          </a:p>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a)  Shrňte </a:t>
            </a:r>
            <a:r>
              <a:rPr kumimoji="0" lang="cs-CZ" sz="3200" b="1" i="0" u="sng"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obsah nahrávky </a:t>
            </a:r>
            <a:r>
              <a:rPr kumimoji="0" lang="cs-CZ" sz="32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vlastními slovy.</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startAt="2"/>
              <a:tabLst/>
              <a:defRPr/>
            </a:pPr>
            <a:r>
              <a:rPr lang="cs-CZ" sz="3200" b="1" dirty="0" smtClean="0">
                <a:effectLst>
                  <a:outerShdw blurRad="38100" dist="38100" dir="2700000" algn="tl">
                    <a:srgbClr val="000000">
                      <a:alpha val="43137"/>
                    </a:srgbClr>
                  </a:outerShdw>
                </a:effectLst>
                <a:latin typeface="Monotype Corsiva" pitchFamily="66" charset="0"/>
              </a:rPr>
              <a:t>Kde hledal  M. </a:t>
            </a:r>
            <a:r>
              <a:rPr lang="cs-CZ" sz="3200" b="1" dirty="0" err="1" smtClean="0">
                <a:effectLst>
                  <a:outerShdw blurRad="38100" dist="38100" dir="2700000" algn="tl">
                    <a:srgbClr val="000000">
                      <a:alpha val="43137"/>
                    </a:srgbClr>
                  </a:outerShdw>
                </a:effectLst>
                <a:latin typeface="Monotype Corsiva" pitchFamily="66" charset="0"/>
              </a:rPr>
              <a:t>Waltari</a:t>
            </a:r>
            <a:r>
              <a:rPr lang="cs-CZ" sz="3200" b="1" dirty="0" smtClean="0">
                <a:effectLst>
                  <a:outerShdw blurRad="38100" dist="38100" dir="2700000" algn="tl">
                    <a:srgbClr val="000000">
                      <a:alpha val="43137"/>
                    </a:srgbClr>
                  </a:outerShdw>
                </a:effectLst>
                <a:latin typeface="Monotype Corsiva" pitchFamily="66" charset="0"/>
              </a:rPr>
              <a:t>  </a:t>
            </a:r>
            <a:r>
              <a:rPr lang="cs-CZ" sz="3200" b="1" u="sng" dirty="0" smtClean="0">
                <a:effectLst>
                  <a:outerShdw blurRad="38100" dist="38100" dir="2700000" algn="tl">
                    <a:srgbClr val="000000">
                      <a:alpha val="43137"/>
                    </a:srgbClr>
                  </a:outerShdw>
                </a:effectLst>
                <a:latin typeface="Monotype Corsiva" pitchFamily="66" charset="0"/>
              </a:rPr>
              <a:t>inspiraci </a:t>
            </a:r>
            <a:r>
              <a:rPr lang="cs-CZ" sz="3200" b="1" dirty="0" smtClean="0">
                <a:effectLst>
                  <a:outerShdw blurRad="38100" dist="38100" dir="2700000" algn="tl">
                    <a:srgbClr val="000000">
                      <a:alpha val="43137"/>
                    </a:srgbClr>
                  </a:outerShdw>
                </a:effectLst>
                <a:latin typeface="Monotype Corsiva" pitchFamily="66" charset="0"/>
              </a:rPr>
              <a:t>pro své psaní? Byl někdy v Egyptě? Kam rád </a:t>
            </a:r>
            <a:r>
              <a:rPr lang="cs-CZ" sz="3200" b="1" u="sng" dirty="0" smtClean="0">
                <a:effectLst>
                  <a:outerShdw blurRad="38100" dist="38100" dir="2700000" algn="tl">
                    <a:srgbClr val="000000">
                      <a:alpha val="43137"/>
                    </a:srgbClr>
                  </a:outerShdw>
                </a:effectLst>
                <a:latin typeface="Monotype Corsiva" pitchFamily="66" charset="0"/>
              </a:rPr>
              <a:t>cestoval</a:t>
            </a:r>
            <a:r>
              <a:rPr lang="cs-CZ" sz="3200" b="1" dirty="0" smtClean="0">
                <a:effectLst>
                  <a:outerShdw blurRad="38100" dist="38100" dir="2700000" algn="tl">
                    <a:srgbClr val="000000">
                      <a:alpha val="43137"/>
                    </a:srgbClr>
                  </a:outerShdw>
                </a:effectLst>
                <a:latin typeface="Monotype Corsiva" pitchFamily="66" charset="0"/>
              </a:rPr>
              <a:t>?</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startAt="2"/>
              <a:tabLst/>
              <a:defRPr/>
            </a:pPr>
            <a:r>
              <a:rPr lang="cs-CZ" sz="3200" b="1" dirty="0" smtClean="0">
                <a:effectLst>
                  <a:outerShdw blurRad="38100" dist="38100" dir="2700000" algn="tl">
                    <a:srgbClr val="000000">
                      <a:alpha val="43137"/>
                    </a:srgbClr>
                  </a:outerShdw>
                </a:effectLst>
                <a:latin typeface="Monotype Corsiva" pitchFamily="66" charset="0"/>
              </a:rPr>
              <a:t>Jakou slabinou se dílo vyznačuje?</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startAt="2"/>
              <a:tabLst/>
              <a:defRPr/>
            </a:pPr>
            <a:r>
              <a:rPr lang="cs-CZ" sz="3200" b="1" dirty="0" smtClean="0">
                <a:effectLst>
                  <a:outerShdw blurRad="38100" dist="38100" dir="2700000" algn="tl">
                    <a:srgbClr val="000000">
                      <a:alpha val="43137"/>
                    </a:srgbClr>
                  </a:outerShdw>
                </a:effectLst>
                <a:latin typeface="Monotype Corsiva" pitchFamily="66" charset="0"/>
              </a:rPr>
              <a:t> Kdo byl skutečný starověký </a:t>
            </a:r>
            <a:r>
              <a:rPr lang="cs-CZ" sz="3200" b="1" dirty="0" err="1" smtClean="0">
                <a:effectLst>
                  <a:outerShdw blurRad="38100" dist="38100" dir="2700000" algn="tl">
                    <a:srgbClr val="000000">
                      <a:alpha val="43137"/>
                    </a:srgbClr>
                  </a:outerShdw>
                </a:effectLst>
                <a:latin typeface="Monotype Corsiva" pitchFamily="66" charset="0"/>
              </a:rPr>
              <a:t>Sinuhet</a:t>
            </a:r>
            <a:r>
              <a:rPr lang="cs-CZ" sz="3200" b="1" dirty="0" smtClean="0">
                <a:effectLst>
                  <a:outerShdw blurRad="38100" dist="38100" dir="2700000" algn="tl">
                    <a:srgbClr val="000000">
                      <a:alpha val="43137"/>
                    </a:srgbClr>
                  </a:outerShdw>
                </a:effectLst>
                <a:latin typeface="Monotype Corsiva" pitchFamily="66" charset="0"/>
              </a:rPr>
              <a:t>?</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startAt="2"/>
              <a:tabLst/>
              <a:defRPr/>
            </a:pPr>
            <a:endParaRPr lang="cs-CZ" sz="3200" b="1" dirty="0" smtClean="0">
              <a:effectLst>
                <a:outerShdw blurRad="38100" dist="38100" dir="2700000" algn="tl">
                  <a:srgbClr val="000000">
                    <a:alpha val="43137"/>
                  </a:srgbClr>
                </a:outerShdw>
              </a:effectLst>
              <a:latin typeface="Monotype Corsiva" pitchFamily="66" charset="0"/>
            </a:endParaRP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startAt="2"/>
              <a:tabLst/>
              <a:defRPr/>
            </a:pPr>
            <a:endParaRPr kumimoji="0" lang="cs-CZ" sz="32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p:txBody>
      </p:sp>
      <p:sp>
        <p:nvSpPr>
          <p:cNvPr id="7" name="Zástupný symbol pro obsah 2"/>
          <p:cNvSpPr txBox="1">
            <a:spLocks/>
          </p:cNvSpPr>
          <p:nvPr/>
        </p:nvSpPr>
        <p:spPr>
          <a:xfrm>
            <a:off x="2143108" y="571480"/>
            <a:ext cx="6715172" cy="5929354"/>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lang="cs-CZ" sz="2600" b="1" dirty="0">
              <a:effectLst>
                <a:outerShdw blurRad="38100" dist="38100" dir="2700000" algn="tl">
                  <a:srgbClr val="000000">
                    <a:alpha val="43137"/>
                  </a:srgbClr>
                </a:outerShdw>
              </a:effectLst>
              <a:latin typeface="Monotype Corsiva" pitchFamily="66" charset="0"/>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4000" b="1" i="0" u="sng"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Poslech</a:t>
            </a:r>
            <a:r>
              <a:rPr kumimoji="0" lang="cs-CZ" sz="4000" b="1" i="0" u="sng"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 nahrávky</a:t>
            </a: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onotype Corsiva" pitchFamily="66" charset="0"/>
              </a:rPr>
              <a:t>Poslouchejte a vypracujte odpovědi na dané otázky.</a:t>
            </a: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2600" b="1" dirty="0" smtClean="0">
                <a:effectLst>
                  <a:outerShdw blurRad="38100" dist="38100" dir="2700000" algn="tl">
                    <a:srgbClr val="000000">
                      <a:alpha val="43137"/>
                    </a:srgbClr>
                  </a:outerShdw>
                </a:effectLst>
                <a:latin typeface="Monotype Corsiva" pitchFamily="66" charset="0"/>
                <a:hlinkClick r:id="rId2"/>
              </a:rPr>
              <a:t>http://prehravac.rozhlas.cz/audio/955958</a:t>
            </a:r>
            <a:endParaRPr lang="cs-CZ" sz="2600" b="1" dirty="0" smtClean="0">
              <a:effectLst>
                <a:outerShdw blurRad="38100" dist="38100" dir="2700000" algn="tl">
                  <a:srgbClr val="000000">
                    <a:alpha val="43137"/>
                  </a:srgbClr>
                </a:outerShdw>
              </a:effectLst>
              <a:latin typeface="Monotype Corsiva" pitchFamily="66" charset="0"/>
            </a:endParaRPr>
          </a:p>
          <a:p>
            <a:pPr marL="171450" marR="0" lvl="0" indent="-514350" defTabSz="914400" rtl="0" eaLnBrk="1" fontAlgn="auto" latinLnBrk="0" hangingPunct="1">
              <a:lnSpc>
                <a:spcPct val="100000"/>
              </a:lnSpc>
              <a:spcBef>
                <a:spcPct val="20000"/>
              </a:spcBef>
              <a:spcAft>
                <a:spcPts val="0"/>
              </a:spcAft>
              <a:buClrTx/>
              <a:buSzTx/>
              <a:tabLst/>
              <a:defRPr/>
            </a:pPr>
            <a:r>
              <a:rPr lang="cs-CZ" sz="3200" b="1" dirty="0" smtClean="0">
                <a:effectLst>
                  <a:outerShdw blurRad="38100" dist="38100" dir="2700000" algn="tl">
                    <a:srgbClr val="000000">
                      <a:alpha val="43137"/>
                    </a:srgbClr>
                  </a:outerShdw>
                </a:effectLst>
                <a:latin typeface="Monotype Corsiva" pitchFamily="66" charset="0"/>
              </a:rPr>
              <a:t>a) </a:t>
            </a:r>
            <a:r>
              <a:rPr lang="cs-CZ" sz="3200" b="1" u="sng" dirty="0" smtClean="0">
                <a:effectLst>
                  <a:outerShdw blurRad="38100" dist="38100" dir="2700000" algn="tl">
                    <a:srgbClr val="000000">
                      <a:alpha val="43137"/>
                    </a:srgbClr>
                  </a:outerShdw>
                </a:effectLst>
                <a:latin typeface="Monotype Corsiva" pitchFamily="66" charset="0"/>
              </a:rPr>
              <a:t>Shrňte vlastními slovy  </a:t>
            </a:r>
            <a:r>
              <a:rPr lang="cs-CZ" sz="3200" b="1" dirty="0" smtClean="0">
                <a:effectLst>
                  <a:outerShdw blurRad="38100" dist="38100" dir="2700000" algn="tl">
                    <a:srgbClr val="000000">
                      <a:alpha val="43137"/>
                    </a:srgbClr>
                  </a:outerShdw>
                </a:effectLst>
                <a:latin typeface="Monotype Corsiva" pitchFamily="66" charset="0"/>
              </a:rPr>
              <a:t>obsah nahrávky.</a:t>
            </a:r>
            <a:endParaRPr kumimoji="0" lang="cs-CZ" sz="32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a:p>
            <a:pPr marL="171450" marR="0" lvl="0" indent="-514350" defTabSz="914400" rtl="0" eaLnBrk="1" fontAlgn="auto" latinLnBrk="0" hangingPunct="1">
              <a:lnSpc>
                <a:spcPct val="100000"/>
              </a:lnSpc>
              <a:spcBef>
                <a:spcPct val="20000"/>
              </a:spcBef>
              <a:spcAft>
                <a:spcPts val="0"/>
              </a:spcAft>
              <a:buClrTx/>
              <a:buSzTx/>
              <a:tabLst/>
              <a:defRPr/>
            </a:pPr>
            <a:r>
              <a:rPr lang="cs-CZ" sz="3200" b="1" dirty="0" smtClean="0">
                <a:effectLst>
                  <a:outerShdw blurRad="38100" dist="38100" dir="2700000" algn="tl">
                    <a:srgbClr val="000000">
                      <a:alpha val="43137"/>
                    </a:srgbClr>
                  </a:outerShdw>
                </a:effectLst>
                <a:latin typeface="Monotype Corsiva" pitchFamily="66" charset="0"/>
              </a:rPr>
              <a:t>b) Kde hledal </a:t>
            </a:r>
            <a:r>
              <a:rPr lang="cs-CZ" sz="3200" b="1" dirty="0" err="1" smtClean="0">
                <a:effectLst>
                  <a:outerShdw blurRad="38100" dist="38100" dir="2700000" algn="tl">
                    <a:srgbClr val="000000">
                      <a:alpha val="43137"/>
                    </a:srgbClr>
                  </a:outerShdw>
                </a:effectLst>
                <a:latin typeface="Monotype Corsiva" pitchFamily="66" charset="0"/>
              </a:rPr>
              <a:t>Mika</a:t>
            </a:r>
            <a:r>
              <a:rPr lang="cs-CZ" sz="3200" b="1" dirty="0" smtClean="0">
                <a:effectLst>
                  <a:outerShdw blurRad="38100" dist="38100" dir="2700000" algn="tl">
                    <a:srgbClr val="000000">
                      <a:alpha val="43137"/>
                    </a:srgbClr>
                  </a:outerShdw>
                </a:effectLst>
                <a:latin typeface="Monotype Corsiva" pitchFamily="66" charset="0"/>
              </a:rPr>
              <a:t>  </a:t>
            </a:r>
            <a:r>
              <a:rPr lang="cs-CZ" sz="3200" b="1" dirty="0" err="1" smtClean="0">
                <a:effectLst>
                  <a:outerShdw blurRad="38100" dist="38100" dir="2700000" algn="tl">
                    <a:srgbClr val="000000">
                      <a:alpha val="43137"/>
                    </a:srgbClr>
                  </a:outerShdw>
                </a:effectLst>
                <a:latin typeface="Monotype Corsiva" pitchFamily="66" charset="0"/>
              </a:rPr>
              <a:t>Waltari</a:t>
            </a:r>
            <a:r>
              <a:rPr lang="cs-CZ" sz="3200" b="1" dirty="0" smtClean="0">
                <a:effectLst>
                  <a:outerShdw blurRad="38100" dist="38100" dir="2700000" algn="tl">
                    <a:srgbClr val="000000">
                      <a:alpha val="43137"/>
                    </a:srgbClr>
                  </a:outerShdw>
                </a:effectLst>
                <a:latin typeface="Monotype Corsiva" pitchFamily="66" charset="0"/>
              </a:rPr>
              <a:t> </a:t>
            </a:r>
            <a:r>
              <a:rPr lang="cs-CZ" sz="3200" b="1" u="sng" dirty="0" smtClean="0">
                <a:effectLst>
                  <a:outerShdw blurRad="38100" dist="38100" dir="2700000" algn="tl">
                    <a:srgbClr val="000000">
                      <a:alpha val="43137"/>
                    </a:srgbClr>
                  </a:outerShdw>
                </a:effectLst>
                <a:latin typeface="Monotype Corsiva" pitchFamily="66" charset="0"/>
              </a:rPr>
              <a:t>inspiraci p</a:t>
            </a:r>
            <a:r>
              <a:rPr lang="cs-CZ" sz="3200" b="1" dirty="0" smtClean="0">
                <a:effectLst>
                  <a:outerShdw blurRad="38100" dist="38100" dir="2700000" algn="tl">
                    <a:srgbClr val="000000">
                      <a:alpha val="43137"/>
                    </a:srgbClr>
                  </a:outerShdw>
                </a:effectLst>
                <a:latin typeface="Monotype Corsiva" pitchFamily="66" charset="0"/>
              </a:rPr>
              <a:t>ro svou tvorbu?</a:t>
            </a:r>
          </a:p>
          <a:p>
            <a:pPr marL="171450" marR="0" lvl="0" indent="-514350" defTabSz="914400" rtl="0" eaLnBrk="1" fontAlgn="auto" latinLnBrk="0" hangingPunct="1">
              <a:lnSpc>
                <a:spcPct val="100000"/>
              </a:lnSpc>
              <a:spcBef>
                <a:spcPct val="20000"/>
              </a:spcBef>
              <a:spcAft>
                <a:spcPts val="0"/>
              </a:spcAft>
              <a:buClrTx/>
              <a:buSzTx/>
              <a:tabLst/>
              <a:defRPr/>
            </a:pPr>
            <a:r>
              <a:rPr lang="cs-CZ" sz="3200" b="1" dirty="0" smtClean="0">
                <a:effectLst>
                  <a:outerShdw blurRad="38100" dist="38100" dir="2700000" algn="tl">
                    <a:srgbClr val="000000">
                      <a:alpha val="43137"/>
                    </a:srgbClr>
                  </a:outerShdw>
                </a:effectLst>
                <a:latin typeface="Monotype Corsiva" pitchFamily="66" charset="0"/>
              </a:rPr>
              <a:t>c)  Jaké existují </a:t>
            </a:r>
            <a:r>
              <a:rPr lang="cs-CZ" sz="3200" b="1" u="sng" dirty="0" smtClean="0">
                <a:effectLst>
                  <a:outerShdw blurRad="38100" dist="38100" dir="2700000" algn="tl">
                    <a:srgbClr val="000000">
                      <a:alpha val="43137"/>
                    </a:srgbClr>
                  </a:outerShdw>
                </a:effectLst>
                <a:latin typeface="Monotype Corsiva" pitchFamily="66" charset="0"/>
              </a:rPr>
              <a:t>rozdíly </a:t>
            </a:r>
            <a:r>
              <a:rPr lang="cs-CZ" sz="3200" b="1" dirty="0" smtClean="0">
                <a:effectLst>
                  <a:outerShdw blurRad="38100" dist="38100" dir="2700000" algn="tl">
                    <a:srgbClr val="000000">
                      <a:alpha val="43137"/>
                    </a:srgbClr>
                  </a:outerShdw>
                </a:effectLst>
                <a:latin typeface="Monotype Corsiva" pitchFamily="66" charset="0"/>
              </a:rPr>
              <a:t>mezi skutečným </a:t>
            </a:r>
            <a:r>
              <a:rPr lang="cs-CZ" sz="3200" b="1" dirty="0" err="1" smtClean="0">
                <a:effectLst>
                  <a:outerShdw blurRad="38100" dist="38100" dir="2700000" algn="tl">
                    <a:srgbClr val="000000">
                      <a:alpha val="43137"/>
                    </a:srgbClr>
                  </a:outerShdw>
                </a:effectLst>
                <a:latin typeface="Monotype Corsiva" pitchFamily="66" charset="0"/>
              </a:rPr>
              <a:t>Sinuhetem</a:t>
            </a:r>
            <a:r>
              <a:rPr lang="cs-CZ" sz="3200" b="1" dirty="0" smtClean="0">
                <a:effectLst>
                  <a:outerShdw blurRad="38100" dist="38100" dir="2700000" algn="tl">
                    <a:srgbClr val="000000">
                      <a:alpha val="43137"/>
                    </a:srgbClr>
                  </a:outerShdw>
                </a:effectLst>
                <a:latin typeface="Monotype Corsiva" pitchFamily="66" charset="0"/>
              </a:rPr>
              <a:t> a románovou postavou M. </a:t>
            </a:r>
            <a:r>
              <a:rPr lang="cs-CZ" sz="3200" b="1" dirty="0" err="1" smtClean="0">
                <a:effectLst>
                  <a:outerShdw blurRad="38100" dist="38100" dir="2700000" algn="tl">
                    <a:srgbClr val="000000">
                      <a:alpha val="43137"/>
                    </a:srgbClr>
                  </a:outerShdw>
                </a:effectLst>
                <a:latin typeface="Monotype Corsiva" pitchFamily="66" charset="0"/>
              </a:rPr>
              <a:t>Waltariho</a:t>
            </a:r>
            <a:r>
              <a:rPr lang="cs-CZ" sz="3200" b="1" dirty="0" smtClean="0">
                <a:effectLst>
                  <a:outerShdw blurRad="38100" dist="38100" dir="2700000" algn="tl">
                    <a:srgbClr val="000000">
                      <a:alpha val="43137"/>
                    </a:srgbClr>
                  </a:outerShdw>
                </a:effectLst>
                <a:latin typeface="Monotype Corsiva" pitchFamily="66" charset="0"/>
              </a:rPr>
              <a:t>?</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startAt="2"/>
              <a:tabLst/>
              <a:defRPr/>
            </a:pPr>
            <a:endParaRPr lang="cs-CZ" sz="3200" b="1" dirty="0" smtClean="0">
              <a:effectLst>
                <a:outerShdw blurRad="38100" dist="38100" dir="2700000" algn="tl">
                  <a:srgbClr val="000000">
                    <a:alpha val="43137"/>
                  </a:srgbClr>
                </a:outerShdw>
              </a:effectLst>
              <a:latin typeface="Monotype Corsiva" pitchFamily="66" charset="0"/>
            </a:endParaRP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startAt="2"/>
              <a:tabLst/>
              <a:defRPr/>
            </a:pPr>
            <a:endParaRPr kumimoji="0" lang="cs-CZ" sz="32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p:txBody>
      </p:sp>
    </p:spTree>
  </p:cSld>
  <p:clrMapOvr>
    <a:masterClrMapping/>
  </p:clrMapOvr>
  <p:transition spd="slow">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2"/>
          <p:cNvSpPr txBox="1">
            <a:spLocks/>
          </p:cNvSpPr>
          <p:nvPr/>
        </p:nvSpPr>
        <p:spPr>
          <a:xfrm>
            <a:off x="2143108" y="571480"/>
            <a:ext cx="6715172" cy="5929354"/>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lang="cs-CZ" sz="2600" b="1" dirty="0">
              <a:effectLst>
                <a:outerShdw blurRad="38100" dist="38100" dir="2700000" algn="tl">
                  <a:srgbClr val="000000">
                    <a:alpha val="43137"/>
                  </a:srgbClr>
                </a:outerShdw>
              </a:effectLst>
              <a:latin typeface="Monotype Corsiva" pitchFamily="66" charset="0"/>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4000" b="1" i="0" u="sng"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Poslech</a:t>
            </a:r>
            <a:r>
              <a:rPr kumimoji="0" lang="cs-CZ" sz="4000" b="1" i="0" u="sng"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 nahrávky</a:t>
            </a: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onotype Corsiva" pitchFamily="66" charset="0"/>
              </a:rPr>
              <a:t>Poslouchejte a vypracujte odpovědi na dané otázky.</a:t>
            </a: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600" b="1" dirty="0" smtClean="0">
                <a:effectLst>
                  <a:outerShdw blurRad="38100" dist="38100" dir="2700000" algn="tl">
                    <a:srgbClr val="000000">
                      <a:alpha val="43137"/>
                    </a:srgbClr>
                  </a:outerShdw>
                </a:effectLst>
                <a:latin typeface="Monotype Corsiva" pitchFamily="66" charset="0"/>
                <a:hlinkClick r:id="rId2"/>
              </a:rPr>
              <a:t>http://prehravac.rozhlas.cz/audio/955958</a:t>
            </a:r>
            <a:endParaRPr lang="cs-CZ" sz="2600" b="1" dirty="0" smtClean="0">
              <a:effectLst>
                <a:outerShdw blurRad="38100" dist="38100" dir="2700000" algn="tl">
                  <a:srgbClr val="000000">
                    <a:alpha val="43137"/>
                  </a:srgbClr>
                </a:outerShdw>
              </a:effectLst>
              <a:latin typeface="Monotype Corsiva" pitchFamily="66" charset="0"/>
            </a:endParaRPr>
          </a:p>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a)  Shrňte </a:t>
            </a:r>
            <a:r>
              <a:rPr kumimoji="0" lang="cs-CZ" sz="3200" b="1" i="0" u="sng"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obsah nahrávky </a:t>
            </a:r>
            <a:r>
              <a:rPr kumimoji="0" lang="cs-CZ" sz="32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vlastními slovy.</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startAt="2"/>
              <a:tabLst/>
              <a:defRPr/>
            </a:pPr>
            <a:r>
              <a:rPr lang="cs-CZ" sz="3200" b="1" dirty="0" smtClean="0">
                <a:effectLst>
                  <a:outerShdw blurRad="38100" dist="38100" dir="2700000" algn="tl">
                    <a:srgbClr val="000000">
                      <a:alpha val="43137"/>
                    </a:srgbClr>
                  </a:outerShdw>
                </a:effectLst>
                <a:latin typeface="Monotype Corsiva" pitchFamily="66" charset="0"/>
              </a:rPr>
              <a:t>Kde hledal  M. </a:t>
            </a:r>
            <a:r>
              <a:rPr lang="cs-CZ" sz="3200" b="1" dirty="0" err="1" smtClean="0">
                <a:effectLst>
                  <a:outerShdw blurRad="38100" dist="38100" dir="2700000" algn="tl">
                    <a:srgbClr val="000000">
                      <a:alpha val="43137"/>
                    </a:srgbClr>
                  </a:outerShdw>
                </a:effectLst>
                <a:latin typeface="Monotype Corsiva" pitchFamily="66" charset="0"/>
              </a:rPr>
              <a:t>Waltari</a:t>
            </a:r>
            <a:r>
              <a:rPr lang="cs-CZ" sz="3200" b="1" dirty="0" smtClean="0">
                <a:effectLst>
                  <a:outerShdw blurRad="38100" dist="38100" dir="2700000" algn="tl">
                    <a:srgbClr val="000000">
                      <a:alpha val="43137"/>
                    </a:srgbClr>
                  </a:outerShdw>
                </a:effectLst>
                <a:latin typeface="Monotype Corsiva" pitchFamily="66" charset="0"/>
              </a:rPr>
              <a:t>  </a:t>
            </a:r>
            <a:r>
              <a:rPr lang="cs-CZ" sz="3200" b="1" u="sng" dirty="0" smtClean="0">
                <a:effectLst>
                  <a:outerShdw blurRad="38100" dist="38100" dir="2700000" algn="tl">
                    <a:srgbClr val="000000">
                      <a:alpha val="43137"/>
                    </a:srgbClr>
                  </a:outerShdw>
                </a:effectLst>
                <a:latin typeface="Monotype Corsiva" pitchFamily="66" charset="0"/>
              </a:rPr>
              <a:t>inspiraci </a:t>
            </a:r>
            <a:r>
              <a:rPr lang="cs-CZ" sz="3200" b="1" dirty="0" smtClean="0">
                <a:effectLst>
                  <a:outerShdw blurRad="38100" dist="38100" dir="2700000" algn="tl">
                    <a:srgbClr val="000000">
                      <a:alpha val="43137"/>
                    </a:srgbClr>
                  </a:outerShdw>
                </a:effectLst>
                <a:latin typeface="Monotype Corsiva" pitchFamily="66" charset="0"/>
              </a:rPr>
              <a:t>pro své psaní? Byl někdy v Egyptě? Kam rád </a:t>
            </a:r>
            <a:r>
              <a:rPr lang="cs-CZ" sz="3200" b="1" u="sng" dirty="0" smtClean="0">
                <a:effectLst>
                  <a:outerShdw blurRad="38100" dist="38100" dir="2700000" algn="tl">
                    <a:srgbClr val="000000">
                      <a:alpha val="43137"/>
                    </a:srgbClr>
                  </a:outerShdw>
                </a:effectLst>
                <a:latin typeface="Monotype Corsiva" pitchFamily="66" charset="0"/>
              </a:rPr>
              <a:t>cestoval</a:t>
            </a:r>
            <a:r>
              <a:rPr lang="cs-CZ" sz="3200" b="1" dirty="0" smtClean="0">
                <a:effectLst>
                  <a:outerShdw blurRad="38100" dist="38100" dir="2700000" algn="tl">
                    <a:srgbClr val="000000">
                      <a:alpha val="43137"/>
                    </a:srgbClr>
                  </a:outerShdw>
                </a:effectLst>
                <a:latin typeface="Monotype Corsiva" pitchFamily="66" charset="0"/>
              </a:rPr>
              <a:t>?</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startAt="2"/>
              <a:tabLst/>
              <a:defRPr/>
            </a:pPr>
            <a:r>
              <a:rPr lang="cs-CZ" sz="3200" b="1" dirty="0" smtClean="0">
                <a:effectLst>
                  <a:outerShdw blurRad="38100" dist="38100" dir="2700000" algn="tl">
                    <a:srgbClr val="000000">
                      <a:alpha val="43137"/>
                    </a:srgbClr>
                  </a:outerShdw>
                </a:effectLst>
                <a:latin typeface="Monotype Corsiva" pitchFamily="66" charset="0"/>
              </a:rPr>
              <a:t>Jakou slabinou se dílo vyznačuje?</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startAt="2"/>
              <a:tabLst/>
              <a:defRPr/>
            </a:pPr>
            <a:r>
              <a:rPr lang="cs-CZ" sz="3200" b="1" dirty="0" smtClean="0">
                <a:effectLst>
                  <a:outerShdw blurRad="38100" dist="38100" dir="2700000" algn="tl">
                    <a:srgbClr val="000000">
                      <a:alpha val="43137"/>
                    </a:srgbClr>
                  </a:outerShdw>
                </a:effectLst>
                <a:latin typeface="Monotype Corsiva" pitchFamily="66" charset="0"/>
              </a:rPr>
              <a:t> Kdo byl skutečný starověký </a:t>
            </a:r>
            <a:r>
              <a:rPr lang="cs-CZ" sz="3200" b="1" dirty="0" err="1" smtClean="0">
                <a:effectLst>
                  <a:outerShdw blurRad="38100" dist="38100" dir="2700000" algn="tl">
                    <a:srgbClr val="000000">
                      <a:alpha val="43137"/>
                    </a:srgbClr>
                  </a:outerShdw>
                </a:effectLst>
                <a:latin typeface="Monotype Corsiva" pitchFamily="66" charset="0"/>
              </a:rPr>
              <a:t>Sinuhet</a:t>
            </a:r>
            <a:r>
              <a:rPr lang="cs-CZ" sz="3200" b="1" dirty="0" smtClean="0">
                <a:effectLst>
                  <a:outerShdw blurRad="38100" dist="38100" dir="2700000" algn="tl">
                    <a:srgbClr val="000000">
                      <a:alpha val="43137"/>
                    </a:srgbClr>
                  </a:outerShdw>
                </a:effectLst>
                <a:latin typeface="Monotype Corsiva" pitchFamily="66" charset="0"/>
              </a:rPr>
              <a:t>?</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startAt="2"/>
              <a:tabLst/>
              <a:defRPr/>
            </a:pPr>
            <a:endParaRPr lang="cs-CZ" sz="3200" b="1" dirty="0" smtClean="0">
              <a:effectLst>
                <a:outerShdw blurRad="38100" dist="38100" dir="2700000" algn="tl">
                  <a:srgbClr val="000000">
                    <a:alpha val="43137"/>
                  </a:srgbClr>
                </a:outerShdw>
              </a:effectLst>
              <a:latin typeface="Monotype Corsiva" pitchFamily="66" charset="0"/>
            </a:endParaRP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startAt="2"/>
              <a:tabLst/>
              <a:defRPr/>
            </a:pPr>
            <a:endParaRPr kumimoji="0" lang="cs-CZ" sz="32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p:txBody>
      </p:sp>
      <p:sp>
        <p:nvSpPr>
          <p:cNvPr id="7" name="Zástupný symbol pro obsah 2"/>
          <p:cNvSpPr txBox="1">
            <a:spLocks/>
          </p:cNvSpPr>
          <p:nvPr/>
        </p:nvSpPr>
        <p:spPr>
          <a:xfrm>
            <a:off x="2143108" y="571480"/>
            <a:ext cx="6715172" cy="5929354"/>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lang="cs-CZ" sz="2600" b="1" dirty="0">
              <a:effectLst>
                <a:outerShdw blurRad="38100" dist="38100" dir="2700000" algn="tl">
                  <a:srgbClr val="000000">
                    <a:alpha val="43137"/>
                  </a:srgbClr>
                </a:outerShdw>
              </a:effectLst>
              <a:latin typeface="Monotype Corsiva" pitchFamily="66" charset="0"/>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4000" b="1" i="0" u="sng"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Poslech</a:t>
            </a:r>
            <a:r>
              <a:rPr kumimoji="0" lang="cs-CZ" sz="4000" b="1" i="0" u="sng"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 nahrávky</a:t>
            </a: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onotype Corsiva" pitchFamily="66" charset="0"/>
              </a:rPr>
              <a:t>Poslouchejte a vypracujte odpovědi na dané otázky.</a:t>
            </a: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2600" b="1" dirty="0" smtClean="0">
                <a:effectLst>
                  <a:outerShdw blurRad="38100" dist="38100" dir="2700000" algn="tl">
                    <a:srgbClr val="000000">
                      <a:alpha val="43137"/>
                    </a:srgbClr>
                  </a:outerShdw>
                </a:effectLst>
                <a:latin typeface="Monotype Corsiva" pitchFamily="66" charset="0"/>
                <a:hlinkClick r:id="rId2"/>
              </a:rPr>
              <a:t>http://prehravac.rozhlas.cz/audio/955958</a:t>
            </a:r>
            <a:endParaRPr lang="cs-CZ" sz="2600" b="1" dirty="0" smtClean="0">
              <a:effectLst>
                <a:outerShdw blurRad="38100" dist="38100" dir="2700000" algn="tl">
                  <a:srgbClr val="000000">
                    <a:alpha val="43137"/>
                  </a:srgbClr>
                </a:outerShdw>
              </a:effectLst>
              <a:latin typeface="Monotype Corsiva" pitchFamily="66" charset="0"/>
            </a:endParaRP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a:tabLst/>
              <a:defRPr/>
            </a:pPr>
            <a:r>
              <a:rPr kumimoji="0" lang="cs-CZ" sz="32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Individuální</a:t>
            </a:r>
            <a:r>
              <a:rPr kumimoji="0" lang="cs-CZ" sz="3200" b="1" i="0" u="none"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 řešení.</a:t>
            </a:r>
            <a:endParaRPr kumimoji="0" lang="cs-CZ" sz="32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a:tabLst/>
              <a:defRPr/>
            </a:pPr>
            <a:r>
              <a:rPr lang="cs-CZ" sz="3200" b="1" u="sng" dirty="0" smtClean="0">
                <a:effectLst>
                  <a:outerShdw blurRad="38100" dist="38100" dir="2700000" algn="tl">
                    <a:srgbClr val="000000">
                      <a:alpha val="43137"/>
                    </a:srgbClr>
                  </a:outerShdw>
                </a:effectLst>
                <a:latin typeface="Monotype Corsiva" pitchFamily="66" charset="0"/>
              </a:rPr>
              <a:t>Inspirace </a:t>
            </a:r>
            <a:r>
              <a:rPr lang="cs-CZ" sz="3200" b="1" dirty="0" smtClean="0">
                <a:effectLst>
                  <a:outerShdw blurRad="38100" dist="38100" dir="2700000" algn="tl">
                    <a:srgbClr val="000000">
                      <a:alpha val="43137"/>
                    </a:srgbClr>
                  </a:outerShdw>
                </a:effectLst>
                <a:latin typeface="Monotype Corsiva" pitchFamily="66" charset="0"/>
              </a:rPr>
              <a:t>– současnost, literatura, cesty do zahraničí. Historický  román má původ ve staroegyptské povídce o </a:t>
            </a:r>
            <a:r>
              <a:rPr lang="cs-CZ" sz="3200" b="1" dirty="0" err="1" smtClean="0">
                <a:effectLst>
                  <a:outerShdw blurRad="38100" dist="38100" dir="2700000" algn="tl">
                    <a:srgbClr val="000000">
                      <a:alpha val="43137"/>
                    </a:srgbClr>
                  </a:outerShdw>
                </a:effectLst>
                <a:latin typeface="Monotype Corsiva" pitchFamily="66" charset="0"/>
              </a:rPr>
              <a:t>Sinuhetovi</a:t>
            </a:r>
            <a:r>
              <a:rPr lang="cs-CZ" sz="3200" b="1" dirty="0" smtClean="0">
                <a:effectLst>
                  <a:outerShdw blurRad="38100" dist="38100" dir="2700000" algn="tl">
                    <a:srgbClr val="000000">
                      <a:alpha val="43137"/>
                    </a:srgbClr>
                  </a:outerShdw>
                </a:effectLst>
                <a:latin typeface="Monotype Corsiva" pitchFamily="66" charset="0"/>
              </a:rPr>
              <a:t>.</a:t>
            </a:r>
          </a:p>
          <a:p>
            <a:pPr marL="171450" marR="0" lvl="0" indent="-514350" defTabSz="914400" rtl="0" eaLnBrk="1" fontAlgn="auto" latinLnBrk="0" hangingPunct="1">
              <a:lnSpc>
                <a:spcPct val="100000"/>
              </a:lnSpc>
              <a:spcBef>
                <a:spcPct val="20000"/>
              </a:spcBef>
              <a:spcAft>
                <a:spcPts val="0"/>
              </a:spcAft>
              <a:buClrTx/>
              <a:buSzTx/>
              <a:tabLst/>
              <a:defRPr/>
            </a:pPr>
            <a:r>
              <a:rPr lang="cs-CZ" sz="3200" b="1" dirty="0" smtClean="0">
                <a:effectLst>
                  <a:outerShdw blurRad="38100" dist="38100" dir="2700000" algn="tl">
                    <a:srgbClr val="000000">
                      <a:alpha val="43137"/>
                    </a:srgbClr>
                  </a:outerShdw>
                </a:effectLst>
                <a:latin typeface="Monotype Corsiva" pitchFamily="66" charset="0"/>
              </a:rPr>
              <a:t>c) </a:t>
            </a:r>
            <a:r>
              <a:rPr lang="cs-CZ" sz="3200" b="1" u="sng" dirty="0" smtClean="0">
                <a:effectLst>
                  <a:outerShdw blurRad="38100" dist="38100" dir="2700000" algn="tl">
                    <a:srgbClr val="000000">
                      <a:alpha val="43137"/>
                    </a:srgbClr>
                  </a:outerShdw>
                </a:effectLst>
                <a:latin typeface="Monotype Corsiva" pitchFamily="66" charset="0"/>
              </a:rPr>
              <a:t>Skutečný </a:t>
            </a:r>
            <a:r>
              <a:rPr lang="cs-CZ" sz="3200" b="1" u="sng" dirty="0" err="1" smtClean="0">
                <a:effectLst>
                  <a:outerShdw blurRad="38100" dist="38100" dir="2700000" algn="tl">
                    <a:srgbClr val="000000">
                      <a:alpha val="43137"/>
                    </a:srgbClr>
                  </a:outerShdw>
                </a:effectLst>
                <a:latin typeface="Monotype Corsiva" pitchFamily="66" charset="0"/>
              </a:rPr>
              <a:t>Sinuhet</a:t>
            </a:r>
            <a:r>
              <a:rPr lang="cs-CZ" sz="3200" b="1" u="sng" dirty="0" smtClean="0">
                <a:effectLst>
                  <a:outerShdw blurRad="38100" dist="38100" dir="2700000" algn="tl">
                    <a:srgbClr val="000000">
                      <a:alpha val="43137"/>
                    </a:srgbClr>
                  </a:outerShdw>
                </a:effectLst>
                <a:latin typeface="Monotype Corsiva" pitchFamily="66" charset="0"/>
              </a:rPr>
              <a:t> nebyl lékař</a:t>
            </a:r>
            <a:r>
              <a:rPr lang="cs-CZ" sz="3200" b="1" dirty="0" smtClean="0">
                <a:effectLst>
                  <a:outerShdw blurRad="38100" dist="38100" dir="2700000" algn="tl">
                    <a:srgbClr val="000000">
                      <a:alpha val="43137"/>
                    </a:srgbClr>
                  </a:outerShdw>
                </a:effectLst>
                <a:latin typeface="Monotype Corsiva" pitchFamily="66" charset="0"/>
              </a:rPr>
              <a:t>, ale pracoval jako státní úředník, žil  i  v jiné době, ne za časů faraona </a:t>
            </a:r>
            <a:r>
              <a:rPr lang="cs-CZ" sz="3200" b="1" dirty="0" err="1" smtClean="0">
                <a:effectLst>
                  <a:outerShdw blurRad="38100" dist="38100" dir="2700000" algn="tl">
                    <a:srgbClr val="000000">
                      <a:alpha val="43137"/>
                    </a:srgbClr>
                  </a:outerShdw>
                </a:effectLst>
                <a:latin typeface="Monotype Corsiva" pitchFamily="66" charset="0"/>
              </a:rPr>
              <a:t>Achnatona</a:t>
            </a:r>
            <a:r>
              <a:rPr lang="cs-CZ" sz="3200" b="1" dirty="0" smtClean="0">
                <a:effectLst>
                  <a:outerShdw blurRad="38100" dist="38100" dir="2700000" algn="tl">
                    <a:srgbClr val="000000">
                      <a:alpha val="43137"/>
                    </a:srgbClr>
                  </a:outerShdw>
                </a:effectLst>
                <a:latin typeface="Monotype Corsiva" pitchFamily="66" charset="0"/>
              </a:rPr>
              <a:t>. </a:t>
            </a: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startAt="2"/>
              <a:tabLst/>
              <a:defRPr/>
            </a:pPr>
            <a:endParaRPr lang="cs-CZ" sz="3200" b="1" dirty="0" smtClean="0">
              <a:effectLst>
                <a:outerShdw blurRad="38100" dist="38100" dir="2700000" algn="tl">
                  <a:srgbClr val="000000">
                    <a:alpha val="43137"/>
                  </a:srgbClr>
                </a:outerShdw>
              </a:effectLst>
              <a:latin typeface="Monotype Corsiva" pitchFamily="66" charset="0"/>
            </a:endParaRPr>
          </a:p>
          <a:p>
            <a:pPr marL="171450" marR="0" lvl="0" indent="-514350" defTabSz="914400" rtl="0" eaLnBrk="1" fontAlgn="auto" latinLnBrk="0" hangingPunct="1">
              <a:lnSpc>
                <a:spcPct val="100000"/>
              </a:lnSpc>
              <a:spcBef>
                <a:spcPct val="20000"/>
              </a:spcBef>
              <a:spcAft>
                <a:spcPts val="0"/>
              </a:spcAft>
              <a:buClrTx/>
              <a:buSzTx/>
              <a:buFont typeface="Arial" pitchFamily="34" charset="0"/>
              <a:buAutoNum type="alphaLcParenR" startAt="2"/>
              <a:tabLst/>
              <a:defRPr/>
            </a:pPr>
            <a:endParaRPr kumimoji="0" lang="cs-CZ" sz="32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p:txBody>
      </p:sp>
    </p:spTree>
  </p:cSld>
  <p:clrMapOvr>
    <a:masterClrMapping/>
  </p:clrMapOvr>
  <p:transition spd="slow">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2928926" y="142852"/>
            <a:ext cx="6000792" cy="642942"/>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Výchozí text 2 -  </a:t>
            </a:r>
            <a:r>
              <a:rPr lang="cs-CZ" sz="3600" b="1" smtClean="0">
                <a:effectLst>
                  <a:outerShdw blurRad="38100" dist="38100" dir="2700000" algn="tl">
                    <a:srgbClr val="000000">
                      <a:alpha val="43137"/>
                    </a:srgbClr>
                  </a:outerShdw>
                </a:effectLst>
                <a:latin typeface="Monotype Corsiva" pitchFamily="66" charset="0"/>
              </a:rPr>
              <a:t>Egypťan  Sinuhet</a:t>
            </a:r>
            <a:r>
              <a:rPr lang="cs-CZ" sz="3600" b="1" dirty="0" smtClean="0">
                <a:effectLst>
                  <a:outerShdw blurRad="38100" dist="38100" dir="2700000" algn="tl">
                    <a:srgbClr val="000000">
                      <a:alpha val="43137"/>
                    </a:srgbClr>
                  </a:outerShdw>
                </a:effectLst>
                <a:latin typeface="Monotype Corsiva" pitchFamily="66" charset="0"/>
              </a:rPr>
              <a:t> </a:t>
            </a:r>
            <a:endParaRPr lang="cs-CZ" sz="3600" b="1" dirty="0">
              <a:effectLst>
                <a:outerShdw blurRad="38100" dist="38100" dir="2700000" algn="tl">
                  <a:srgbClr val="000000">
                    <a:alpha val="43137"/>
                  </a:srgbClr>
                </a:outerShdw>
              </a:effectLst>
              <a:latin typeface="Monotype Corsiva" pitchFamily="66" charset="0"/>
            </a:endParaRPr>
          </a:p>
        </p:txBody>
      </p:sp>
      <p:sp>
        <p:nvSpPr>
          <p:cNvPr id="5" name="Zástupný symbol pro obsah 2"/>
          <p:cNvSpPr txBox="1">
            <a:spLocks/>
          </p:cNvSpPr>
          <p:nvPr/>
        </p:nvSpPr>
        <p:spPr>
          <a:xfrm>
            <a:off x="428596" y="928670"/>
            <a:ext cx="8501122" cy="571504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000" dirty="0" smtClean="0">
                <a:effectLst>
                  <a:outerShdw blurRad="38100" dist="38100" dir="2700000" algn="tl">
                    <a:srgbClr val="000000">
                      <a:alpha val="43137"/>
                    </a:srgbClr>
                  </a:outerShdw>
                </a:effectLst>
              </a:rPr>
              <a:t>        Avšak </a:t>
            </a:r>
            <a:r>
              <a:rPr lang="cs-CZ" sz="2000" dirty="0">
                <a:effectLst>
                  <a:outerShdw blurRad="38100" dist="38100" dir="2700000" algn="tl">
                    <a:srgbClr val="000000">
                      <a:alpha val="43137"/>
                    </a:srgbClr>
                  </a:outerShdw>
                </a:effectLst>
              </a:rPr>
              <a:t>tehdy jsem toto vše ještě nevěděl a vstupoval jsem do Domu života naplněn úctou a věřil jsem, že tam najdu všecku pozemskou moudrost a dobrotu. První čas byl krušný, neboť žák, jenž přijde poslední, je sluhou všech ostatních, a není nejpodřadnějšího sluhy, jenž by nestál výše než on a jemu neporoučel. Nejdříve se musí žák naučit čistotě, a není špinavé práce, jež by se mu nesvěřila, až je nemocen odporem, dokud se nezatvrdí. A brzo ví i ve spánku, že nůž se očistí jedině ohněm a prádlo vyvařením ve vodě a v </a:t>
            </a:r>
            <a:r>
              <a:rPr lang="cs-CZ" sz="2000" dirty="0" smtClean="0">
                <a:effectLst>
                  <a:outerShdw blurRad="38100" dist="38100" dir="2700000" algn="tl">
                    <a:srgbClr val="000000">
                      <a:alpha val="43137"/>
                    </a:srgbClr>
                  </a:outerShdw>
                </a:effectLst>
              </a:rPr>
              <a:t>louhu. Nicméně </a:t>
            </a:r>
            <a:r>
              <a:rPr lang="cs-CZ" sz="2000" dirty="0">
                <a:effectLst>
                  <a:outerShdw blurRad="38100" dist="38100" dir="2700000" algn="tl">
                    <a:srgbClr val="000000">
                      <a:alpha val="43137"/>
                    </a:srgbClr>
                  </a:outerShdw>
                </a:effectLst>
              </a:rPr>
              <a:t>vše, co se týká umění lékařského, je napsáno v jiných knihách, i nebudu se u toho déle zdržovat. Zato chci vypravovat o všem, co se týká mne, co jsem viděl na vlastní oči a o čem druzí nepsali.</a:t>
            </a:r>
          </a:p>
          <a:p>
            <a:pPr algn="just"/>
            <a:r>
              <a:rPr lang="cs-CZ" sz="2000" dirty="0" smtClean="0">
                <a:effectLst>
                  <a:outerShdw blurRad="38100" dist="38100" dir="2700000" algn="tl">
                    <a:srgbClr val="000000">
                      <a:alpha val="43137"/>
                    </a:srgbClr>
                  </a:outerShdw>
                </a:effectLst>
              </a:rPr>
              <a:t>        Po </a:t>
            </a:r>
            <a:r>
              <a:rPr lang="cs-CZ" sz="2000" dirty="0">
                <a:effectLst>
                  <a:outerShdw blurRad="38100" dist="38100" dir="2700000" algn="tl">
                    <a:srgbClr val="000000">
                      <a:alpha val="43137"/>
                    </a:srgbClr>
                  </a:outerShdw>
                </a:effectLst>
              </a:rPr>
              <a:t>dlouhé zkušební době přišel den, kdy mi po obřadném očištění dali bílou kytlici, i směl jsem se v přijímacích síních naučit vytrhávat zuby silným mužům, obvazovat rány, prořezávat vředy a dávat dlahy na zlomené údy. Nebylo to pro mne novinkou a díky dávnému poučování otcovu dělal jsem rychlé pokroky a stal se hlavou a učitelem druhů. </a:t>
            </a:r>
            <a:r>
              <a:rPr lang="cs-CZ" sz="2000" dirty="0" smtClean="0">
                <a:effectLst>
                  <a:outerShdw blurRad="38100" dist="38100" dir="2700000" algn="tl">
                    <a:srgbClr val="000000">
                      <a:alpha val="43137"/>
                    </a:srgbClr>
                  </a:outerShdw>
                </a:effectLst>
              </a:rPr>
              <a:t>(…) </a:t>
            </a:r>
            <a:endParaRPr lang="cs-CZ" sz="2000" dirty="0">
              <a:effectLst>
                <a:outerShdw blurRad="38100" dist="38100" dir="2700000" algn="tl">
                  <a:srgbClr val="000000">
                    <a:alpha val="43137"/>
                  </a:srgbClr>
                </a:outerShdw>
              </a:effectLst>
            </a:endParaRPr>
          </a:p>
          <a:p>
            <a:pPr algn="just"/>
            <a:r>
              <a:rPr lang="cs-CZ" sz="2000" dirty="0" smtClean="0">
                <a:effectLst>
                  <a:outerShdw blurRad="38100" dist="38100" dir="2700000" algn="tl">
                    <a:srgbClr val="000000">
                      <a:alpha val="43137"/>
                    </a:srgbClr>
                  </a:outerShdw>
                </a:effectLst>
              </a:rPr>
              <a:t>       Dostával </a:t>
            </a:r>
            <a:r>
              <a:rPr lang="cs-CZ" sz="2000" dirty="0">
                <a:effectLst>
                  <a:outerShdw blurRad="38100" dist="38100" dir="2700000" algn="tl">
                    <a:srgbClr val="000000">
                      <a:alpha val="43137"/>
                    </a:srgbClr>
                  </a:outerShdw>
                </a:effectLst>
              </a:rPr>
              <a:t>jsem se k úkolům stále nesnadnějším, směl jsem být v sálech, kde leželi nevyléčitelně nemocní, a účastnit se vyšetřování a řezání u slavných lékařů, jimž deset nemocných zemřelo, zatímco se jediný </a:t>
            </a:r>
            <a:r>
              <a:rPr lang="cs-CZ" sz="2000" dirty="0" smtClean="0">
                <a:effectLst>
                  <a:outerShdw blurRad="38100" dist="38100" dir="2700000" algn="tl">
                    <a:srgbClr val="000000">
                      <a:alpha val="43137"/>
                    </a:srgbClr>
                  </a:outerShdw>
                </a:effectLst>
              </a:rPr>
              <a:t>vyléčil.</a:t>
            </a:r>
            <a:endParaRPr lang="cs-CZ" sz="2000" dirty="0">
              <a:effectLst>
                <a:outerShdw blurRad="38100" dist="38100" dir="2700000" algn="tl">
                  <a:srgbClr val="000000">
                    <a:alpha val="43137"/>
                  </a:srgbClr>
                </a:outerShdw>
              </a:effectLst>
            </a:endParaRPr>
          </a:p>
        </p:txBody>
      </p:sp>
    </p:spTree>
  </p:cSld>
  <p:clrMapOvr>
    <a:masterClrMapping/>
  </p:clrMapOvr>
  <p:transition spd="slow">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2"/>
          <p:cNvSpPr txBox="1">
            <a:spLocks/>
          </p:cNvSpPr>
          <p:nvPr/>
        </p:nvSpPr>
        <p:spPr>
          <a:xfrm>
            <a:off x="285720" y="4214818"/>
            <a:ext cx="8501122" cy="2428892"/>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514350" indent="-514350">
              <a:buAutoNum type="alphaLcParenR"/>
            </a:pPr>
            <a:r>
              <a:rPr lang="cs-CZ" sz="2800" b="1" dirty="0" smtClean="0">
                <a:effectLst>
                  <a:outerShdw blurRad="38100" dist="38100" dir="2700000" algn="tl">
                    <a:srgbClr val="000000">
                      <a:alpha val="43137"/>
                    </a:srgbClr>
                  </a:outerShdw>
                </a:effectLst>
                <a:latin typeface="Monotype Corsiva" pitchFamily="66" charset="0"/>
              </a:rPr>
              <a:t>Přiřaďte výňatek </a:t>
            </a:r>
            <a:r>
              <a:rPr lang="cs-CZ" sz="2800" b="1" u="sng" dirty="0" smtClean="0">
                <a:effectLst>
                  <a:outerShdw blurRad="38100" dist="38100" dir="2700000" algn="tl">
                    <a:srgbClr val="000000">
                      <a:alpha val="43137"/>
                    </a:srgbClr>
                  </a:outerShdw>
                </a:effectLst>
                <a:latin typeface="Monotype Corsiva" pitchFamily="66" charset="0"/>
              </a:rPr>
              <a:t>k literárnímu druhu a žánru</a:t>
            </a:r>
            <a:r>
              <a:rPr lang="cs-CZ" sz="2800" b="1" dirty="0" smtClean="0">
                <a:effectLst>
                  <a:outerShdw blurRad="38100" dist="38100" dir="2700000" algn="tl">
                    <a:srgbClr val="000000">
                      <a:alpha val="43137"/>
                    </a:srgbClr>
                  </a:outerShdw>
                </a:effectLst>
                <a:latin typeface="Monotype Corsiva" pitchFamily="66" charset="0"/>
              </a:rPr>
              <a:t>.</a:t>
            </a:r>
          </a:p>
          <a:p>
            <a:pPr marL="514350" indent="-514350">
              <a:buAutoNum type="alphaLcParenR"/>
            </a:pPr>
            <a:r>
              <a:rPr lang="cs-CZ" sz="2800" b="1" dirty="0" smtClean="0">
                <a:effectLst>
                  <a:outerShdw blurRad="38100" dist="38100" dir="2700000" algn="tl">
                    <a:srgbClr val="000000">
                      <a:alpha val="43137"/>
                    </a:srgbClr>
                  </a:outerShdw>
                </a:effectLst>
                <a:latin typeface="Monotype Corsiva" pitchFamily="66" charset="0"/>
              </a:rPr>
              <a:t>Určete </a:t>
            </a:r>
            <a:r>
              <a:rPr lang="cs-CZ" sz="2800" b="1" u="sng" dirty="0" smtClean="0">
                <a:effectLst>
                  <a:outerShdw blurRad="38100" dist="38100" dir="2700000" algn="tl">
                    <a:srgbClr val="000000">
                      <a:alpha val="43137"/>
                    </a:srgbClr>
                  </a:outerShdw>
                </a:effectLst>
                <a:latin typeface="Monotype Corsiva" pitchFamily="66" charset="0"/>
              </a:rPr>
              <a:t>vypravěče</a:t>
            </a:r>
            <a:r>
              <a:rPr lang="cs-CZ" sz="2800" b="1" dirty="0" smtClean="0">
                <a:effectLst>
                  <a:outerShdw blurRad="38100" dist="38100" dir="2700000" algn="tl">
                    <a:srgbClr val="000000">
                      <a:alpha val="43137"/>
                    </a:srgbClr>
                  </a:outerShdw>
                </a:effectLst>
                <a:latin typeface="Monotype Corsiva" pitchFamily="66" charset="0"/>
              </a:rPr>
              <a:t> a </a:t>
            </a:r>
            <a:r>
              <a:rPr lang="cs-CZ" sz="2800" b="1" u="sng" dirty="0" smtClean="0">
                <a:effectLst>
                  <a:outerShdw blurRad="38100" dist="38100" dir="2700000" algn="tl">
                    <a:srgbClr val="000000">
                      <a:alpha val="43137"/>
                    </a:srgbClr>
                  </a:outerShdw>
                </a:effectLst>
                <a:latin typeface="Monotype Corsiva" pitchFamily="66" charset="0"/>
              </a:rPr>
              <a:t>kompozici knihy</a:t>
            </a:r>
            <a:r>
              <a:rPr lang="cs-CZ" sz="2800" b="1" dirty="0" smtClean="0">
                <a:effectLst>
                  <a:outerShdw blurRad="38100" dist="38100" dir="2700000" algn="tl">
                    <a:srgbClr val="000000">
                      <a:alpha val="43137"/>
                    </a:srgbClr>
                  </a:outerShdw>
                </a:effectLst>
                <a:latin typeface="Monotype Corsiva" pitchFamily="66" charset="0"/>
              </a:rPr>
              <a:t>.</a:t>
            </a:r>
          </a:p>
          <a:p>
            <a:pPr marL="514350" indent="-514350">
              <a:buAutoNum type="alphaLcParenR"/>
            </a:pPr>
            <a:r>
              <a:rPr lang="cs-CZ" sz="2800" b="1" dirty="0" smtClean="0">
                <a:effectLst>
                  <a:outerShdw blurRad="38100" dist="38100" dir="2700000" algn="tl">
                    <a:srgbClr val="000000">
                      <a:alpha val="43137"/>
                    </a:srgbClr>
                  </a:outerShdw>
                </a:effectLst>
                <a:latin typeface="Monotype Corsiva" pitchFamily="66" charset="0"/>
              </a:rPr>
              <a:t>Posuďte </a:t>
            </a:r>
            <a:r>
              <a:rPr lang="cs-CZ" sz="2800" b="1" u="sng" dirty="0" smtClean="0">
                <a:effectLst>
                  <a:outerShdw blurRad="38100" dist="38100" dir="2700000" algn="tl">
                    <a:srgbClr val="000000">
                      <a:alpha val="43137"/>
                    </a:srgbClr>
                  </a:outerShdw>
                </a:effectLst>
                <a:latin typeface="Monotype Corsiva" pitchFamily="66" charset="0"/>
              </a:rPr>
              <a:t>jazykovou stránku díla</a:t>
            </a:r>
            <a:r>
              <a:rPr lang="cs-CZ" sz="2800" b="1" dirty="0" smtClean="0">
                <a:effectLst>
                  <a:outerShdw blurRad="38100" dist="38100" dir="2700000" algn="tl">
                    <a:srgbClr val="000000">
                      <a:alpha val="43137"/>
                    </a:srgbClr>
                  </a:outerShdw>
                </a:effectLst>
                <a:latin typeface="Monotype Corsiva" pitchFamily="66" charset="0"/>
              </a:rPr>
              <a:t>.</a:t>
            </a:r>
          </a:p>
          <a:p>
            <a:pPr marL="514350" indent="-514350">
              <a:buAutoNum type="alphaLcParenR"/>
            </a:pPr>
            <a:r>
              <a:rPr lang="cs-CZ" sz="2800" b="1" u="sng" dirty="0" smtClean="0">
                <a:effectLst>
                  <a:outerShdw blurRad="38100" dist="38100" dir="2700000" algn="tl">
                    <a:srgbClr val="000000">
                      <a:alpha val="43137"/>
                    </a:srgbClr>
                  </a:outerShdw>
                </a:effectLst>
                <a:latin typeface="Monotype Corsiva" pitchFamily="66" charset="0"/>
              </a:rPr>
              <a:t>Shrňte </a:t>
            </a:r>
            <a:r>
              <a:rPr lang="cs-CZ" sz="2800" b="1" dirty="0" smtClean="0">
                <a:effectLst>
                  <a:outerShdw blurRad="38100" dist="38100" dir="2700000" algn="tl">
                    <a:srgbClr val="000000">
                      <a:alpha val="43137"/>
                    </a:srgbClr>
                  </a:outerShdw>
                </a:effectLst>
                <a:latin typeface="Monotype Corsiva" pitchFamily="66" charset="0"/>
              </a:rPr>
              <a:t>vlastními slovy ukázku.</a:t>
            </a:r>
          </a:p>
          <a:p>
            <a:pPr marL="514350" indent="-514350">
              <a:buAutoNum type="alphaLcParenR"/>
            </a:pPr>
            <a:r>
              <a:rPr lang="cs-CZ" sz="2800" b="1" dirty="0" smtClean="0">
                <a:effectLst>
                  <a:outerShdw blurRad="38100" dist="38100" dir="2700000" algn="tl">
                    <a:srgbClr val="000000">
                      <a:alpha val="43137"/>
                    </a:srgbClr>
                  </a:outerShdw>
                </a:effectLst>
                <a:latin typeface="Monotype Corsiva" pitchFamily="66" charset="0"/>
              </a:rPr>
              <a:t>Ze které </a:t>
            </a:r>
            <a:r>
              <a:rPr lang="cs-CZ" sz="2800" b="1" u="sng" dirty="0" smtClean="0">
                <a:effectLst>
                  <a:outerShdw blurRad="38100" dist="38100" dir="2700000" algn="tl">
                    <a:srgbClr val="000000">
                      <a:alpha val="43137"/>
                    </a:srgbClr>
                  </a:outerShdw>
                </a:effectLst>
                <a:latin typeface="Monotype Corsiva" pitchFamily="66" charset="0"/>
              </a:rPr>
              <a:t>kapitoly (knihy) ukázka </a:t>
            </a:r>
            <a:r>
              <a:rPr lang="cs-CZ" sz="2800" b="1" dirty="0" smtClean="0">
                <a:effectLst>
                  <a:outerShdw blurRad="38100" dist="38100" dir="2700000" algn="tl">
                    <a:srgbClr val="000000">
                      <a:alpha val="43137"/>
                    </a:srgbClr>
                  </a:outerShdw>
                </a:effectLst>
                <a:latin typeface="Monotype Corsiva" pitchFamily="66" charset="0"/>
              </a:rPr>
              <a:t>pochází?</a:t>
            </a:r>
          </a:p>
          <a:p>
            <a:pPr marL="514350" indent="-514350">
              <a:buAutoNum type="alphaLcParenR"/>
            </a:pPr>
            <a:endParaRPr lang="cs-CZ" sz="2800" b="1" dirty="0">
              <a:effectLst>
                <a:outerShdw blurRad="38100" dist="38100" dir="2700000" algn="tl">
                  <a:srgbClr val="000000">
                    <a:alpha val="43137"/>
                  </a:srgbClr>
                </a:outerShdw>
              </a:effectLst>
              <a:latin typeface="Monotype Corsiva" pitchFamily="66" charset="0"/>
            </a:endParaRPr>
          </a:p>
        </p:txBody>
      </p:sp>
      <p:sp>
        <p:nvSpPr>
          <p:cNvPr id="7" name="Zástupný symbol pro obsah 2"/>
          <p:cNvSpPr>
            <a:spLocks noGrp="1"/>
          </p:cNvSpPr>
          <p:nvPr>
            <p:ph idx="1"/>
          </p:nvPr>
        </p:nvSpPr>
        <p:spPr>
          <a:xfrm>
            <a:off x="3357554" y="2928934"/>
            <a:ext cx="5500726" cy="714380"/>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Otázky  k výchozímu textu  2</a:t>
            </a:r>
            <a:endParaRPr lang="cs-CZ" sz="3600" b="1" dirty="0">
              <a:effectLst>
                <a:outerShdw blurRad="38100" dist="38100" dir="2700000" algn="tl">
                  <a:srgbClr val="000000">
                    <a:alpha val="43137"/>
                  </a:srgbClr>
                </a:outerShdw>
              </a:effectLst>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2"/>
          <p:cNvSpPr txBox="1">
            <a:spLocks/>
          </p:cNvSpPr>
          <p:nvPr/>
        </p:nvSpPr>
        <p:spPr>
          <a:xfrm>
            <a:off x="285720" y="1142984"/>
            <a:ext cx="8643998" cy="5500726"/>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514350" indent="-514350">
              <a:buAutoNum type="alphaLcParenR"/>
            </a:pPr>
            <a:r>
              <a:rPr lang="cs-CZ" sz="2800" b="1" dirty="0" smtClean="0">
                <a:effectLst>
                  <a:outerShdw blurRad="38100" dist="38100" dir="2700000" algn="tl">
                    <a:srgbClr val="000000">
                      <a:alpha val="43137"/>
                    </a:srgbClr>
                  </a:outerShdw>
                </a:effectLst>
                <a:latin typeface="Monotype Corsiva" pitchFamily="66" charset="0"/>
              </a:rPr>
              <a:t>Jedná se o epiku (děj);   žánr - </a:t>
            </a:r>
            <a:r>
              <a:rPr lang="cs-CZ" sz="2800" b="1" u="sng" dirty="0" smtClean="0">
                <a:effectLst>
                  <a:outerShdw blurRad="38100" dist="38100" dir="2700000" algn="tl">
                    <a:srgbClr val="000000">
                      <a:alpha val="43137"/>
                    </a:srgbClr>
                  </a:outerShdw>
                </a:effectLst>
                <a:latin typeface="Monotype Corsiva" pitchFamily="66" charset="0"/>
              </a:rPr>
              <a:t>historický  román </a:t>
            </a:r>
            <a:r>
              <a:rPr lang="cs-CZ" sz="2800" b="1" dirty="0" smtClean="0">
                <a:effectLst>
                  <a:outerShdw blurRad="38100" dist="38100" dir="2700000" algn="tl">
                    <a:srgbClr val="000000">
                      <a:alpha val="43137"/>
                    </a:srgbClr>
                  </a:outerShdw>
                </a:effectLst>
                <a:latin typeface="Monotype Corsiva" pitchFamily="66" charset="0"/>
              </a:rPr>
              <a:t>zasazený do časů starověkého Egypta .</a:t>
            </a:r>
          </a:p>
          <a:p>
            <a:pPr marL="514350" indent="-514350">
              <a:buAutoNum type="alphaLcParenR"/>
            </a:pPr>
            <a:r>
              <a:rPr lang="cs-CZ" sz="2800" b="1" u="sng" dirty="0" smtClean="0">
                <a:effectLst>
                  <a:outerShdw blurRad="38100" dist="38100" dir="2700000" algn="tl">
                    <a:srgbClr val="000000">
                      <a:alpha val="43137"/>
                    </a:srgbClr>
                  </a:outerShdw>
                </a:effectLst>
                <a:latin typeface="Monotype Corsiva" pitchFamily="66" charset="0"/>
              </a:rPr>
              <a:t>Vypravěč v </a:t>
            </a:r>
            <a:r>
              <a:rPr lang="cs-CZ" sz="2800" b="1" u="sng" dirty="0" err="1" smtClean="0">
                <a:effectLst>
                  <a:outerShdw blurRad="38100" dist="38100" dir="2700000" algn="tl">
                    <a:srgbClr val="000000">
                      <a:alpha val="43137"/>
                    </a:srgbClr>
                  </a:outerShdw>
                </a:effectLst>
                <a:latin typeface="Monotype Corsiva" pitchFamily="66" charset="0"/>
              </a:rPr>
              <a:t>ich</a:t>
            </a:r>
            <a:r>
              <a:rPr lang="cs-CZ" sz="2800" b="1" u="sng" dirty="0" smtClean="0">
                <a:effectLst>
                  <a:outerShdw blurRad="38100" dist="38100" dir="2700000" algn="tl">
                    <a:srgbClr val="000000">
                      <a:alpha val="43137"/>
                    </a:srgbClr>
                  </a:outerShdw>
                </a:effectLst>
                <a:latin typeface="Monotype Corsiva" pitchFamily="66" charset="0"/>
              </a:rPr>
              <a:t>- formě </a:t>
            </a:r>
            <a:r>
              <a:rPr lang="cs-CZ" sz="2800" b="1" dirty="0" smtClean="0">
                <a:effectLst>
                  <a:outerShdw blurRad="38100" dist="38100" dir="2700000" algn="tl">
                    <a:srgbClr val="000000">
                      <a:alpha val="43137"/>
                    </a:srgbClr>
                  </a:outerShdw>
                </a:effectLst>
                <a:latin typeface="Monotype Corsiva" pitchFamily="66" charset="0"/>
              </a:rPr>
              <a:t>(vstupoval jsem). Text je členěn do 15 knih, je velmi rozsáhlý.</a:t>
            </a:r>
          </a:p>
          <a:p>
            <a:pPr marL="514350" indent="-514350">
              <a:buAutoNum type="alphaLcParenR"/>
            </a:pPr>
            <a:r>
              <a:rPr lang="cs-CZ" sz="2800" b="1" u="sng" dirty="0" smtClean="0">
                <a:effectLst>
                  <a:outerShdw blurRad="38100" dist="38100" dir="2700000" algn="tl">
                    <a:srgbClr val="000000">
                      <a:alpha val="43137"/>
                    </a:srgbClr>
                  </a:outerShdw>
                </a:effectLst>
                <a:latin typeface="Monotype Corsiva" pitchFamily="66" charset="0"/>
              </a:rPr>
              <a:t>Jazyková stránka výňatku </a:t>
            </a:r>
            <a:r>
              <a:rPr lang="cs-CZ" sz="2800" b="1" dirty="0" smtClean="0">
                <a:effectLst>
                  <a:outerShdw blurRad="38100" dist="38100" dir="2700000" algn="tl">
                    <a:srgbClr val="000000">
                      <a:alpha val="43137"/>
                    </a:srgbClr>
                  </a:outerShdw>
                </a:effectLst>
                <a:latin typeface="Monotype Corsiva" pitchFamily="66" charset="0"/>
              </a:rPr>
              <a:t>– pasáž vypravěče ve  třech odstavcích , knižní jazyk s místy archaickým slovosledem ( </a:t>
            </a:r>
            <a:r>
              <a:rPr lang="cs-CZ" sz="2800" b="1" dirty="0" err="1" smtClean="0">
                <a:effectLst>
                  <a:outerShdw blurRad="38100" dist="38100" dir="2700000" algn="tl">
                    <a:srgbClr val="000000">
                      <a:alpha val="43137"/>
                    </a:srgbClr>
                  </a:outerShdw>
                </a:effectLst>
                <a:latin typeface="Monotype Corsiva" pitchFamily="66" charset="0"/>
              </a:rPr>
              <a:t>pou</a:t>
            </a:r>
            <a:r>
              <a:rPr lang="cs-CZ" sz="2800" b="1" dirty="0" smtClean="0">
                <a:effectLst>
                  <a:outerShdw blurRad="38100" dist="38100" dir="2700000" algn="tl">
                    <a:srgbClr val="000000">
                      <a:alpha val="43137"/>
                    </a:srgbClr>
                  </a:outerShdw>
                </a:effectLst>
                <a:latin typeface="Monotype Corsiva" pitchFamily="66" charset="0"/>
              </a:rPr>
              <a:t>-</a:t>
            </a:r>
          </a:p>
          <a:p>
            <a:pPr indent="-514350"/>
            <a:r>
              <a:rPr lang="cs-CZ" sz="2800" b="1" dirty="0" smtClean="0">
                <a:effectLst>
                  <a:outerShdw blurRad="38100" dist="38100" dir="2700000" algn="tl">
                    <a:srgbClr val="000000">
                      <a:alpha val="43137"/>
                    </a:srgbClr>
                  </a:outerShdw>
                </a:effectLst>
                <a:latin typeface="Monotype Corsiva" pitchFamily="66" charset="0"/>
              </a:rPr>
              <a:t>      </a:t>
            </a:r>
            <a:r>
              <a:rPr lang="cs-CZ" sz="2800" b="1" dirty="0" err="1" smtClean="0">
                <a:effectLst>
                  <a:outerShdw blurRad="38100" dist="38100" dir="2700000" algn="tl">
                    <a:srgbClr val="000000">
                      <a:alpha val="43137"/>
                    </a:srgbClr>
                  </a:outerShdw>
                </a:effectLst>
                <a:latin typeface="Monotype Corsiva" pitchFamily="66" charset="0"/>
              </a:rPr>
              <a:t>čování</a:t>
            </a:r>
            <a:r>
              <a:rPr lang="cs-CZ" sz="2800" b="1" dirty="0" smtClean="0">
                <a:effectLst>
                  <a:outerShdw blurRad="38100" dist="38100" dir="2700000" algn="tl">
                    <a:srgbClr val="000000">
                      <a:alpha val="43137"/>
                    </a:srgbClr>
                  </a:outerShdw>
                </a:effectLst>
                <a:latin typeface="Monotype Corsiva" pitchFamily="66" charset="0"/>
              </a:rPr>
              <a:t> otcovu, umění lékařského aj.). Složité větné konstrukce s    </a:t>
            </a:r>
          </a:p>
          <a:p>
            <a:r>
              <a:rPr lang="cs-CZ" sz="2800" b="1" dirty="0" smtClean="0">
                <a:effectLst>
                  <a:outerShdw blurRad="38100" dist="38100" dir="2700000" algn="tl">
                    <a:srgbClr val="000000">
                      <a:alpha val="43137"/>
                    </a:srgbClr>
                  </a:outerShdw>
                </a:effectLst>
                <a:latin typeface="Monotype Corsiva" pitchFamily="66" charset="0"/>
              </a:rPr>
              <a:t>      archaismy (kytlice, údy, učitelem druhů).  Starobylost textu  </a:t>
            </a:r>
          </a:p>
          <a:p>
            <a:r>
              <a:rPr lang="cs-CZ" sz="2800" b="1" dirty="0" smtClean="0">
                <a:effectLst>
                  <a:outerShdw blurRad="38100" dist="38100" dir="2700000" algn="tl">
                    <a:srgbClr val="000000">
                      <a:alpha val="43137"/>
                    </a:srgbClr>
                  </a:outerShdw>
                </a:effectLst>
                <a:latin typeface="Monotype Corsiva" pitchFamily="66" charset="0"/>
              </a:rPr>
              <a:t>      dodává pasivum (trpný rod) – naplněn, nemocen, je napsáno aj.</a:t>
            </a:r>
          </a:p>
          <a:p>
            <a:pPr marL="514350" indent="-514350"/>
            <a:r>
              <a:rPr lang="cs-CZ" sz="2800" dirty="0" smtClean="0">
                <a:effectLst>
                  <a:outerShdw blurRad="38100" dist="38100" dir="2700000" algn="tl">
                    <a:srgbClr val="000000">
                      <a:alpha val="43137"/>
                    </a:srgbClr>
                  </a:outerShdw>
                </a:effectLst>
                <a:latin typeface="Monotype Corsiva" pitchFamily="66" charset="0"/>
              </a:rPr>
              <a:t>       </a:t>
            </a:r>
            <a:r>
              <a:rPr lang="cs-CZ" sz="2800" b="1" dirty="0" smtClean="0">
                <a:effectLst>
                  <a:outerShdw blurRad="38100" dist="38100" dir="2700000" algn="tl">
                    <a:srgbClr val="000000">
                      <a:alpha val="43137"/>
                    </a:srgbClr>
                  </a:outerShdw>
                </a:effectLst>
                <a:latin typeface="Monotype Corsiva" pitchFamily="66" charset="0"/>
              </a:rPr>
              <a:t>Obrazná pojmenování (tropy) – např. metafora  stal se hlavou druhů a personifikace přišel den. </a:t>
            </a:r>
          </a:p>
          <a:p>
            <a:pPr marL="514350" indent="-514350"/>
            <a:r>
              <a:rPr lang="cs-CZ" sz="2800" b="1" dirty="0" smtClean="0">
                <a:effectLst>
                  <a:outerShdw blurRad="38100" dist="38100" dir="2700000" algn="tl">
                    <a:srgbClr val="000000">
                      <a:alpha val="43137"/>
                    </a:srgbClr>
                  </a:outerShdw>
                </a:effectLst>
                <a:latin typeface="Monotype Corsiva" pitchFamily="66" charset="0"/>
              </a:rPr>
              <a:t>e)   Ukázka pochází  </a:t>
            </a:r>
            <a:r>
              <a:rPr lang="cs-CZ" sz="2800" b="1" u="sng" dirty="0" smtClean="0">
                <a:effectLst>
                  <a:outerShdw blurRad="38100" dist="38100" dir="2700000" algn="tl">
                    <a:srgbClr val="000000">
                      <a:alpha val="43137"/>
                    </a:srgbClr>
                  </a:outerShdw>
                </a:effectLst>
                <a:latin typeface="Monotype Corsiva" pitchFamily="66" charset="0"/>
              </a:rPr>
              <a:t>z knihy  druhé  -  Dům života</a:t>
            </a:r>
            <a:r>
              <a:rPr lang="cs-CZ" sz="2800" b="1" dirty="0" smtClean="0">
                <a:effectLst>
                  <a:outerShdw blurRad="38100" dist="38100" dir="2700000" algn="tl">
                    <a:srgbClr val="000000">
                      <a:alpha val="43137"/>
                    </a:srgbClr>
                  </a:outerShdw>
                </a:effectLst>
                <a:latin typeface="Monotype Corsiva" pitchFamily="66" charset="0"/>
              </a:rPr>
              <a:t>.</a:t>
            </a:r>
            <a:endParaRPr lang="cs-CZ" sz="2800" b="1" dirty="0">
              <a:effectLst>
                <a:outerShdw blurRad="38100" dist="38100" dir="2700000" algn="tl">
                  <a:srgbClr val="000000">
                    <a:alpha val="43137"/>
                  </a:srgbClr>
                </a:outerShdw>
              </a:effectLst>
              <a:latin typeface="Monotype Corsiva" pitchFamily="66" charset="0"/>
            </a:endParaRPr>
          </a:p>
        </p:txBody>
      </p:sp>
      <p:sp>
        <p:nvSpPr>
          <p:cNvPr id="7" name="Zástupný symbol pro obsah 2"/>
          <p:cNvSpPr>
            <a:spLocks noGrp="1"/>
          </p:cNvSpPr>
          <p:nvPr>
            <p:ph idx="1"/>
          </p:nvPr>
        </p:nvSpPr>
        <p:spPr>
          <a:xfrm>
            <a:off x="3428992" y="214290"/>
            <a:ext cx="5500726" cy="714380"/>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Odpovědi k výchozímu textu  2</a:t>
            </a:r>
            <a:endParaRPr lang="cs-CZ" sz="3600" b="1" dirty="0">
              <a:effectLst>
                <a:outerShdw blurRad="38100" dist="38100" dir="2700000" algn="tl">
                  <a:srgbClr val="000000">
                    <a:alpha val="43137"/>
                  </a:srgbClr>
                </a:outerShdw>
              </a:effectLst>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1928794" y="142852"/>
            <a:ext cx="7000924" cy="642942"/>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fontScale="92500"/>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Výchozí text  3 -  Rozhovor s dcerou  MW </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TextovéPole 5"/>
          <p:cNvSpPr txBox="1"/>
          <p:nvPr/>
        </p:nvSpPr>
        <p:spPr>
          <a:xfrm>
            <a:off x="285720" y="1000109"/>
            <a:ext cx="8715436" cy="5632311"/>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15875">
            <a:solidFill>
              <a:schemeClr val="tx1"/>
            </a:solidFill>
          </a:ln>
          <a:effectLst>
            <a:outerShdw blurRad="50800" dist="50800" dir="5400000" algn="ctr" rotWithShape="0">
              <a:srgbClr val="000000">
                <a:alpha val="43137"/>
              </a:srgbClr>
            </a:outerShdw>
          </a:effectLst>
        </p:spPr>
        <p:txBody>
          <a:bodyPr wrap="square" rtlCol="0">
            <a:spAutoFit/>
          </a:bodyPr>
          <a:lstStyle/>
          <a:p>
            <a:r>
              <a:rPr lang="cs-CZ" sz="2000" i="1" dirty="0" smtClean="0">
                <a:effectLst>
                  <a:outerShdw blurRad="38100" dist="38100" dir="2700000" algn="tl">
                    <a:srgbClr val="000000">
                      <a:alpha val="43137"/>
                    </a:srgbClr>
                  </a:outerShdw>
                </a:effectLst>
              </a:rPr>
              <a:t>MH: Váš otec byl slavný spisovatel. Čtenáři na celém světě znají především jeho román Egypťan </a:t>
            </a:r>
            <a:r>
              <a:rPr lang="cs-CZ" sz="2000" i="1" dirty="0" err="1" smtClean="0">
                <a:effectLst>
                  <a:outerShdw blurRad="38100" dist="38100" dir="2700000" algn="tl">
                    <a:srgbClr val="000000">
                      <a:alpha val="43137"/>
                    </a:srgbClr>
                  </a:outerShdw>
                </a:effectLst>
              </a:rPr>
              <a:t>Sinuhet</a:t>
            </a:r>
            <a:r>
              <a:rPr lang="cs-CZ" sz="2000" i="1" dirty="0" smtClean="0">
                <a:effectLst>
                  <a:outerShdw blurRad="38100" dist="38100" dir="2700000" algn="tl">
                    <a:srgbClr val="000000">
                      <a:alpha val="43137"/>
                    </a:srgbClr>
                  </a:outerShdw>
                </a:effectLst>
              </a:rPr>
              <a:t>. Které dílo vašeho otce máte nejradši vy, a proč?</a:t>
            </a:r>
            <a:r>
              <a:rPr lang="cs-CZ" sz="2000" dirty="0" smtClean="0"/>
              <a:t/>
            </a:r>
            <a:br>
              <a:rPr lang="cs-CZ" sz="2000" dirty="0" smtClean="0"/>
            </a:br>
            <a:r>
              <a:rPr lang="cs-CZ" sz="2000" dirty="0" smtClean="0"/>
              <a:t>SE: To je těžká otázka, protože já jsem knihomol, miluju knihy obecně a líbí se mi všechno, co můj otec napsal, nebo jinak řečeno není nic, coby se mi nelíbilo. Jako dítěti mi otec četl svoje díla nahlas, samozřejmě hlavně pohádky... Když o tom přemýšlím, možná mám nejradši jeho „román o románu“ Čtyři západy slunce.</a:t>
            </a:r>
            <a:br>
              <a:rPr lang="cs-CZ" sz="2000" dirty="0" smtClean="0"/>
            </a:br>
            <a:r>
              <a:rPr lang="cs-CZ" sz="2000" i="1" dirty="0" smtClean="0">
                <a:effectLst>
                  <a:outerShdw blurRad="38100" dist="38100" dir="2700000" algn="tl">
                    <a:srgbClr val="000000">
                      <a:alpha val="43137"/>
                    </a:srgbClr>
                  </a:outerShdw>
                </a:effectLst>
              </a:rPr>
              <a:t>MH: Jaký byl </a:t>
            </a:r>
            <a:r>
              <a:rPr lang="cs-CZ" sz="2000" i="1" dirty="0" err="1" smtClean="0">
                <a:effectLst>
                  <a:outerShdw blurRad="38100" dist="38100" dir="2700000" algn="tl">
                    <a:srgbClr val="000000">
                      <a:alpha val="43137"/>
                    </a:srgbClr>
                  </a:outerShdw>
                </a:effectLst>
              </a:rPr>
              <a:t>Mika</a:t>
            </a:r>
            <a:r>
              <a:rPr lang="cs-CZ" sz="2000" i="1" dirty="0" smtClean="0">
                <a:effectLst>
                  <a:outerShdw blurRad="38100" dist="38100" dir="2700000" algn="tl">
                    <a:srgbClr val="000000">
                      <a:alpha val="43137"/>
                    </a:srgbClr>
                  </a:outerShdw>
                </a:effectLst>
              </a:rPr>
              <a:t> </a:t>
            </a:r>
            <a:r>
              <a:rPr lang="cs-CZ" sz="2000" i="1" dirty="0" err="1" smtClean="0">
                <a:effectLst>
                  <a:outerShdw blurRad="38100" dist="38100" dir="2700000" algn="tl">
                    <a:srgbClr val="000000">
                      <a:alpha val="43137"/>
                    </a:srgbClr>
                  </a:outerShdw>
                </a:effectLst>
              </a:rPr>
              <a:t>Waltari</a:t>
            </a:r>
            <a:r>
              <a:rPr lang="cs-CZ" sz="2000" i="1" dirty="0" smtClean="0">
                <a:effectLst>
                  <a:outerShdw blurRad="38100" dist="38100" dir="2700000" algn="tl">
                    <a:srgbClr val="000000">
                      <a:alpha val="43137"/>
                    </a:srgbClr>
                  </a:outerShdw>
                </a:effectLst>
              </a:rPr>
              <a:t> člověk a otec? Jaká byla jeho nejvýraznější vlastnost? Kdo byl prvním čtenářem jeho textů?</a:t>
            </a:r>
            <a:r>
              <a:rPr lang="cs-CZ" sz="2000" dirty="0" smtClean="0"/>
              <a:t/>
            </a:r>
            <a:br>
              <a:rPr lang="cs-CZ" sz="2000" dirty="0" smtClean="0"/>
            </a:br>
            <a:r>
              <a:rPr lang="cs-CZ" sz="2000" dirty="0" smtClean="0"/>
              <a:t>SE: Ke mně, k dítěti, byl </a:t>
            </a:r>
            <a:r>
              <a:rPr lang="cs-CZ" sz="2000" dirty="0" err="1" smtClean="0"/>
              <a:t>Mika</a:t>
            </a:r>
            <a:r>
              <a:rPr lang="cs-CZ" sz="2000" dirty="0" smtClean="0"/>
              <a:t> vždycky velmi trpělivý. Byl také velmi pilný a když psal, byl pro mě nepřítomný, teprve večer byl k dispozici. Vždycky mi radil, co mám číst, co sám četl v mládí, proto jsem už od dětství hodně četla. </a:t>
            </a:r>
            <a:r>
              <a:rPr lang="cs-CZ" sz="2000" dirty="0" err="1" smtClean="0"/>
              <a:t>Mikovy</a:t>
            </a:r>
            <a:r>
              <a:rPr lang="cs-CZ" sz="2000" dirty="0" smtClean="0"/>
              <a:t> texty četla jako první moje matka a pak nakladatel, tím byl a je Werner </a:t>
            </a:r>
            <a:r>
              <a:rPr lang="cs-CZ" sz="2000" dirty="0" err="1" smtClean="0"/>
              <a:t>Söderström</a:t>
            </a:r>
            <a:r>
              <a:rPr lang="cs-CZ" sz="2000" dirty="0" smtClean="0"/>
              <a:t>, akciová společnost (největší a tradiční finské nakladatelství, poznámka MH). Otec psal zásadně dvěma prsty na psacím stroji, rukou nepsal, protože měl moc malé písmo. (…)</a:t>
            </a:r>
          </a:p>
          <a:p>
            <a:r>
              <a:rPr lang="cs-CZ" sz="2000" i="1" dirty="0" smtClean="0">
                <a:effectLst>
                  <a:outerShdw blurRad="38100" dist="38100" dir="2700000" algn="tl">
                    <a:srgbClr val="000000">
                      <a:alpha val="43137"/>
                    </a:srgbClr>
                  </a:outerShdw>
                </a:effectLst>
              </a:rPr>
              <a:t>MH: Sama jste spisovatelka. Sledoval </a:t>
            </a:r>
            <a:r>
              <a:rPr lang="cs-CZ" sz="2000" i="1" dirty="0" err="1" smtClean="0">
                <a:effectLst>
                  <a:outerShdw blurRad="38100" dist="38100" dir="2700000" algn="tl">
                    <a:srgbClr val="000000">
                      <a:alpha val="43137"/>
                    </a:srgbClr>
                  </a:outerShdw>
                </a:effectLst>
              </a:rPr>
              <a:t>Mika</a:t>
            </a:r>
            <a:r>
              <a:rPr lang="cs-CZ" sz="2000" i="1" dirty="0" smtClean="0">
                <a:effectLst>
                  <a:outerShdw blurRad="38100" dist="38100" dir="2700000" algn="tl">
                    <a:srgbClr val="000000">
                      <a:alpha val="43137"/>
                    </a:srgbClr>
                  </a:outerShdw>
                </a:effectLst>
              </a:rPr>
              <a:t> </a:t>
            </a:r>
            <a:r>
              <a:rPr lang="cs-CZ" sz="2000" i="1" dirty="0" err="1" smtClean="0">
                <a:effectLst>
                  <a:outerShdw blurRad="38100" dist="38100" dir="2700000" algn="tl">
                    <a:srgbClr val="000000">
                      <a:alpha val="43137"/>
                    </a:srgbClr>
                  </a:outerShdw>
                </a:effectLst>
              </a:rPr>
              <a:t>Waltari</a:t>
            </a:r>
            <a:r>
              <a:rPr lang="cs-CZ" sz="2000" i="1" dirty="0" smtClean="0">
                <a:effectLst>
                  <a:outerShdw blurRad="38100" dist="38100" dir="2700000" algn="tl">
                    <a:srgbClr val="000000">
                      <a:alpha val="43137"/>
                    </a:srgbClr>
                  </a:outerShdw>
                </a:effectLst>
              </a:rPr>
              <a:t> vaši práci, radil vám?</a:t>
            </a:r>
          </a:p>
          <a:p>
            <a:r>
              <a:rPr lang="cs-CZ" sz="2000" dirty="0" smtClean="0">
                <a:effectLst>
                  <a:outerShdw blurRad="38100" dist="38100" dir="2700000" algn="tl">
                    <a:srgbClr val="000000">
                      <a:alpha val="43137"/>
                    </a:srgbClr>
                  </a:outerShdw>
                </a:effectLst>
              </a:rPr>
              <a:t> </a:t>
            </a:r>
            <a:r>
              <a:rPr lang="cs-CZ" sz="2000" dirty="0" smtClean="0"/>
              <a:t>(…) Otec mi radil v době, kdy jsem psala svou nejúspěšnější knihu Kavárnu </a:t>
            </a:r>
            <a:r>
              <a:rPr lang="cs-CZ" sz="2000" dirty="0" err="1" smtClean="0"/>
              <a:t>Mabillon</a:t>
            </a:r>
            <a:r>
              <a:rPr lang="cs-CZ" sz="2000" dirty="0" smtClean="0"/>
              <a:t>. Radil mi, abych psala raději krátké věty a k věci …</a:t>
            </a:r>
            <a:endParaRPr lang="cs-CZ" sz="2000" dirty="0"/>
          </a:p>
        </p:txBody>
      </p:sp>
    </p:spTree>
  </p:cSld>
  <p:clrMapOvr>
    <a:masterClrMapping/>
  </p:clrMapOvr>
  <p:transition spd="slow">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2571736" y="142852"/>
            <a:ext cx="6357982" cy="642942"/>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Otázky k výchozímu textu 3 </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TextovéPole 5"/>
          <p:cNvSpPr txBox="1"/>
          <p:nvPr/>
        </p:nvSpPr>
        <p:spPr>
          <a:xfrm>
            <a:off x="285720" y="1000108"/>
            <a:ext cx="8715436" cy="550920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19050">
            <a:solidFill>
              <a:schemeClr val="tx1"/>
            </a:solidFill>
          </a:ln>
          <a:effectLst>
            <a:outerShdw blurRad="101600" dist="50800" dir="5400000" algn="ctr" rotWithShape="0">
              <a:srgbClr val="000000">
                <a:alpha val="43137"/>
              </a:srgbClr>
            </a:outerShdw>
          </a:effectLst>
        </p:spPr>
        <p:txBody>
          <a:bodyPr wrap="square" rtlCol="0">
            <a:spAutoFit/>
          </a:bodyPr>
          <a:lstStyle/>
          <a:p>
            <a:pPr marL="514350" indent="-514350">
              <a:buAutoNum type="alphaLcParenR"/>
            </a:pPr>
            <a:r>
              <a:rPr lang="cs-CZ" sz="3200" b="1" dirty="0" smtClean="0">
                <a:effectLst>
                  <a:outerShdw blurRad="38100" dist="38100" dir="2700000" algn="tl">
                    <a:srgbClr val="000000">
                      <a:alpha val="43137"/>
                    </a:srgbClr>
                  </a:outerShdw>
                </a:effectLst>
                <a:latin typeface="Monotype Corsiva" pitchFamily="66" charset="0"/>
              </a:rPr>
              <a:t>Shrňte </a:t>
            </a:r>
            <a:r>
              <a:rPr lang="cs-CZ" sz="3200" b="1" u="sng" dirty="0" smtClean="0">
                <a:effectLst>
                  <a:outerShdw blurRad="38100" dist="38100" dir="2700000" algn="tl">
                    <a:srgbClr val="000000">
                      <a:alpha val="43137"/>
                    </a:srgbClr>
                  </a:outerShdw>
                </a:effectLst>
                <a:latin typeface="Monotype Corsiva" pitchFamily="66" charset="0"/>
              </a:rPr>
              <a:t>vlastními slovy obsah výňatku</a:t>
            </a:r>
            <a:r>
              <a:rPr lang="cs-CZ" sz="3200" b="1" dirty="0" smtClean="0">
                <a:effectLst>
                  <a:outerShdw blurRad="38100" dist="38100" dir="2700000" algn="tl">
                    <a:srgbClr val="000000">
                      <a:alpha val="43137"/>
                    </a:srgbClr>
                  </a:outerShdw>
                </a:effectLst>
                <a:latin typeface="Monotype Corsiva" pitchFamily="66" charset="0"/>
              </a:rPr>
              <a:t>. Kdybyste se s dcerou slavného spisovatele potkali  vy, na co byste se jí zeptali? </a:t>
            </a:r>
            <a:r>
              <a:rPr lang="cs-CZ" sz="3200" b="1" u="sng" dirty="0" smtClean="0">
                <a:effectLst>
                  <a:outerShdw blurRad="38100" dist="38100" dir="2700000" algn="tl">
                    <a:srgbClr val="000000">
                      <a:alpha val="43137"/>
                    </a:srgbClr>
                  </a:outerShdw>
                </a:effectLst>
                <a:latin typeface="Monotype Corsiva" pitchFamily="66" charset="0"/>
              </a:rPr>
              <a:t>Vymyslete minimálně 4 otázky</a:t>
            </a:r>
            <a:r>
              <a:rPr lang="cs-CZ" sz="3200" b="1" dirty="0" smtClean="0">
                <a:effectLst>
                  <a:outerShdw blurRad="38100" dist="38100" dir="2700000" algn="tl">
                    <a:srgbClr val="000000">
                      <a:alpha val="43137"/>
                    </a:srgbClr>
                  </a:outerShdw>
                </a:effectLst>
                <a:latin typeface="Monotype Corsiva" pitchFamily="66" charset="0"/>
              </a:rPr>
              <a:t>.</a:t>
            </a:r>
          </a:p>
          <a:p>
            <a:pPr marL="514350" indent="-514350">
              <a:buAutoNum type="alphaLcParenR"/>
            </a:pPr>
            <a:r>
              <a:rPr lang="cs-CZ" sz="3200" b="1" dirty="0" smtClean="0">
                <a:effectLst>
                  <a:outerShdw blurRad="38100" dist="38100" dir="2700000" algn="tl">
                    <a:srgbClr val="000000">
                      <a:alpha val="43137"/>
                    </a:srgbClr>
                  </a:outerShdw>
                </a:effectLst>
                <a:latin typeface="Monotype Corsiva" pitchFamily="66" charset="0"/>
              </a:rPr>
              <a:t>Doložte  v textu </a:t>
            </a:r>
            <a:r>
              <a:rPr lang="cs-CZ" sz="3200" b="1" u="sng" dirty="0" smtClean="0">
                <a:effectLst>
                  <a:outerShdw blurRad="38100" dist="38100" dir="2700000" algn="tl">
                    <a:srgbClr val="000000">
                      <a:alpha val="43137"/>
                    </a:srgbClr>
                  </a:outerShdw>
                </a:effectLst>
                <a:latin typeface="Monotype Corsiva" pitchFamily="66" charset="0"/>
              </a:rPr>
              <a:t>znaky publicistického stylu, </a:t>
            </a:r>
            <a:r>
              <a:rPr lang="cs-CZ" sz="3200" b="1" dirty="0" smtClean="0">
                <a:effectLst>
                  <a:outerShdw blurRad="38100" dist="38100" dir="2700000" algn="tl">
                    <a:srgbClr val="000000">
                      <a:alpha val="43137"/>
                    </a:srgbClr>
                  </a:outerShdw>
                </a:effectLst>
                <a:latin typeface="Monotype Corsiva" pitchFamily="66" charset="0"/>
              </a:rPr>
              <a:t>které další </a:t>
            </a:r>
            <a:r>
              <a:rPr lang="cs-CZ" sz="3200" b="1" u="sng" dirty="0" smtClean="0">
                <a:effectLst>
                  <a:outerShdw blurRad="38100" dist="38100" dir="2700000" algn="tl">
                    <a:srgbClr val="000000">
                      <a:alpha val="43137"/>
                    </a:srgbClr>
                  </a:outerShdw>
                </a:effectLst>
                <a:latin typeface="Monotype Corsiva" pitchFamily="66" charset="0"/>
              </a:rPr>
              <a:t>slohové útvary  </a:t>
            </a:r>
            <a:r>
              <a:rPr lang="cs-CZ" sz="3200" b="1" dirty="0" smtClean="0">
                <a:effectLst>
                  <a:outerShdw blurRad="38100" dist="38100" dir="2700000" algn="tl">
                    <a:srgbClr val="000000">
                      <a:alpha val="43137"/>
                    </a:srgbClr>
                  </a:outerShdw>
                </a:effectLst>
                <a:latin typeface="Monotype Corsiva" pitchFamily="66" charset="0"/>
              </a:rPr>
              <a:t>daného stylu kromě  interview znáte?</a:t>
            </a:r>
          </a:p>
          <a:p>
            <a:pPr marL="514350" indent="-514350">
              <a:buAutoNum type="alphaLcParenR"/>
            </a:pPr>
            <a:r>
              <a:rPr lang="cs-CZ" sz="3200" b="1" dirty="0" smtClean="0">
                <a:effectLst>
                  <a:outerShdw blurRad="38100" dist="38100" dir="2700000" algn="tl">
                    <a:srgbClr val="000000">
                      <a:alpha val="43137"/>
                    </a:srgbClr>
                  </a:outerShdw>
                </a:effectLst>
                <a:latin typeface="Monotype Corsiva" pitchFamily="66" charset="0"/>
              </a:rPr>
              <a:t>Jaké </a:t>
            </a:r>
            <a:r>
              <a:rPr lang="cs-CZ" sz="3200" b="1" u="sng" dirty="0" smtClean="0">
                <a:effectLst>
                  <a:outerShdw blurRad="38100" dist="38100" dir="2700000" algn="tl">
                    <a:srgbClr val="000000">
                      <a:alpha val="43137"/>
                    </a:srgbClr>
                  </a:outerShdw>
                </a:effectLst>
                <a:latin typeface="Monotype Corsiva" pitchFamily="66" charset="0"/>
              </a:rPr>
              <a:t>povahové rysy </a:t>
            </a:r>
            <a:r>
              <a:rPr lang="cs-CZ" sz="3200" b="1" dirty="0" smtClean="0">
                <a:effectLst>
                  <a:outerShdw blurRad="38100" dist="38100" dir="2700000" algn="tl">
                    <a:srgbClr val="000000">
                      <a:alpha val="43137"/>
                    </a:srgbClr>
                  </a:outerShdw>
                </a:effectLst>
                <a:latin typeface="Monotype Corsiva" pitchFamily="66" charset="0"/>
              </a:rPr>
              <a:t>svého otce </a:t>
            </a:r>
            <a:r>
              <a:rPr lang="cs-CZ" sz="3200" b="1" dirty="0" err="1" smtClean="0">
                <a:effectLst>
                  <a:outerShdw blurRad="38100" dist="38100" dir="2700000" algn="tl">
                    <a:srgbClr val="000000">
                      <a:alpha val="43137"/>
                    </a:srgbClr>
                  </a:outerShdw>
                </a:effectLst>
                <a:latin typeface="Monotype Corsiva" pitchFamily="66" charset="0"/>
              </a:rPr>
              <a:t>Satu</a:t>
            </a:r>
            <a:r>
              <a:rPr lang="cs-CZ" sz="3200" b="1" dirty="0" smtClean="0">
                <a:effectLst>
                  <a:outerShdw blurRad="38100" dist="38100" dir="2700000" algn="tl">
                    <a:srgbClr val="000000">
                      <a:alpha val="43137"/>
                    </a:srgbClr>
                  </a:outerShdw>
                </a:effectLst>
                <a:latin typeface="Monotype Corsiva" pitchFamily="66" charset="0"/>
              </a:rPr>
              <a:t>  zmiňuje?</a:t>
            </a:r>
          </a:p>
          <a:p>
            <a:pPr marL="514350" indent="-514350">
              <a:buAutoNum type="alphaLcParenR"/>
            </a:pPr>
            <a:r>
              <a:rPr lang="cs-CZ" sz="3200" b="1" dirty="0" smtClean="0">
                <a:effectLst>
                  <a:outerShdw blurRad="38100" dist="38100" dir="2700000" algn="tl">
                    <a:srgbClr val="000000">
                      <a:alpha val="43137"/>
                    </a:srgbClr>
                  </a:outerShdw>
                </a:effectLst>
                <a:latin typeface="Monotype Corsiva" pitchFamily="66" charset="0"/>
              </a:rPr>
              <a:t>Čím se </a:t>
            </a:r>
            <a:r>
              <a:rPr lang="cs-CZ" sz="3200" b="1" dirty="0" err="1" smtClean="0">
                <a:effectLst>
                  <a:outerShdw blurRad="38100" dist="38100" dir="2700000" algn="tl">
                    <a:srgbClr val="000000">
                      <a:alpha val="43137"/>
                    </a:srgbClr>
                  </a:outerShdw>
                </a:effectLst>
                <a:latin typeface="Monotype Corsiva" pitchFamily="66" charset="0"/>
              </a:rPr>
              <a:t>Waltariho</a:t>
            </a:r>
            <a:r>
              <a:rPr lang="cs-CZ" sz="3200" b="1" dirty="0" smtClean="0">
                <a:effectLst>
                  <a:outerShdw blurRad="38100" dist="38100" dir="2700000" algn="tl">
                    <a:srgbClr val="000000">
                      <a:alpha val="43137"/>
                    </a:srgbClr>
                  </a:outerShdw>
                </a:effectLst>
                <a:latin typeface="Monotype Corsiva" pitchFamily="66" charset="0"/>
              </a:rPr>
              <a:t> dcera </a:t>
            </a:r>
            <a:r>
              <a:rPr lang="cs-CZ" sz="3200" b="1" u="sng" dirty="0" smtClean="0">
                <a:effectLst>
                  <a:outerShdw blurRad="38100" dist="38100" dir="2700000" algn="tl">
                    <a:srgbClr val="000000">
                      <a:alpha val="43137"/>
                    </a:srgbClr>
                  </a:outerShdw>
                </a:effectLst>
                <a:latin typeface="Monotype Corsiva" pitchFamily="66" charset="0"/>
              </a:rPr>
              <a:t>zabývá?</a:t>
            </a:r>
            <a:r>
              <a:rPr lang="cs-CZ" sz="3200" b="1" dirty="0" smtClean="0">
                <a:effectLst>
                  <a:outerShdw blurRad="38100" dist="38100" dir="2700000" algn="tl">
                    <a:srgbClr val="000000">
                      <a:alpha val="43137"/>
                    </a:srgbClr>
                  </a:outerShdw>
                </a:effectLst>
                <a:latin typeface="Monotype Corsiva" pitchFamily="66" charset="0"/>
              </a:rPr>
              <a:t> </a:t>
            </a:r>
          </a:p>
          <a:p>
            <a:pPr marL="514350" indent="-514350">
              <a:buAutoNum type="alphaLcParenR"/>
            </a:pPr>
            <a:r>
              <a:rPr lang="cs-CZ" sz="3200" b="1" dirty="0" smtClean="0">
                <a:effectLst>
                  <a:outerShdw blurRad="38100" dist="38100" dir="2700000" algn="tl">
                    <a:srgbClr val="000000">
                      <a:alpha val="43137"/>
                    </a:srgbClr>
                  </a:outerShdw>
                </a:effectLst>
                <a:latin typeface="Monotype Corsiva" pitchFamily="66" charset="0"/>
              </a:rPr>
              <a:t>Se kterým </a:t>
            </a:r>
            <a:r>
              <a:rPr lang="cs-CZ" sz="3200" b="1" u="sng" dirty="0" smtClean="0">
                <a:effectLst>
                  <a:outerShdw blurRad="38100" dist="38100" dir="2700000" algn="tl">
                    <a:srgbClr val="000000">
                      <a:alpha val="43137"/>
                    </a:srgbClr>
                  </a:outerShdw>
                </a:effectLst>
                <a:latin typeface="Monotype Corsiva" pitchFamily="66" charset="0"/>
              </a:rPr>
              <a:t>slavným literátem </a:t>
            </a:r>
            <a:r>
              <a:rPr lang="cs-CZ" sz="3200" b="1" dirty="0" smtClean="0">
                <a:effectLst>
                  <a:outerShdw blurRad="38100" dist="38100" dir="2700000" algn="tl">
                    <a:srgbClr val="000000">
                      <a:alpha val="43137"/>
                    </a:srgbClr>
                  </a:outerShdw>
                </a:effectLst>
                <a:latin typeface="Monotype Corsiva" pitchFamily="66" charset="0"/>
              </a:rPr>
              <a:t>( třeba  i  zemřelým) byste se rádi  setkali a dělali s ním rozhovor?</a:t>
            </a:r>
          </a:p>
          <a:p>
            <a:pPr marL="514350" indent="-514350"/>
            <a:r>
              <a:rPr lang="cs-CZ" sz="3200" b="1" dirty="0" smtClean="0">
                <a:effectLst>
                  <a:outerShdw blurRad="38100" dist="38100" dir="2700000" algn="tl">
                    <a:srgbClr val="000000">
                      <a:alpha val="43137"/>
                    </a:srgbClr>
                  </a:outerShdw>
                </a:effectLst>
                <a:latin typeface="Monotype Corsiva" pitchFamily="66" charset="0"/>
              </a:rPr>
              <a:t>( upraveno podle   </a:t>
            </a:r>
            <a:r>
              <a:rPr lang="cs-CZ" sz="2400" b="1" dirty="0" smtClean="0">
                <a:effectLst>
                  <a:outerShdw blurRad="38100" dist="38100" dir="2700000" algn="tl">
                    <a:srgbClr val="000000">
                      <a:alpha val="43137"/>
                    </a:srgbClr>
                  </a:outerShdw>
                </a:effectLst>
                <a:latin typeface="Monotype Corsiva" pitchFamily="66" charset="0"/>
                <a:hlinkClick r:id="rId2"/>
              </a:rPr>
              <a:t>http://www.hejkal.</a:t>
            </a:r>
            <a:r>
              <a:rPr lang="cs-CZ" sz="2400" b="1" dirty="0" err="1" smtClean="0">
                <a:effectLst>
                  <a:outerShdw blurRad="38100" dist="38100" dir="2700000" algn="tl">
                    <a:srgbClr val="000000">
                      <a:alpha val="43137"/>
                    </a:srgbClr>
                  </a:outerShdw>
                </a:effectLst>
                <a:latin typeface="Monotype Corsiva" pitchFamily="66" charset="0"/>
                <a:hlinkClick r:id="rId2"/>
              </a:rPr>
              <a:t>cz</a:t>
            </a:r>
            <a:r>
              <a:rPr lang="cs-CZ" sz="2400" b="1" dirty="0" smtClean="0">
                <a:effectLst>
                  <a:outerShdw blurRad="38100" dist="38100" dir="2700000" algn="tl">
                    <a:srgbClr val="000000">
                      <a:alpha val="43137"/>
                    </a:srgbClr>
                  </a:outerShdw>
                </a:effectLst>
                <a:latin typeface="Monotype Corsiva" pitchFamily="66" charset="0"/>
                <a:hlinkClick r:id="rId2"/>
              </a:rPr>
              <a:t>/</a:t>
            </a:r>
            <a:r>
              <a:rPr lang="cs-CZ" sz="2400" b="1" dirty="0" err="1" smtClean="0">
                <a:effectLst>
                  <a:outerShdw blurRad="38100" dist="38100" dir="2700000" algn="tl">
                    <a:srgbClr val="000000">
                      <a:alpha val="43137"/>
                    </a:srgbClr>
                  </a:outerShdw>
                </a:effectLst>
                <a:latin typeface="Monotype Corsiva" pitchFamily="66" charset="0"/>
                <a:hlinkClick r:id="rId2"/>
              </a:rPr>
              <a:t>nakladatelstvi</a:t>
            </a:r>
            <a:r>
              <a:rPr lang="cs-CZ" sz="2400" b="1" dirty="0" smtClean="0">
                <a:effectLst>
                  <a:outerShdw blurRad="38100" dist="38100" dir="2700000" algn="tl">
                    <a:srgbClr val="000000">
                      <a:alpha val="43137"/>
                    </a:srgbClr>
                  </a:outerShdw>
                </a:effectLst>
                <a:latin typeface="Monotype Corsiva" pitchFamily="66" charset="0"/>
                <a:hlinkClick r:id="rId2"/>
              </a:rPr>
              <a:t>/autor.</a:t>
            </a:r>
            <a:r>
              <a:rPr lang="cs-CZ" sz="2400" b="1" dirty="0" err="1" smtClean="0">
                <a:effectLst>
                  <a:outerShdw blurRad="38100" dist="38100" dir="2700000" algn="tl">
                    <a:srgbClr val="000000">
                      <a:alpha val="43137"/>
                    </a:srgbClr>
                  </a:outerShdw>
                </a:effectLst>
                <a:latin typeface="Monotype Corsiva" pitchFamily="66" charset="0"/>
                <a:hlinkClick r:id="rId2"/>
              </a:rPr>
              <a:t>asp</a:t>
            </a:r>
            <a:r>
              <a:rPr lang="cs-CZ" sz="2400" b="1" dirty="0" smtClean="0">
                <a:effectLst>
                  <a:outerShdw blurRad="38100" dist="38100" dir="2700000" algn="tl">
                    <a:srgbClr val="000000">
                      <a:alpha val="43137"/>
                    </a:srgbClr>
                  </a:outerShdw>
                </a:effectLst>
                <a:latin typeface="Monotype Corsiva" pitchFamily="66" charset="0"/>
                <a:hlinkClick r:id="rId2"/>
              </a:rPr>
              <a:t>?18</a:t>
            </a:r>
            <a:r>
              <a:rPr lang="cs-CZ" sz="2400" b="1" dirty="0" smtClean="0">
                <a:effectLst>
                  <a:outerShdw blurRad="38100" dist="38100" dir="2700000" algn="tl">
                    <a:srgbClr val="000000">
                      <a:alpha val="43137"/>
                    </a:srgbClr>
                  </a:outerShdw>
                </a:effectLst>
                <a:latin typeface="Monotype Corsiva" pitchFamily="66" charset="0"/>
              </a:rPr>
              <a:t>)</a:t>
            </a:r>
          </a:p>
          <a:p>
            <a:pPr marL="514350" indent="-514350"/>
            <a:endParaRPr lang="cs-CZ" sz="3200" b="1" dirty="0">
              <a:effectLst>
                <a:outerShdw blurRad="38100" dist="38100" dir="2700000" algn="tl">
                  <a:srgbClr val="000000">
                    <a:alpha val="43137"/>
                  </a:srgbClr>
                </a:outerShdw>
              </a:effectLst>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2571736" y="142852"/>
            <a:ext cx="6357982" cy="642942"/>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Odpovědi k výchozímu textu 3 </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TextovéPole 5"/>
          <p:cNvSpPr txBox="1"/>
          <p:nvPr/>
        </p:nvSpPr>
        <p:spPr>
          <a:xfrm>
            <a:off x="285720" y="1000108"/>
            <a:ext cx="8715436" cy="4524315"/>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19050">
            <a:solidFill>
              <a:schemeClr val="tx1"/>
            </a:solidFill>
          </a:ln>
          <a:effectLst>
            <a:outerShdw blurRad="101600" dist="50800" dir="5400000" algn="ctr" rotWithShape="0">
              <a:srgbClr val="000000">
                <a:alpha val="43137"/>
              </a:srgbClr>
            </a:outerShdw>
          </a:effectLst>
        </p:spPr>
        <p:txBody>
          <a:bodyPr wrap="square" rtlCol="0">
            <a:spAutoFit/>
          </a:bodyPr>
          <a:lstStyle/>
          <a:p>
            <a:pPr marL="514350" indent="-514350">
              <a:buAutoNum type="alphaLcParenR"/>
            </a:pPr>
            <a:r>
              <a:rPr lang="cs-CZ" sz="3200" b="1" dirty="0" smtClean="0">
                <a:effectLst>
                  <a:outerShdw blurRad="38100" dist="38100" dir="2700000" algn="tl">
                    <a:srgbClr val="000000">
                      <a:alpha val="43137"/>
                    </a:srgbClr>
                  </a:outerShdw>
                </a:effectLst>
                <a:latin typeface="Monotype Corsiva" pitchFamily="66" charset="0"/>
              </a:rPr>
              <a:t>Individuální řešení.</a:t>
            </a:r>
          </a:p>
          <a:p>
            <a:pPr marL="514350" indent="-514350">
              <a:buAutoNum type="alphaLcParenR"/>
            </a:pPr>
            <a:r>
              <a:rPr lang="cs-CZ" sz="3200" b="1" u="sng" dirty="0" smtClean="0">
                <a:effectLst>
                  <a:outerShdw blurRad="38100" dist="38100" dir="2700000" algn="tl">
                    <a:srgbClr val="000000">
                      <a:alpha val="43137"/>
                    </a:srgbClr>
                  </a:outerShdw>
                </a:effectLst>
                <a:latin typeface="Monotype Corsiva" pitchFamily="66" charset="0"/>
              </a:rPr>
              <a:t>Znaky publicistického stylu</a:t>
            </a:r>
            <a:r>
              <a:rPr lang="cs-CZ" sz="3200" b="1" dirty="0" smtClean="0">
                <a:effectLst>
                  <a:outerShdw blurRad="38100" dist="38100" dir="2700000" algn="tl">
                    <a:srgbClr val="000000">
                      <a:alpha val="43137"/>
                    </a:srgbClr>
                  </a:outerShdw>
                </a:effectLst>
                <a:latin typeface="Monotype Corsiva" pitchFamily="66" charset="0"/>
              </a:rPr>
              <a:t> – informuje i poučuje, grafická úprava aj. Útvary – článek, úvodník, fejeton, komentář, reportáž, glosa , sloupek aj.</a:t>
            </a:r>
          </a:p>
          <a:p>
            <a:pPr marL="514350" indent="-514350">
              <a:buAutoNum type="alphaLcParenR"/>
            </a:pPr>
            <a:r>
              <a:rPr lang="cs-CZ" sz="3200" b="1" dirty="0" smtClean="0">
                <a:effectLst>
                  <a:outerShdw blurRad="38100" dist="38100" dir="2700000" algn="tl">
                    <a:srgbClr val="000000">
                      <a:alpha val="43137"/>
                    </a:srgbClr>
                  </a:outerShdw>
                </a:effectLst>
                <a:latin typeface="Monotype Corsiva" pitchFamily="66" charset="0"/>
              </a:rPr>
              <a:t>Trpělivost, píle, urputnost, pracovitost.</a:t>
            </a:r>
          </a:p>
          <a:p>
            <a:pPr marL="514350" indent="-514350"/>
            <a:r>
              <a:rPr lang="cs-CZ" sz="3200" b="1" dirty="0" smtClean="0">
                <a:effectLst>
                  <a:outerShdw blurRad="38100" dist="38100" dir="2700000" algn="tl">
                    <a:srgbClr val="000000">
                      <a:alpha val="43137"/>
                    </a:srgbClr>
                  </a:outerShdw>
                </a:effectLst>
                <a:latin typeface="Monotype Corsiva" pitchFamily="66" charset="0"/>
              </a:rPr>
              <a:t>d)   Literaturou, spisovatelstvím.</a:t>
            </a:r>
          </a:p>
          <a:p>
            <a:pPr marL="514350" indent="-514350"/>
            <a:r>
              <a:rPr lang="cs-CZ" sz="3200" b="1" dirty="0" smtClean="0">
                <a:effectLst>
                  <a:outerShdw blurRad="38100" dist="38100" dir="2700000" algn="tl">
                    <a:srgbClr val="000000">
                      <a:alpha val="43137"/>
                    </a:srgbClr>
                  </a:outerShdw>
                </a:effectLst>
                <a:latin typeface="Monotype Corsiva" pitchFamily="66" charset="0"/>
              </a:rPr>
              <a:t>e)   Individuální řešení.</a:t>
            </a:r>
          </a:p>
          <a:p>
            <a:pPr marL="514350" indent="-514350"/>
            <a:r>
              <a:rPr lang="cs-CZ" sz="3200" b="1" dirty="0" smtClean="0">
                <a:effectLst>
                  <a:outerShdw blurRad="38100" dist="38100" dir="2700000" algn="tl">
                    <a:srgbClr val="000000">
                      <a:alpha val="43137"/>
                    </a:srgbClr>
                  </a:outerShdw>
                </a:effectLst>
                <a:latin typeface="Monotype Corsiva" pitchFamily="66" charset="0"/>
              </a:rPr>
              <a:t>(upraveno podle   </a:t>
            </a:r>
            <a:r>
              <a:rPr lang="cs-CZ" sz="2400" b="1" dirty="0" smtClean="0">
                <a:effectLst>
                  <a:outerShdw blurRad="38100" dist="38100" dir="2700000" algn="tl">
                    <a:srgbClr val="000000">
                      <a:alpha val="43137"/>
                    </a:srgbClr>
                  </a:outerShdw>
                </a:effectLst>
                <a:latin typeface="Monotype Corsiva" pitchFamily="66" charset="0"/>
                <a:hlinkClick r:id="rId2"/>
              </a:rPr>
              <a:t>http://www.hejkal.</a:t>
            </a:r>
            <a:r>
              <a:rPr lang="cs-CZ" sz="2400" b="1" dirty="0" err="1" smtClean="0">
                <a:effectLst>
                  <a:outerShdw blurRad="38100" dist="38100" dir="2700000" algn="tl">
                    <a:srgbClr val="000000">
                      <a:alpha val="43137"/>
                    </a:srgbClr>
                  </a:outerShdw>
                </a:effectLst>
                <a:latin typeface="Monotype Corsiva" pitchFamily="66" charset="0"/>
                <a:hlinkClick r:id="rId2"/>
              </a:rPr>
              <a:t>cz</a:t>
            </a:r>
            <a:r>
              <a:rPr lang="cs-CZ" sz="2400" b="1" dirty="0" smtClean="0">
                <a:effectLst>
                  <a:outerShdw blurRad="38100" dist="38100" dir="2700000" algn="tl">
                    <a:srgbClr val="000000">
                      <a:alpha val="43137"/>
                    </a:srgbClr>
                  </a:outerShdw>
                </a:effectLst>
                <a:latin typeface="Monotype Corsiva" pitchFamily="66" charset="0"/>
                <a:hlinkClick r:id="rId2"/>
              </a:rPr>
              <a:t>/</a:t>
            </a:r>
            <a:r>
              <a:rPr lang="cs-CZ" sz="2400" b="1" dirty="0" err="1" smtClean="0">
                <a:effectLst>
                  <a:outerShdw blurRad="38100" dist="38100" dir="2700000" algn="tl">
                    <a:srgbClr val="000000">
                      <a:alpha val="43137"/>
                    </a:srgbClr>
                  </a:outerShdw>
                </a:effectLst>
                <a:latin typeface="Monotype Corsiva" pitchFamily="66" charset="0"/>
                <a:hlinkClick r:id="rId2"/>
              </a:rPr>
              <a:t>nakladatelstvi</a:t>
            </a:r>
            <a:r>
              <a:rPr lang="cs-CZ" sz="2400" b="1" dirty="0" smtClean="0">
                <a:effectLst>
                  <a:outerShdw blurRad="38100" dist="38100" dir="2700000" algn="tl">
                    <a:srgbClr val="000000">
                      <a:alpha val="43137"/>
                    </a:srgbClr>
                  </a:outerShdw>
                </a:effectLst>
                <a:latin typeface="Monotype Corsiva" pitchFamily="66" charset="0"/>
                <a:hlinkClick r:id="rId2"/>
              </a:rPr>
              <a:t>/autor.</a:t>
            </a:r>
            <a:r>
              <a:rPr lang="cs-CZ" sz="2400" b="1" dirty="0" err="1" smtClean="0">
                <a:effectLst>
                  <a:outerShdw blurRad="38100" dist="38100" dir="2700000" algn="tl">
                    <a:srgbClr val="000000">
                      <a:alpha val="43137"/>
                    </a:srgbClr>
                  </a:outerShdw>
                </a:effectLst>
                <a:latin typeface="Monotype Corsiva" pitchFamily="66" charset="0"/>
                <a:hlinkClick r:id="rId2"/>
              </a:rPr>
              <a:t>asp</a:t>
            </a:r>
            <a:r>
              <a:rPr lang="cs-CZ" sz="2400" b="1" dirty="0" smtClean="0">
                <a:effectLst>
                  <a:outerShdw blurRad="38100" dist="38100" dir="2700000" algn="tl">
                    <a:srgbClr val="000000">
                      <a:alpha val="43137"/>
                    </a:srgbClr>
                  </a:outerShdw>
                </a:effectLst>
                <a:latin typeface="Monotype Corsiva" pitchFamily="66" charset="0"/>
                <a:hlinkClick r:id="rId2"/>
              </a:rPr>
              <a:t>?18</a:t>
            </a:r>
            <a:r>
              <a:rPr lang="cs-CZ" sz="2400" b="1" dirty="0" smtClean="0">
                <a:effectLst>
                  <a:outerShdw blurRad="38100" dist="38100" dir="2700000" algn="tl">
                    <a:srgbClr val="000000">
                      <a:alpha val="43137"/>
                    </a:srgbClr>
                  </a:outerShdw>
                </a:effectLst>
                <a:latin typeface="Monotype Corsiva" pitchFamily="66" charset="0"/>
              </a:rPr>
              <a:t>)</a:t>
            </a:r>
          </a:p>
          <a:p>
            <a:pPr marL="514350" indent="-514350"/>
            <a:endParaRPr lang="cs-CZ" sz="3200" b="1" dirty="0">
              <a:effectLst>
                <a:outerShdw blurRad="38100" dist="38100" dir="2700000" algn="tl">
                  <a:srgbClr val="000000">
                    <a:alpha val="43137"/>
                  </a:srgbClr>
                </a:outerShdw>
              </a:effectLst>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2571736" y="142852"/>
            <a:ext cx="6357982" cy="500066"/>
          </a:xfr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rmAutofit fontScale="92500" lnSpcReduction="20000"/>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Výchozí text  4 -  Cesta do Istanbulu </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TextovéPole 5"/>
          <p:cNvSpPr txBox="1"/>
          <p:nvPr/>
        </p:nvSpPr>
        <p:spPr>
          <a:xfrm>
            <a:off x="214282" y="785794"/>
            <a:ext cx="8715436" cy="5878532"/>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22225">
            <a:solidFill>
              <a:schemeClr val="tx1"/>
            </a:solidFill>
          </a:ln>
          <a:effectLst>
            <a:outerShdw blurRad="50800" dist="50800" dir="2400000" algn="ctr" rotWithShape="0">
              <a:srgbClr val="000000">
                <a:alpha val="43137"/>
              </a:srgbClr>
            </a:outerShdw>
          </a:effectLst>
        </p:spPr>
        <p:txBody>
          <a:bodyPr wrap="square" rtlCol="0">
            <a:spAutoFit/>
          </a:bodyPr>
          <a:lstStyle/>
          <a:p>
            <a:pPr algn="just"/>
            <a:r>
              <a:rPr lang="cs-CZ" sz="2000" i="1" dirty="0" smtClean="0"/>
              <a:t>       V roce 1945 jsem hodně pracoval. Napsal jsem divadelní hry </a:t>
            </a:r>
            <a:r>
              <a:rPr lang="cs-CZ" sz="2000" i="1" u="sng" dirty="0" smtClean="0"/>
              <a:t>Gabrieli, vrať se </a:t>
            </a:r>
            <a:r>
              <a:rPr lang="cs-CZ" sz="2000" i="1" dirty="0" smtClean="0"/>
              <a:t>a </a:t>
            </a:r>
            <a:r>
              <a:rPr lang="cs-CZ" sz="2000" i="1" u="sng" dirty="0" smtClean="0"/>
              <a:t>Čarodějnice se vrací do života </a:t>
            </a:r>
            <a:r>
              <a:rPr lang="cs-CZ" sz="2000" i="1" dirty="0" smtClean="0"/>
              <a:t>a román </a:t>
            </a:r>
            <a:r>
              <a:rPr lang="cs-CZ" sz="2000" i="1" u="sng" dirty="0" smtClean="0"/>
              <a:t>Egypťan </a:t>
            </a:r>
            <a:r>
              <a:rPr lang="cs-CZ" sz="2000" i="1" u="sng" dirty="0" err="1" smtClean="0"/>
              <a:t>Sinuhet</a:t>
            </a:r>
            <a:r>
              <a:rPr lang="cs-CZ" sz="2000" i="1" dirty="0" smtClean="0"/>
              <a:t>. Když se podzim přehoupl do temného listopadu, napsal jsem ještě </a:t>
            </a:r>
            <a:r>
              <a:rPr lang="cs-CZ" sz="2000" i="1" u="sng" dirty="0" smtClean="0"/>
              <a:t>Pohádku o čtyřech západech slunce</a:t>
            </a:r>
            <a:r>
              <a:rPr lang="cs-CZ" sz="2000" i="1" dirty="0" smtClean="0"/>
              <a:t>, ale na prahu prosince se mi myšlenky zadrhly na velké epické básni a jejích dvě stě padesát slok mi tryskalo z mozku jako z vysychajícího vodotrysku, který už jen tu a tam vychrlí proud vody, a v té chvíli i mně došlo, že bude nejlepší, když s výrobní činností na čas přestanu. Básnická skladba se navíc výstižně jmenovala </a:t>
            </a:r>
            <a:r>
              <a:rPr lang="cs-CZ" sz="2000" i="1" u="sng" dirty="0" smtClean="0"/>
              <a:t>Brzy ráno</a:t>
            </a:r>
            <a:r>
              <a:rPr lang="cs-CZ" sz="2000" i="1" dirty="0" smtClean="0"/>
              <a:t>, v pět hodin. A tak přišla nespavost, jako obvykle v nejtemnějším ročním období, v tichém a klidném období, kdy jako mí prarodiče medvědi bývám připraven upadnout do zimní dřímoty a spát bez problémů i dvanáct hodin denně až do chvíle, kdy zimu konečně rozjasní první světlé dny. Nespavost je velké trápení, ale nadarmo bych to vysvětloval těm, kdo ji nikdy nepoznali, protože by to stejně nepochopili. .</a:t>
            </a:r>
            <a:br>
              <a:rPr lang="cs-CZ" sz="2000" i="1" dirty="0" smtClean="0"/>
            </a:br>
            <a:r>
              <a:rPr lang="cs-CZ" sz="2000" i="1" dirty="0" smtClean="0"/>
              <a:t>       Neklidný a vyhořelý, houpal jsem se tedy v bílé posteli pod modrou dekou v milosrdném objetí inzulinu. Inzulin mi odplavil z mysli všechen odpad a pod ním se objevily vzpomínky svěží jako letní rána, vzpomínky, které jsem považoval za dávno zapomenuté.</a:t>
            </a:r>
          </a:p>
          <a:p>
            <a:pPr algn="just"/>
            <a:r>
              <a:rPr lang="cs-CZ" dirty="0" smtClean="0"/>
              <a:t>                                        (Upraveno podle  </a:t>
            </a:r>
            <a:r>
              <a:rPr lang="cs-CZ" dirty="0" smtClean="0">
                <a:hlinkClick r:id="rId2"/>
              </a:rPr>
              <a:t>http://www.hejkal.</a:t>
            </a:r>
            <a:r>
              <a:rPr lang="cs-CZ" dirty="0" err="1" smtClean="0">
                <a:hlinkClick r:id="rId2"/>
              </a:rPr>
              <a:t>cz</a:t>
            </a:r>
            <a:r>
              <a:rPr lang="cs-CZ" dirty="0" smtClean="0">
                <a:hlinkClick r:id="rId2"/>
              </a:rPr>
              <a:t>/</a:t>
            </a:r>
            <a:r>
              <a:rPr lang="cs-CZ" dirty="0" err="1" smtClean="0">
                <a:hlinkClick r:id="rId2"/>
              </a:rPr>
              <a:t>nakladatelstvi</a:t>
            </a:r>
            <a:r>
              <a:rPr lang="cs-CZ" dirty="0" smtClean="0">
                <a:hlinkClick r:id="rId2"/>
              </a:rPr>
              <a:t>/titul.</a:t>
            </a:r>
            <a:r>
              <a:rPr lang="cs-CZ" dirty="0" err="1" smtClean="0">
                <a:hlinkClick r:id="rId2"/>
              </a:rPr>
              <a:t>asp</a:t>
            </a:r>
            <a:r>
              <a:rPr lang="cs-CZ" dirty="0" smtClean="0">
                <a:hlinkClick r:id="rId2"/>
              </a:rPr>
              <a:t>?24</a:t>
            </a:r>
            <a:r>
              <a:rPr lang="cs-CZ" dirty="0" smtClean="0"/>
              <a:t>)</a:t>
            </a:r>
          </a:p>
          <a:p>
            <a:pPr algn="just"/>
            <a:endParaRPr lang="cs-CZ" dirty="0"/>
          </a:p>
        </p:txBody>
      </p:sp>
    </p:spTree>
  </p:cSld>
  <p:clrMapOvr>
    <a:masterClrMapping/>
  </p:clrMapOvr>
  <p:transition spd="slow">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p:cNvSpPr txBox="1"/>
          <p:nvPr/>
        </p:nvSpPr>
        <p:spPr>
          <a:xfrm>
            <a:off x="214282" y="4357694"/>
            <a:ext cx="8715436" cy="2246769"/>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22225">
            <a:solidFill>
              <a:schemeClr val="tx1"/>
            </a:solidFill>
          </a:ln>
          <a:effectLst>
            <a:outerShdw blurRad="50800" dist="50800" dir="2400000" algn="ctr" rotWithShape="0">
              <a:srgbClr val="000000">
                <a:alpha val="43137"/>
              </a:srgbClr>
            </a:outerShdw>
          </a:effectLst>
        </p:spPr>
        <p:txBody>
          <a:bodyPr wrap="square" rtlCol="0">
            <a:spAutoFit/>
          </a:bodyPr>
          <a:lstStyle/>
          <a:p>
            <a:pPr marL="514350" indent="-514350" algn="just">
              <a:buAutoNum type="alphaLcParenR"/>
            </a:pPr>
            <a:r>
              <a:rPr lang="cs-CZ" sz="2800" b="1" dirty="0" smtClean="0">
                <a:effectLst>
                  <a:outerShdw blurRad="38100" dist="38100" dir="2700000" algn="tl">
                    <a:srgbClr val="000000">
                      <a:alpha val="43137"/>
                    </a:srgbClr>
                  </a:outerShdw>
                </a:effectLst>
                <a:latin typeface="Monotype Corsiva" pitchFamily="66" charset="0"/>
              </a:rPr>
              <a:t>Které </a:t>
            </a:r>
            <a:r>
              <a:rPr lang="cs-CZ" sz="2800" b="1" u="sng" dirty="0" smtClean="0">
                <a:effectLst>
                  <a:outerShdw blurRad="38100" dist="38100" dir="2700000" algn="tl">
                    <a:srgbClr val="000000">
                      <a:alpha val="43137"/>
                    </a:srgbClr>
                  </a:outerShdw>
                </a:effectLst>
                <a:latin typeface="Monotype Corsiva" pitchFamily="66" charset="0"/>
              </a:rPr>
              <a:t>slohové postupy  </a:t>
            </a:r>
            <a:r>
              <a:rPr lang="cs-CZ" sz="2800" b="1" dirty="0" smtClean="0">
                <a:effectLst>
                  <a:outerShdw blurRad="38100" dist="38100" dir="2700000" algn="tl">
                    <a:srgbClr val="000000">
                      <a:alpha val="43137"/>
                    </a:srgbClr>
                  </a:outerShdw>
                </a:effectLst>
                <a:latin typeface="Monotype Corsiva" pitchFamily="66" charset="0"/>
              </a:rPr>
              <a:t>lze v textu najít?</a:t>
            </a:r>
          </a:p>
          <a:p>
            <a:pPr marL="514350" indent="-514350" algn="just">
              <a:buAutoNum type="alphaLcParenR"/>
            </a:pPr>
            <a:r>
              <a:rPr lang="cs-CZ" sz="2800" b="1" dirty="0" smtClean="0">
                <a:effectLst>
                  <a:outerShdw blurRad="38100" dist="38100" dir="2700000" algn="tl">
                    <a:srgbClr val="000000">
                      <a:alpha val="43137"/>
                    </a:srgbClr>
                  </a:outerShdw>
                </a:effectLst>
                <a:latin typeface="Monotype Corsiva" pitchFamily="66" charset="0"/>
              </a:rPr>
              <a:t>Určete </a:t>
            </a:r>
            <a:r>
              <a:rPr lang="cs-CZ" sz="2800" b="1" u="sng" dirty="0" smtClean="0">
                <a:effectLst>
                  <a:outerShdw blurRad="38100" dist="38100" dir="2700000" algn="tl">
                    <a:srgbClr val="000000">
                      <a:alpha val="43137"/>
                    </a:srgbClr>
                  </a:outerShdw>
                </a:effectLst>
                <a:latin typeface="Monotype Corsiva" pitchFamily="66" charset="0"/>
              </a:rPr>
              <a:t>vypravěče.</a:t>
            </a:r>
          </a:p>
          <a:p>
            <a:pPr marL="514350" indent="-514350" algn="just">
              <a:buAutoNum type="alphaLcParenR"/>
            </a:pPr>
            <a:r>
              <a:rPr lang="cs-CZ" sz="2800" b="1" dirty="0" smtClean="0">
                <a:effectLst>
                  <a:outerShdw blurRad="38100" dist="38100" dir="2700000" algn="tl">
                    <a:srgbClr val="000000">
                      <a:alpha val="43137"/>
                    </a:srgbClr>
                  </a:outerShdw>
                </a:effectLst>
                <a:latin typeface="Monotype Corsiva" pitchFamily="66" charset="0"/>
              </a:rPr>
              <a:t>O kterých </a:t>
            </a:r>
            <a:r>
              <a:rPr lang="cs-CZ" sz="2800" b="1" u="sng" dirty="0" smtClean="0">
                <a:effectLst>
                  <a:outerShdw blurRad="38100" dist="38100" dir="2700000" algn="tl">
                    <a:srgbClr val="000000">
                      <a:alpha val="43137"/>
                    </a:srgbClr>
                  </a:outerShdw>
                </a:effectLst>
                <a:latin typeface="Monotype Corsiva" pitchFamily="66" charset="0"/>
              </a:rPr>
              <a:t>dílech </a:t>
            </a:r>
            <a:r>
              <a:rPr lang="cs-CZ" sz="2800" b="1" dirty="0" smtClean="0">
                <a:effectLst>
                  <a:outerShdw blurRad="38100" dist="38100" dir="2700000" algn="tl">
                    <a:srgbClr val="000000">
                      <a:alpha val="43137"/>
                    </a:srgbClr>
                  </a:outerShdw>
                </a:effectLst>
                <a:latin typeface="Monotype Corsiva" pitchFamily="66" charset="0"/>
              </a:rPr>
              <a:t> M. </a:t>
            </a:r>
            <a:r>
              <a:rPr lang="cs-CZ" sz="2800" b="1" dirty="0" err="1" smtClean="0">
                <a:effectLst>
                  <a:outerShdw blurRad="38100" dist="38100" dir="2700000" algn="tl">
                    <a:srgbClr val="000000">
                      <a:alpha val="43137"/>
                    </a:srgbClr>
                  </a:outerShdw>
                </a:effectLst>
                <a:latin typeface="Monotype Corsiva" pitchFamily="66" charset="0"/>
              </a:rPr>
              <a:t>Waltariho</a:t>
            </a:r>
            <a:r>
              <a:rPr lang="cs-CZ" sz="2800" b="1" dirty="0" smtClean="0">
                <a:effectLst>
                  <a:outerShdw blurRad="38100" dist="38100" dir="2700000" algn="tl">
                    <a:srgbClr val="000000">
                      <a:alpha val="43137"/>
                    </a:srgbClr>
                  </a:outerShdw>
                </a:effectLst>
                <a:latin typeface="Monotype Corsiva" pitchFamily="66" charset="0"/>
              </a:rPr>
              <a:t> se  v ukázce  hovoří?</a:t>
            </a:r>
          </a:p>
          <a:p>
            <a:pPr marL="514350" indent="-514350" algn="just">
              <a:buAutoNum type="alphaLcParenR"/>
            </a:pPr>
            <a:r>
              <a:rPr lang="cs-CZ" sz="2800" b="1" dirty="0" smtClean="0">
                <a:effectLst>
                  <a:outerShdw blurRad="38100" dist="38100" dir="2700000" algn="tl">
                    <a:srgbClr val="000000">
                      <a:alpha val="43137"/>
                    </a:srgbClr>
                  </a:outerShdw>
                </a:effectLst>
                <a:latin typeface="Monotype Corsiva" pitchFamily="66" charset="0"/>
              </a:rPr>
              <a:t>Vyhledejte v textu </a:t>
            </a:r>
            <a:r>
              <a:rPr lang="cs-CZ" sz="2800" b="1" u="sng" dirty="0" smtClean="0">
                <a:effectLst>
                  <a:outerShdw blurRad="38100" dist="38100" dir="2700000" algn="tl">
                    <a:srgbClr val="000000">
                      <a:alpha val="43137"/>
                    </a:srgbClr>
                  </a:outerShdw>
                </a:effectLst>
                <a:latin typeface="Monotype Corsiva" pitchFamily="66" charset="0"/>
              </a:rPr>
              <a:t>přirovnání.</a:t>
            </a:r>
          </a:p>
          <a:p>
            <a:pPr marL="514350" indent="-514350" algn="just">
              <a:buAutoNum type="alphaLcParenR"/>
            </a:pPr>
            <a:endParaRPr lang="cs-CZ" sz="2800" b="1" dirty="0">
              <a:effectLst>
                <a:outerShdw blurRad="38100" dist="38100" dir="2700000" algn="tl">
                  <a:srgbClr val="000000">
                    <a:alpha val="43137"/>
                  </a:srgbClr>
                </a:outerShdw>
              </a:effectLst>
              <a:latin typeface="Monotype Corsiva" pitchFamily="66" charset="0"/>
            </a:endParaRPr>
          </a:p>
        </p:txBody>
      </p:sp>
      <p:sp>
        <p:nvSpPr>
          <p:cNvPr id="7" name="Zástupný symbol pro obsah 2"/>
          <p:cNvSpPr txBox="1">
            <a:spLocks/>
          </p:cNvSpPr>
          <p:nvPr/>
        </p:nvSpPr>
        <p:spPr>
          <a:xfrm>
            <a:off x="2571736" y="3429000"/>
            <a:ext cx="6357982" cy="642942"/>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6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Otázky k výchozímu textu 4 </a:t>
            </a:r>
            <a:endParaRPr kumimoji="0" lang="cs-CZ" sz="3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p:txBody>
      </p:sp>
    </p:spTree>
  </p:cSld>
  <p:clrMapOvr>
    <a:masterClrMapping/>
  </p:clrMapOvr>
  <p:transition spd="slow">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p:cNvSpPr txBox="1"/>
          <p:nvPr/>
        </p:nvSpPr>
        <p:spPr>
          <a:xfrm>
            <a:off x="214282" y="3500438"/>
            <a:ext cx="8715436" cy="3108543"/>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22225">
            <a:solidFill>
              <a:schemeClr val="tx1"/>
            </a:solidFill>
          </a:ln>
          <a:effectLst>
            <a:outerShdw blurRad="50800" dist="50800" dir="2400000" algn="ctr" rotWithShape="0">
              <a:srgbClr val="000000">
                <a:alpha val="43137"/>
              </a:srgbClr>
            </a:outerShdw>
          </a:effectLst>
        </p:spPr>
        <p:txBody>
          <a:bodyPr wrap="square" rtlCol="0">
            <a:spAutoFit/>
          </a:bodyPr>
          <a:lstStyle/>
          <a:p>
            <a:pPr marL="514350" indent="-514350" algn="just">
              <a:buAutoNum type="alphaLcParenR"/>
            </a:pPr>
            <a:r>
              <a:rPr lang="cs-CZ" sz="2800" b="1" dirty="0" smtClean="0">
                <a:effectLst>
                  <a:outerShdw blurRad="38100" dist="38100" dir="2700000" algn="tl">
                    <a:srgbClr val="000000">
                      <a:alpha val="43137"/>
                    </a:srgbClr>
                  </a:outerShdw>
                </a:effectLst>
                <a:latin typeface="Monotype Corsiva" pitchFamily="66" charset="0"/>
              </a:rPr>
              <a:t>Popisný, úvahový a vyprávěcí.</a:t>
            </a:r>
          </a:p>
          <a:p>
            <a:pPr marL="514350" indent="-514350" algn="just">
              <a:buAutoNum type="alphaLcParenR"/>
            </a:pPr>
            <a:r>
              <a:rPr lang="cs-CZ" sz="2800" b="1" dirty="0" smtClean="0">
                <a:effectLst>
                  <a:outerShdw blurRad="38100" dist="38100" dir="2700000" algn="tl">
                    <a:srgbClr val="000000">
                      <a:alpha val="43137"/>
                    </a:srgbClr>
                  </a:outerShdw>
                </a:effectLst>
                <a:latin typeface="Monotype Corsiva" pitchFamily="66" charset="0"/>
              </a:rPr>
              <a:t>Vypravěč – </a:t>
            </a:r>
            <a:r>
              <a:rPr lang="cs-CZ" sz="2800" b="1" u="sng" dirty="0" err="1" smtClean="0">
                <a:effectLst>
                  <a:outerShdw blurRad="38100" dist="38100" dir="2700000" algn="tl">
                    <a:srgbClr val="000000">
                      <a:alpha val="43137"/>
                    </a:srgbClr>
                  </a:outerShdw>
                </a:effectLst>
                <a:latin typeface="Monotype Corsiva" pitchFamily="66" charset="0"/>
              </a:rPr>
              <a:t>ich</a:t>
            </a:r>
            <a:r>
              <a:rPr lang="cs-CZ" sz="2800" b="1" u="sng" dirty="0" smtClean="0">
                <a:effectLst>
                  <a:outerShdw blurRad="38100" dist="38100" dir="2700000" algn="tl">
                    <a:srgbClr val="000000">
                      <a:alpha val="43137"/>
                    </a:srgbClr>
                  </a:outerShdw>
                </a:effectLst>
                <a:latin typeface="Monotype Corsiva" pitchFamily="66" charset="0"/>
              </a:rPr>
              <a:t> forma </a:t>
            </a:r>
            <a:r>
              <a:rPr lang="cs-CZ" sz="2800" b="1" dirty="0" smtClean="0">
                <a:effectLst>
                  <a:outerShdw blurRad="38100" dist="38100" dir="2700000" algn="tl">
                    <a:srgbClr val="000000">
                      <a:alpha val="43137"/>
                    </a:srgbClr>
                  </a:outerShdw>
                </a:effectLst>
                <a:latin typeface="Monotype Corsiva" pitchFamily="66" charset="0"/>
              </a:rPr>
              <a:t>(</a:t>
            </a:r>
            <a:r>
              <a:rPr lang="cs-CZ" sz="2800" b="1" dirty="0" err="1" smtClean="0">
                <a:effectLst>
                  <a:outerShdw blurRad="38100" dist="38100" dir="2700000" algn="tl">
                    <a:srgbClr val="000000">
                      <a:alpha val="43137"/>
                    </a:srgbClr>
                  </a:outerShdw>
                </a:effectLst>
                <a:latin typeface="Monotype Corsiva" pitchFamily="66" charset="0"/>
              </a:rPr>
              <a:t>Mika</a:t>
            </a:r>
            <a:r>
              <a:rPr lang="cs-CZ" sz="2800" b="1" dirty="0" smtClean="0">
                <a:effectLst>
                  <a:outerShdw blurRad="38100" dist="38100" dir="2700000" algn="tl">
                    <a:srgbClr val="000000">
                      <a:alpha val="43137"/>
                    </a:srgbClr>
                  </a:outerShdw>
                </a:effectLst>
                <a:latin typeface="Monotype Corsiva" pitchFamily="66" charset="0"/>
              </a:rPr>
              <a:t> </a:t>
            </a:r>
            <a:r>
              <a:rPr lang="cs-CZ" sz="2800" b="1" dirty="0" err="1" smtClean="0">
                <a:effectLst>
                  <a:outerShdw blurRad="38100" dist="38100" dir="2700000" algn="tl">
                    <a:srgbClr val="000000">
                      <a:alpha val="43137"/>
                    </a:srgbClr>
                  </a:outerShdw>
                </a:effectLst>
                <a:latin typeface="Monotype Corsiva" pitchFamily="66" charset="0"/>
              </a:rPr>
              <a:t>Waltari</a:t>
            </a:r>
            <a:r>
              <a:rPr lang="cs-CZ" sz="2800" b="1" dirty="0" smtClean="0">
                <a:effectLst>
                  <a:outerShdw blurRad="38100" dist="38100" dir="2700000" algn="tl">
                    <a:srgbClr val="000000">
                      <a:alpha val="43137"/>
                    </a:srgbClr>
                  </a:outerShdw>
                </a:effectLst>
                <a:latin typeface="Monotype Corsiva" pitchFamily="66" charset="0"/>
              </a:rPr>
              <a:t>)</a:t>
            </a:r>
          </a:p>
          <a:p>
            <a:pPr marL="514350" indent="-514350" algn="just">
              <a:buAutoNum type="alphaLcParenR"/>
            </a:pPr>
            <a:r>
              <a:rPr lang="cs-CZ" sz="2800" b="1" dirty="0" smtClean="0">
                <a:effectLst>
                  <a:outerShdw blurRad="38100" dist="38100" dir="2700000" algn="tl">
                    <a:srgbClr val="000000">
                      <a:alpha val="43137"/>
                    </a:srgbClr>
                  </a:outerShdw>
                </a:effectLst>
                <a:latin typeface="Monotype Corsiva" pitchFamily="66" charset="0"/>
              </a:rPr>
              <a:t>Egypťan </a:t>
            </a:r>
            <a:r>
              <a:rPr lang="cs-CZ" sz="2800" b="1" dirty="0" err="1" smtClean="0">
                <a:effectLst>
                  <a:outerShdw blurRad="38100" dist="38100" dir="2700000" algn="tl">
                    <a:srgbClr val="000000">
                      <a:alpha val="43137"/>
                    </a:srgbClr>
                  </a:outerShdw>
                </a:effectLst>
                <a:latin typeface="Monotype Corsiva" pitchFamily="66" charset="0"/>
              </a:rPr>
              <a:t>Sinuhet</a:t>
            </a:r>
            <a:r>
              <a:rPr lang="cs-CZ" sz="2800" b="1" dirty="0" smtClean="0">
                <a:effectLst>
                  <a:outerShdw blurRad="38100" dist="38100" dir="2700000" algn="tl">
                    <a:srgbClr val="000000">
                      <a:alpha val="43137"/>
                    </a:srgbClr>
                  </a:outerShdw>
                </a:effectLst>
                <a:latin typeface="Monotype Corsiva" pitchFamily="66" charset="0"/>
              </a:rPr>
              <a:t>; Gabrieli, vrať se do života; Čarodějnice se vrací do života; Pohádka o čtyřech západech  slunce; Brzy ráno.</a:t>
            </a:r>
          </a:p>
          <a:p>
            <a:pPr marL="514350" indent="-514350" algn="just"/>
            <a:r>
              <a:rPr lang="cs-CZ" sz="2800" b="1" dirty="0" smtClean="0">
                <a:effectLst>
                  <a:outerShdw blurRad="38100" dist="38100" dir="2700000" algn="tl">
                    <a:srgbClr val="000000">
                      <a:alpha val="43137"/>
                    </a:srgbClr>
                  </a:outerShdw>
                </a:effectLst>
                <a:latin typeface="Monotype Corsiva" pitchFamily="66" charset="0"/>
              </a:rPr>
              <a:t>d)  </a:t>
            </a:r>
            <a:r>
              <a:rPr lang="cs-CZ" sz="2800" b="1" u="sng" dirty="0" smtClean="0">
                <a:effectLst>
                  <a:outerShdw blurRad="38100" dist="38100" dir="2700000" algn="tl">
                    <a:srgbClr val="000000">
                      <a:alpha val="43137"/>
                    </a:srgbClr>
                  </a:outerShdw>
                </a:effectLst>
                <a:latin typeface="Monotype Corsiva" pitchFamily="66" charset="0"/>
              </a:rPr>
              <a:t>Přirovnání </a:t>
            </a:r>
            <a:r>
              <a:rPr lang="cs-CZ" sz="2800" b="1" dirty="0" smtClean="0">
                <a:effectLst>
                  <a:outerShdw blurRad="38100" dist="38100" dir="2700000" algn="tl">
                    <a:srgbClr val="000000">
                      <a:alpha val="43137"/>
                    </a:srgbClr>
                  </a:outerShdw>
                </a:effectLst>
                <a:latin typeface="Monotype Corsiva" pitchFamily="66" charset="0"/>
              </a:rPr>
              <a:t>- vzpomínky svěží jako letní rána; jako mí prarodiče medvědi  bývám připraven  upadnout do zimní dřímoty.</a:t>
            </a:r>
          </a:p>
          <a:p>
            <a:pPr marL="514350" indent="-514350" algn="just">
              <a:buAutoNum type="alphaLcParenR"/>
            </a:pPr>
            <a:endParaRPr lang="cs-CZ" sz="2800" b="1" dirty="0">
              <a:effectLst>
                <a:outerShdw blurRad="38100" dist="38100" dir="2700000" algn="tl">
                  <a:srgbClr val="000000">
                    <a:alpha val="43137"/>
                  </a:srgbClr>
                </a:outerShdw>
              </a:effectLst>
              <a:latin typeface="Monotype Corsiva" pitchFamily="66" charset="0"/>
            </a:endParaRPr>
          </a:p>
        </p:txBody>
      </p:sp>
      <p:sp>
        <p:nvSpPr>
          <p:cNvPr id="7" name="Zástupný symbol pro obsah 2"/>
          <p:cNvSpPr txBox="1">
            <a:spLocks/>
          </p:cNvSpPr>
          <p:nvPr/>
        </p:nvSpPr>
        <p:spPr>
          <a:xfrm>
            <a:off x="2428860" y="2428868"/>
            <a:ext cx="6357982" cy="642942"/>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6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Odpovědi  k výchozímu textu 4 </a:t>
            </a:r>
            <a:endParaRPr kumimoji="0" lang="cs-CZ" sz="3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p:txBody>
      </p:sp>
    </p:spTree>
  </p:cSld>
  <p:clrMapOvr>
    <a:masterClrMapping/>
  </p:clrMapOvr>
  <p:transition spd="slow">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unce 3"/>
          <p:cNvSpPr/>
          <p:nvPr/>
        </p:nvSpPr>
        <p:spPr>
          <a:xfrm>
            <a:off x="3857620" y="3071810"/>
            <a:ext cx="1643074" cy="1500198"/>
          </a:xfrm>
          <a:prstGeom prst="sun">
            <a:avLst/>
          </a:prstGeom>
          <a:gradFill>
            <a:gsLst>
              <a:gs pos="0">
                <a:schemeClr val="accent1">
                  <a:lumMod val="40000"/>
                  <a:lumOff val="60000"/>
                </a:schemeClr>
              </a:gs>
              <a:gs pos="50000">
                <a:schemeClr val="bg1">
                  <a:lumMod val="85000"/>
                </a:schemeClr>
              </a:gs>
              <a:gs pos="100000">
                <a:schemeClr val="bg1"/>
              </a:gs>
            </a:gsLst>
            <a:lin ang="5400000" scaled="0"/>
          </a:gradFill>
          <a:ln>
            <a:solidFill>
              <a:schemeClr val="tx1"/>
            </a:solidFill>
          </a:ln>
          <a:effectLst>
            <a:outerShdw blurRad="50800" dist="50800" dir="5400000" algn="ctr" rotWithShape="0">
              <a:srgbClr val="000000">
                <a:alpha val="9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C00000"/>
                </a:solidFill>
                <a:cs typeface="Aharoni" pitchFamily="2" charset="-79"/>
              </a:rPr>
              <a:t>?</a:t>
            </a:r>
            <a:endParaRPr lang="cs-CZ" sz="4000" b="1" dirty="0">
              <a:solidFill>
                <a:srgbClr val="C00000"/>
              </a:solidFill>
              <a:cs typeface="Aharoni" pitchFamily="2" charset="-79"/>
            </a:endParaRPr>
          </a:p>
        </p:txBody>
      </p:sp>
      <p:sp>
        <p:nvSpPr>
          <p:cNvPr id="5" name="Zaoblený obdélník 4"/>
          <p:cNvSpPr/>
          <p:nvPr/>
        </p:nvSpPr>
        <p:spPr>
          <a:xfrm>
            <a:off x="428596" y="2357430"/>
            <a:ext cx="3714776" cy="785818"/>
          </a:xfrm>
          <a:prstGeom prst="roundRect">
            <a:avLst/>
          </a:prstGeom>
          <a:gradFill>
            <a:gsLst>
              <a:gs pos="10000">
                <a:schemeClr val="tx1">
                  <a:lumMod val="65000"/>
                  <a:lumOff val="35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err="1" smtClean="0">
                <a:solidFill>
                  <a:srgbClr val="C00000"/>
                </a:solidFill>
                <a:effectLst>
                  <a:outerShdw blurRad="38100" dist="38100" dir="2700000" algn="tl">
                    <a:srgbClr val="000000">
                      <a:alpha val="43137"/>
                    </a:srgbClr>
                  </a:outerShdw>
                </a:effectLst>
              </a:rPr>
              <a:t>Gyťapen</a:t>
            </a:r>
            <a:r>
              <a:rPr lang="cs-CZ" sz="3600" b="1" dirty="0" smtClean="0">
                <a:solidFill>
                  <a:srgbClr val="C00000"/>
                </a:solidFill>
                <a:effectLst>
                  <a:outerShdw blurRad="38100" dist="38100" dir="2700000" algn="tl">
                    <a:srgbClr val="000000">
                      <a:alpha val="43137"/>
                    </a:srgbClr>
                  </a:outerShdw>
                </a:effectLst>
              </a:rPr>
              <a:t> </a:t>
            </a:r>
            <a:r>
              <a:rPr lang="cs-CZ" sz="3600" b="1" dirty="0" err="1" smtClean="0">
                <a:solidFill>
                  <a:srgbClr val="C00000"/>
                </a:solidFill>
                <a:effectLst>
                  <a:outerShdw blurRad="38100" dist="38100" dir="2700000" algn="tl">
                    <a:srgbClr val="000000">
                      <a:alpha val="43137"/>
                    </a:srgbClr>
                  </a:outerShdw>
                </a:effectLst>
              </a:rPr>
              <a:t>wistehu</a:t>
            </a:r>
            <a:endParaRPr lang="cs-CZ" sz="3600" b="1" dirty="0">
              <a:solidFill>
                <a:srgbClr val="C00000"/>
              </a:solidFill>
              <a:effectLst>
                <a:outerShdw blurRad="38100" dist="38100" dir="2700000" algn="tl">
                  <a:srgbClr val="000000">
                    <a:alpha val="43137"/>
                  </a:srgbClr>
                </a:outerShdw>
              </a:effectLst>
            </a:endParaRPr>
          </a:p>
        </p:txBody>
      </p:sp>
      <p:sp>
        <p:nvSpPr>
          <p:cNvPr id="6" name="Zaoblený obdélník 5"/>
          <p:cNvSpPr/>
          <p:nvPr/>
        </p:nvSpPr>
        <p:spPr>
          <a:xfrm>
            <a:off x="428596" y="4643446"/>
            <a:ext cx="3714776" cy="785818"/>
          </a:xfrm>
          <a:prstGeom prst="roundRect">
            <a:avLst/>
          </a:prstGeom>
          <a:gradFill>
            <a:gsLst>
              <a:gs pos="10000">
                <a:schemeClr val="tx1">
                  <a:lumMod val="65000"/>
                  <a:lumOff val="35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err="1" smtClean="0">
                <a:solidFill>
                  <a:srgbClr val="C00000"/>
                </a:solidFill>
                <a:effectLst>
                  <a:outerShdw blurRad="38100" dist="38100" dir="2700000" algn="tl">
                    <a:srgbClr val="000000">
                      <a:alpha val="43137"/>
                    </a:srgbClr>
                  </a:outerShdw>
                </a:effectLst>
              </a:rPr>
              <a:t>Hoej</a:t>
            </a:r>
            <a:r>
              <a:rPr lang="cs-CZ" sz="3600" b="1" dirty="0" smtClean="0">
                <a:solidFill>
                  <a:srgbClr val="C00000"/>
                </a:solidFill>
                <a:effectLst>
                  <a:outerShdw blurRad="38100" dist="38100" dir="2700000" algn="tl">
                    <a:srgbClr val="000000">
                      <a:alpha val="43137"/>
                    </a:srgbClr>
                  </a:outerShdw>
                </a:effectLst>
              </a:rPr>
              <a:t>  </a:t>
            </a:r>
            <a:r>
              <a:rPr lang="cs-CZ" sz="3600" b="1" dirty="0" err="1" smtClean="0">
                <a:solidFill>
                  <a:srgbClr val="C00000"/>
                </a:solidFill>
                <a:effectLst>
                  <a:outerShdw blurRad="38100" dist="38100" dir="2700000" algn="tl">
                    <a:srgbClr val="000000">
                      <a:alpha val="43137"/>
                    </a:srgbClr>
                  </a:outerShdw>
                </a:effectLst>
              </a:rPr>
              <a:t>lávostvíkr</a:t>
            </a:r>
            <a:endParaRPr lang="cs-CZ" sz="3600" b="1" dirty="0">
              <a:solidFill>
                <a:srgbClr val="C00000"/>
              </a:solidFill>
              <a:effectLst>
                <a:outerShdw blurRad="38100" dist="38100" dir="2700000" algn="tl">
                  <a:srgbClr val="000000">
                    <a:alpha val="43137"/>
                  </a:srgbClr>
                </a:outerShdw>
              </a:effectLst>
            </a:endParaRPr>
          </a:p>
        </p:txBody>
      </p:sp>
      <p:sp>
        <p:nvSpPr>
          <p:cNvPr id="7" name="Zaoblený obdélník 6"/>
          <p:cNvSpPr/>
          <p:nvPr/>
        </p:nvSpPr>
        <p:spPr>
          <a:xfrm>
            <a:off x="5214942" y="2357430"/>
            <a:ext cx="3714776" cy="785818"/>
          </a:xfrm>
          <a:prstGeom prst="roundRect">
            <a:avLst/>
          </a:prstGeom>
          <a:gradFill>
            <a:gsLst>
              <a:gs pos="10000">
                <a:schemeClr val="tx1">
                  <a:lumMod val="65000"/>
                  <a:lumOff val="35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err="1" smtClean="0">
                <a:solidFill>
                  <a:srgbClr val="C00000"/>
                </a:solidFill>
                <a:effectLst>
                  <a:outerShdw blurRad="38100" dist="38100" dir="2700000" algn="tl">
                    <a:srgbClr val="000000">
                      <a:alpha val="43137"/>
                    </a:srgbClr>
                  </a:outerShdw>
                </a:effectLst>
              </a:rPr>
              <a:t>Váravk</a:t>
            </a:r>
            <a:r>
              <a:rPr lang="cs-CZ" sz="4000" b="1" dirty="0" smtClean="0">
                <a:solidFill>
                  <a:srgbClr val="C00000"/>
                </a:solidFill>
                <a:effectLst>
                  <a:outerShdw blurRad="38100" dist="38100" dir="2700000" algn="tl">
                    <a:srgbClr val="000000">
                      <a:alpha val="43137"/>
                    </a:srgbClr>
                  </a:outerShdw>
                </a:effectLst>
              </a:rPr>
              <a:t> </a:t>
            </a:r>
            <a:r>
              <a:rPr lang="cs-CZ" sz="4000" b="1" dirty="0" err="1" smtClean="0">
                <a:solidFill>
                  <a:srgbClr val="C00000"/>
                </a:solidFill>
                <a:effectLst>
                  <a:outerShdw blurRad="38100" dist="38100" dir="2700000" algn="tl">
                    <a:srgbClr val="000000">
                      <a:alpha val="43137"/>
                    </a:srgbClr>
                  </a:outerShdw>
                </a:effectLst>
              </a:rPr>
              <a:t>zeláň</a:t>
            </a:r>
            <a:endParaRPr lang="cs-CZ" sz="4000" b="1" dirty="0">
              <a:solidFill>
                <a:srgbClr val="C00000"/>
              </a:solidFill>
              <a:effectLst>
                <a:outerShdw blurRad="38100" dist="38100" dir="2700000" algn="tl">
                  <a:srgbClr val="000000">
                    <a:alpha val="43137"/>
                  </a:srgbClr>
                </a:outerShdw>
              </a:effectLst>
            </a:endParaRPr>
          </a:p>
        </p:txBody>
      </p:sp>
      <p:sp>
        <p:nvSpPr>
          <p:cNvPr id="8" name="Zaoblený obdélník 7"/>
          <p:cNvSpPr/>
          <p:nvPr/>
        </p:nvSpPr>
        <p:spPr>
          <a:xfrm>
            <a:off x="5214942" y="4572008"/>
            <a:ext cx="3714776" cy="785818"/>
          </a:xfrm>
          <a:prstGeom prst="roundRect">
            <a:avLst/>
          </a:prstGeom>
          <a:gradFill>
            <a:gsLst>
              <a:gs pos="10000">
                <a:schemeClr val="tx1">
                  <a:lumMod val="65000"/>
                  <a:lumOff val="35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err="1" smtClean="0">
                <a:solidFill>
                  <a:srgbClr val="C00000"/>
                </a:solidFill>
                <a:effectLst>
                  <a:outerShdw blurRad="38100" dist="38100" dir="2700000" algn="tl">
                    <a:srgbClr val="000000">
                      <a:alpha val="43137"/>
                    </a:srgbClr>
                  </a:outerShdw>
                </a:effectLst>
              </a:rPr>
              <a:t>Mentý</a:t>
            </a:r>
            <a:r>
              <a:rPr lang="cs-CZ" sz="3600" b="1" dirty="0" smtClean="0">
                <a:solidFill>
                  <a:srgbClr val="C00000"/>
                </a:solidFill>
                <a:effectLst>
                  <a:outerShdw blurRad="38100" dist="38100" dir="2700000" algn="tl">
                    <a:srgbClr val="000000">
                      <a:alpha val="43137"/>
                    </a:srgbClr>
                  </a:outerShdw>
                </a:effectLst>
              </a:rPr>
              <a:t>  daněl</a:t>
            </a:r>
            <a:endParaRPr lang="cs-CZ" sz="3600" b="1" dirty="0">
              <a:solidFill>
                <a:srgbClr val="C00000"/>
              </a:solidFill>
              <a:effectLst>
                <a:outerShdw blurRad="38100" dist="38100" dir="2700000" algn="tl">
                  <a:srgbClr val="000000">
                    <a:alpha val="43137"/>
                  </a:srgbClr>
                </a:outerShdw>
              </a:effectLst>
            </a:endParaRPr>
          </a:p>
        </p:txBody>
      </p:sp>
      <p:sp>
        <p:nvSpPr>
          <p:cNvPr id="9" name="Zaoblený obdélník 8"/>
          <p:cNvSpPr/>
          <p:nvPr/>
        </p:nvSpPr>
        <p:spPr>
          <a:xfrm>
            <a:off x="2928926" y="5715016"/>
            <a:ext cx="3714776" cy="785818"/>
          </a:xfrm>
          <a:prstGeom prst="roundRect">
            <a:avLst/>
          </a:prstGeom>
          <a:gradFill>
            <a:gsLst>
              <a:gs pos="10000">
                <a:schemeClr val="tx1">
                  <a:lumMod val="65000"/>
                  <a:lumOff val="35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err="1" smtClean="0">
                <a:solidFill>
                  <a:srgbClr val="C00000"/>
                </a:solidFill>
                <a:effectLst>
                  <a:outerShdw blurRad="38100" dist="38100" dir="2700000" algn="tl">
                    <a:srgbClr val="000000">
                      <a:alpha val="43137"/>
                    </a:srgbClr>
                  </a:outerShdw>
                </a:effectLst>
              </a:rPr>
              <a:t>Lávovlapka</a:t>
            </a:r>
            <a:endParaRPr lang="cs-CZ" sz="3600" b="1" dirty="0">
              <a:solidFill>
                <a:srgbClr val="C00000"/>
              </a:solidFill>
              <a:effectLst>
                <a:outerShdw blurRad="38100" dist="38100" dir="2700000" algn="tl">
                  <a:srgbClr val="000000">
                    <a:alpha val="43137"/>
                  </a:srgbClr>
                </a:outerShdw>
              </a:effectLst>
            </a:endParaRPr>
          </a:p>
        </p:txBody>
      </p:sp>
      <p:sp>
        <p:nvSpPr>
          <p:cNvPr id="10" name="Obdélník 9"/>
          <p:cNvSpPr/>
          <p:nvPr/>
        </p:nvSpPr>
        <p:spPr>
          <a:xfrm>
            <a:off x="1428727" y="214290"/>
            <a:ext cx="6929487" cy="1569660"/>
          </a:xfrm>
          <a:prstGeom prst="rect">
            <a:avLst/>
          </a:prstGeom>
          <a:gradFill>
            <a:gsLst>
              <a:gs pos="10000">
                <a:schemeClr val="tx1">
                  <a:lumMod val="65000"/>
                  <a:lumOff val="35000"/>
                </a:schemeClr>
              </a:gs>
              <a:gs pos="50000">
                <a:schemeClr val="bg1">
                  <a:lumMod val="85000"/>
                </a:schemeClr>
              </a:gs>
              <a:gs pos="100000">
                <a:schemeClr val="accent1">
                  <a:tint val="23500"/>
                  <a:satMod val="160000"/>
                </a:schemeClr>
              </a:gs>
            </a:gsLst>
            <a:lin ang="2400000" scaled="0"/>
          </a:gradFill>
          <a:ln w="19050">
            <a:solidFill>
              <a:schemeClr val="tx1"/>
            </a:solidFill>
          </a:ln>
          <a:effectLst>
            <a:outerShdw dist="50800" dir="5400000" algn="ctr" rotWithShape="0">
              <a:srgbClr val="000000">
                <a:alpha val="43137"/>
              </a:srgbClr>
            </a:outerShdw>
          </a:effectLst>
        </p:spPr>
        <p:txBody>
          <a:bodyPr wrap="square">
            <a:spAutoFit/>
          </a:bodyPr>
          <a:lstStyle/>
          <a:p>
            <a:pPr algn="ctr"/>
            <a:r>
              <a:rPr lang="cs-CZ" sz="3600" b="1" dirty="0" smtClean="0">
                <a:solidFill>
                  <a:srgbClr val="FF0000"/>
                </a:solidFill>
                <a:effectLst>
                  <a:outerShdw blurRad="38100" dist="38100" dir="2700000" algn="tl">
                    <a:srgbClr val="000000">
                      <a:alpha val="43137"/>
                    </a:srgbClr>
                  </a:outerShdw>
                </a:effectLst>
                <a:latin typeface="Monotype Corsiva" pitchFamily="66" charset="0"/>
              </a:rPr>
              <a:t>Opravte chybné názvy děl  </a:t>
            </a:r>
          </a:p>
          <a:p>
            <a:pPr algn="ctr"/>
            <a:r>
              <a:rPr lang="cs-CZ" sz="3600" b="1" dirty="0" err="1" smtClean="0">
                <a:effectLst>
                  <a:outerShdw blurRad="38100" dist="38100" dir="2700000" algn="tl">
                    <a:srgbClr val="000000">
                      <a:alpha val="43137"/>
                    </a:srgbClr>
                  </a:outerShdw>
                </a:effectLst>
                <a:latin typeface="Monotype Corsiva" pitchFamily="66" charset="0"/>
              </a:rPr>
              <a:t>Mika</a:t>
            </a:r>
            <a:r>
              <a:rPr lang="cs-CZ" sz="3600" b="1" dirty="0" smtClean="0">
                <a:effectLst>
                  <a:outerShdw blurRad="38100" dist="38100" dir="2700000" algn="tl">
                    <a:srgbClr val="000000">
                      <a:alpha val="43137"/>
                    </a:srgbClr>
                  </a:outerShdw>
                </a:effectLst>
                <a:latin typeface="Monotype Corsiva" pitchFamily="66" charset="0"/>
              </a:rPr>
              <a:t>  </a:t>
            </a:r>
            <a:r>
              <a:rPr lang="cs-CZ" sz="3600" b="1" dirty="0" err="1" smtClean="0">
                <a:effectLst>
                  <a:outerShdw blurRad="38100" dist="38100" dir="2700000" algn="tl">
                    <a:srgbClr val="000000">
                      <a:alpha val="43137"/>
                    </a:srgbClr>
                  </a:outerShdw>
                </a:effectLst>
                <a:latin typeface="Monotype Corsiva" pitchFamily="66" charset="0"/>
              </a:rPr>
              <a:t>Waltariho</a:t>
            </a:r>
            <a:endParaRPr lang="cs-CZ" sz="3600" b="1" dirty="0" smtClean="0">
              <a:effectLst>
                <a:outerShdw blurRad="38100" dist="38100" dir="2700000" algn="tl">
                  <a:srgbClr val="000000">
                    <a:alpha val="43137"/>
                  </a:srgbClr>
                </a:outerShdw>
              </a:effectLst>
              <a:latin typeface="Monotype Corsiva" pitchFamily="66" charset="0"/>
            </a:endParaRPr>
          </a:p>
          <a:p>
            <a:pPr algn="ctr"/>
            <a:r>
              <a:rPr lang="cs-CZ" sz="2400" b="1" dirty="0" smtClean="0">
                <a:effectLst>
                  <a:outerShdw blurRad="38100" dist="38100" dir="2700000" algn="tl">
                    <a:srgbClr val="000000">
                      <a:alpha val="43137"/>
                    </a:srgbClr>
                  </a:outerShdw>
                </a:effectLst>
                <a:latin typeface="Monotype Corsiva" pitchFamily="66" charset="0"/>
                <a:hlinkClick r:id="rId2"/>
              </a:rPr>
              <a:t>http</a:t>
            </a:r>
            <a:r>
              <a:rPr lang="cs-CZ" sz="2400" b="1" dirty="0" smtClean="0">
                <a:effectLst>
                  <a:outerShdw blurRad="38100" dist="38100" dir="2700000" algn="tl">
                    <a:srgbClr val="000000">
                      <a:alpha val="43137"/>
                    </a:srgbClr>
                  </a:outerShdw>
                </a:effectLst>
                <a:latin typeface="Monotype Corsiva" pitchFamily="66" charset="0"/>
                <a:hlinkClick r:id="rId2"/>
              </a:rPr>
              <a:t>://</a:t>
            </a:r>
            <a:r>
              <a:rPr lang="cs-CZ" sz="2400" b="1" dirty="0" smtClean="0">
                <a:effectLst>
                  <a:outerShdw blurRad="38100" dist="38100" dir="2700000" algn="tl">
                    <a:srgbClr val="000000">
                      <a:alpha val="43137"/>
                    </a:srgbClr>
                  </a:outerShdw>
                </a:effectLst>
                <a:latin typeface="Monotype Corsiva" pitchFamily="66" charset="0"/>
                <a:hlinkClick r:id="rId2"/>
              </a:rPr>
              <a:t>cs.wikipedia.org/wiki/Mika_Waltari</a:t>
            </a:r>
            <a:endParaRPr lang="cs-CZ" sz="3600" b="1" dirty="0">
              <a:effectLst>
                <a:outerShdw blurRad="38100" dist="38100" dir="2700000" algn="tl">
                  <a:srgbClr val="000000">
                    <a:alpha val="43137"/>
                  </a:srgbClr>
                </a:outerShdw>
              </a:effectLst>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unce 3"/>
          <p:cNvSpPr/>
          <p:nvPr/>
        </p:nvSpPr>
        <p:spPr>
          <a:xfrm>
            <a:off x="3857620" y="3071810"/>
            <a:ext cx="1643074" cy="1500198"/>
          </a:xfrm>
          <a:prstGeom prst="sun">
            <a:avLst/>
          </a:prstGeom>
          <a:gradFill>
            <a:gsLst>
              <a:gs pos="0">
                <a:schemeClr val="accent1">
                  <a:lumMod val="40000"/>
                  <a:lumOff val="60000"/>
                </a:schemeClr>
              </a:gs>
              <a:gs pos="50000">
                <a:schemeClr val="bg1">
                  <a:lumMod val="85000"/>
                </a:schemeClr>
              </a:gs>
              <a:gs pos="100000">
                <a:schemeClr val="bg1"/>
              </a:gs>
            </a:gsLst>
            <a:lin ang="5400000" scaled="0"/>
          </a:gradFill>
          <a:ln>
            <a:solidFill>
              <a:schemeClr val="tx1"/>
            </a:solidFill>
          </a:ln>
          <a:effectLst>
            <a:outerShdw blurRad="50800" dist="50800" dir="5400000" algn="ctr" rotWithShape="0">
              <a:srgbClr val="000000">
                <a:alpha val="9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C00000"/>
                </a:solidFill>
                <a:cs typeface="Aharoni" pitchFamily="2" charset="-79"/>
              </a:rPr>
              <a:t>?</a:t>
            </a:r>
            <a:endParaRPr lang="cs-CZ" sz="4000" b="1" dirty="0">
              <a:solidFill>
                <a:srgbClr val="C00000"/>
              </a:solidFill>
              <a:cs typeface="Aharoni" pitchFamily="2" charset="-79"/>
            </a:endParaRPr>
          </a:p>
        </p:txBody>
      </p:sp>
      <p:sp>
        <p:nvSpPr>
          <p:cNvPr id="5" name="Zaoblený obdélník 4"/>
          <p:cNvSpPr/>
          <p:nvPr/>
        </p:nvSpPr>
        <p:spPr>
          <a:xfrm>
            <a:off x="428596" y="2357430"/>
            <a:ext cx="3714776" cy="785818"/>
          </a:xfrm>
          <a:prstGeom prst="roundRect">
            <a:avLst/>
          </a:prstGeom>
          <a:gradFill>
            <a:gsLst>
              <a:gs pos="10000">
                <a:schemeClr val="tx1">
                  <a:lumMod val="65000"/>
                  <a:lumOff val="35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Egypťan  </a:t>
            </a:r>
            <a:r>
              <a:rPr lang="cs-CZ" sz="3600" b="1" dirty="0" err="1" smtClean="0">
                <a:solidFill>
                  <a:srgbClr val="C00000"/>
                </a:solidFill>
                <a:effectLst>
                  <a:outerShdw blurRad="38100" dist="38100" dir="2700000" algn="tl">
                    <a:srgbClr val="000000">
                      <a:alpha val="43137"/>
                    </a:srgbClr>
                  </a:outerShdw>
                </a:effectLst>
              </a:rPr>
              <a:t>Sinuhet</a:t>
            </a:r>
            <a:endParaRPr lang="cs-CZ" sz="3600" b="1" dirty="0">
              <a:solidFill>
                <a:srgbClr val="C00000"/>
              </a:solidFill>
              <a:effectLst>
                <a:outerShdw blurRad="38100" dist="38100" dir="2700000" algn="tl">
                  <a:srgbClr val="000000">
                    <a:alpha val="43137"/>
                  </a:srgbClr>
                </a:outerShdw>
              </a:effectLst>
            </a:endParaRPr>
          </a:p>
        </p:txBody>
      </p:sp>
      <p:sp>
        <p:nvSpPr>
          <p:cNvPr id="6" name="Zaoblený obdélník 5"/>
          <p:cNvSpPr/>
          <p:nvPr/>
        </p:nvSpPr>
        <p:spPr>
          <a:xfrm>
            <a:off x="428596" y="4643446"/>
            <a:ext cx="3714776" cy="785818"/>
          </a:xfrm>
          <a:prstGeom prst="roundRect">
            <a:avLst/>
          </a:prstGeom>
          <a:gradFill>
            <a:gsLst>
              <a:gs pos="10000">
                <a:schemeClr val="tx1">
                  <a:lumMod val="65000"/>
                  <a:lumOff val="35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Jeho království</a:t>
            </a:r>
            <a:endParaRPr lang="cs-CZ" sz="3600" b="1" dirty="0">
              <a:solidFill>
                <a:srgbClr val="C00000"/>
              </a:solidFill>
              <a:effectLst>
                <a:outerShdw blurRad="38100" dist="38100" dir="2700000" algn="tl">
                  <a:srgbClr val="000000">
                    <a:alpha val="43137"/>
                  </a:srgbClr>
                </a:outerShdw>
              </a:effectLst>
            </a:endParaRPr>
          </a:p>
        </p:txBody>
      </p:sp>
      <p:sp>
        <p:nvSpPr>
          <p:cNvPr id="7" name="Zaoblený obdélník 6"/>
          <p:cNvSpPr/>
          <p:nvPr/>
        </p:nvSpPr>
        <p:spPr>
          <a:xfrm>
            <a:off x="5214942" y="2357430"/>
            <a:ext cx="3714776" cy="785818"/>
          </a:xfrm>
          <a:prstGeom prst="roundRect">
            <a:avLst/>
          </a:prstGeom>
          <a:gradFill>
            <a:gsLst>
              <a:gs pos="10000">
                <a:schemeClr val="tx1">
                  <a:lumMod val="65000"/>
                  <a:lumOff val="35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C00000"/>
                </a:solidFill>
                <a:effectLst>
                  <a:outerShdw blurRad="38100" dist="38100" dir="2700000" algn="tl">
                    <a:srgbClr val="000000">
                      <a:alpha val="43137"/>
                    </a:srgbClr>
                  </a:outerShdw>
                </a:effectLst>
              </a:rPr>
              <a:t>Krvavá lázeň</a:t>
            </a:r>
            <a:endParaRPr lang="cs-CZ" sz="4000" b="1" dirty="0">
              <a:solidFill>
                <a:srgbClr val="C00000"/>
              </a:solidFill>
              <a:effectLst>
                <a:outerShdw blurRad="38100" dist="38100" dir="2700000" algn="tl">
                  <a:srgbClr val="000000">
                    <a:alpha val="43137"/>
                  </a:srgbClr>
                </a:outerShdw>
              </a:effectLst>
            </a:endParaRPr>
          </a:p>
        </p:txBody>
      </p:sp>
      <p:sp>
        <p:nvSpPr>
          <p:cNvPr id="8" name="Zaoblený obdélník 7"/>
          <p:cNvSpPr/>
          <p:nvPr/>
        </p:nvSpPr>
        <p:spPr>
          <a:xfrm>
            <a:off x="5214942" y="4572008"/>
            <a:ext cx="3714776" cy="785818"/>
          </a:xfrm>
          <a:prstGeom prst="roundRect">
            <a:avLst/>
          </a:prstGeom>
          <a:gradFill>
            <a:gsLst>
              <a:gs pos="10000">
                <a:schemeClr val="tx1">
                  <a:lumMod val="65000"/>
                  <a:lumOff val="35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Temný anděl</a:t>
            </a:r>
            <a:endParaRPr lang="cs-CZ" sz="3600" b="1" dirty="0">
              <a:solidFill>
                <a:srgbClr val="C00000"/>
              </a:solidFill>
              <a:effectLst>
                <a:outerShdw blurRad="38100" dist="38100" dir="2700000" algn="tl">
                  <a:srgbClr val="000000">
                    <a:alpha val="43137"/>
                  </a:srgbClr>
                </a:outerShdw>
              </a:effectLst>
            </a:endParaRPr>
          </a:p>
        </p:txBody>
      </p:sp>
      <p:sp>
        <p:nvSpPr>
          <p:cNvPr id="9" name="Zaoblený obdélník 8"/>
          <p:cNvSpPr/>
          <p:nvPr/>
        </p:nvSpPr>
        <p:spPr>
          <a:xfrm>
            <a:off x="2928926" y="5715016"/>
            <a:ext cx="3714776" cy="785818"/>
          </a:xfrm>
          <a:prstGeom prst="roundRect">
            <a:avLst/>
          </a:prstGeom>
          <a:gradFill>
            <a:gsLst>
              <a:gs pos="10000">
                <a:schemeClr val="tx1">
                  <a:lumMod val="65000"/>
                  <a:lumOff val="35000"/>
                </a:schemeClr>
              </a:gs>
              <a:gs pos="50000">
                <a:schemeClr val="bg1">
                  <a:lumMod val="85000"/>
                </a:schemeClr>
              </a:gs>
              <a:gs pos="100000">
                <a:schemeClr val="accent1">
                  <a:tint val="23500"/>
                  <a:satMod val="160000"/>
                </a:schemeClr>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Plavovláska</a:t>
            </a:r>
            <a:endParaRPr lang="cs-CZ" sz="3600" b="1" dirty="0">
              <a:solidFill>
                <a:srgbClr val="C00000"/>
              </a:solidFill>
              <a:effectLst>
                <a:outerShdw blurRad="38100" dist="38100" dir="2700000" algn="tl">
                  <a:srgbClr val="000000">
                    <a:alpha val="43137"/>
                  </a:srgbClr>
                </a:outerShdw>
              </a:effectLst>
            </a:endParaRPr>
          </a:p>
        </p:txBody>
      </p:sp>
      <p:sp>
        <p:nvSpPr>
          <p:cNvPr id="11" name="Obdélník 10"/>
          <p:cNvSpPr/>
          <p:nvPr/>
        </p:nvSpPr>
        <p:spPr>
          <a:xfrm>
            <a:off x="1428727" y="214290"/>
            <a:ext cx="6929487" cy="1569660"/>
          </a:xfrm>
          <a:prstGeom prst="rect">
            <a:avLst/>
          </a:prstGeom>
          <a:gradFill>
            <a:gsLst>
              <a:gs pos="10000">
                <a:schemeClr val="tx1">
                  <a:lumMod val="65000"/>
                  <a:lumOff val="35000"/>
                </a:schemeClr>
              </a:gs>
              <a:gs pos="50000">
                <a:schemeClr val="bg1">
                  <a:lumMod val="85000"/>
                </a:schemeClr>
              </a:gs>
              <a:gs pos="100000">
                <a:schemeClr val="accent1">
                  <a:tint val="23500"/>
                  <a:satMod val="160000"/>
                </a:schemeClr>
              </a:gs>
            </a:gsLst>
            <a:lin ang="2400000" scaled="0"/>
          </a:gradFill>
          <a:ln w="19050">
            <a:solidFill>
              <a:schemeClr val="tx1"/>
            </a:solidFill>
          </a:ln>
          <a:effectLst>
            <a:outerShdw dist="50800" dir="5400000" algn="ctr" rotWithShape="0">
              <a:srgbClr val="000000">
                <a:alpha val="43137"/>
              </a:srgbClr>
            </a:outerShdw>
          </a:effectLst>
        </p:spPr>
        <p:txBody>
          <a:bodyPr wrap="square">
            <a:spAutoFit/>
          </a:bodyPr>
          <a:lstStyle/>
          <a:p>
            <a:pPr algn="ctr"/>
            <a:r>
              <a:rPr lang="cs-CZ" sz="3600" b="1" dirty="0" smtClean="0">
                <a:solidFill>
                  <a:srgbClr val="FF0000"/>
                </a:solidFill>
                <a:effectLst>
                  <a:outerShdw blurRad="38100" dist="38100" dir="2700000" algn="tl">
                    <a:srgbClr val="000000">
                      <a:alpha val="43137"/>
                    </a:srgbClr>
                  </a:outerShdw>
                </a:effectLst>
                <a:latin typeface="Monotype Corsiva" pitchFamily="66" charset="0"/>
              </a:rPr>
              <a:t>Opravte chybné názvy děl  </a:t>
            </a:r>
          </a:p>
          <a:p>
            <a:pPr algn="ctr"/>
            <a:r>
              <a:rPr lang="cs-CZ" sz="3600" b="1" dirty="0" err="1" smtClean="0">
                <a:effectLst>
                  <a:outerShdw blurRad="38100" dist="38100" dir="2700000" algn="tl">
                    <a:srgbClr val="000000">
                      <a:alpha val="43137"/>
                    </a:srgbClr>
                  </a:outerShdw>
                </a:effectLst>
                <a:latin typeface="Monotype Corsiva" pitchFamily="66" charset="0"/>
              </a:rPr>
              <a:t>Mika</a:t>
            </a:r>
            <a:r>
              <a:rPr lang="cs-CZ" sz="3600" b="1" dirty="0" smtClean="0">
                <a:effectLst>
                  <a:outerShdw blurRad="38100" dist="38100" dir="2700000" algn="tl">
                    <a:srgbClr val="000000">
                      <a:alpha val="43137"/>
                    </a:srgbClr>
                  </a:outerShdw>
                </a:effectLst>
                <a:latin typeface="Monotype Corsiva" pitchFamily="66" charset="0"/>
              </a:rPr>
              <a:t>  </a:t>
            </a:r>
            <a:r>
              <a:rPr lang="cs-CZ" sz="3600" b="1" dirty="0" err="1" smtClean="0">
                <a:effectLst>
                  <a:outerShdw blurRad="38100" dist="38100" dir="2700000" algn="tl">
                    <a:srgbClr val="000000">
                      <a:alpha val="43137"/>
                    </a:srgbClr>
                  </a:outerShdw>
                </a:effectLst>
                <a:latin typeface="Monotype Corsiva" pitchFamily="66" charset="0"/>
              </a:rPr>
              <a:t>Waltariho</a:t>
            </a:r>
            <a:endParaRPr lang="cs-CZ" sz="3600" b="1" dirty="0" smtClean="0">
              <a:effectLst>
                <a:outerShdw blurRad="38100" dist="38100" dir="2700000" algn="tl">
                  <a:srgbClr val="000000">
                    <a:alpha val="43137"/>
                  </a:srgbClr>
                </a:outerShdw>
              </a:effectLst>
              <a:latin typeface="Monotype Corsiva" pitchFamily="66" charset="0"/>
            </a:endParaRPr>
          </a:p>
          <a:p>
            <a:pPr algn="ctr"/>
            <a:r>
              <a:rPr lang="cs-CZ" sz="2400" b="1" dirty="0" smtClean="0">
                <a:effectLst>
                  <a:outerShdw blurRad="38100" dist="38100" dir="2700000" algn="tl">
                    <a:srgbClr val="000000">
                      <a:alpha val="43137"/>
                    </a:srgbClr>
                  </a:outerShdw>
                </a:effectLst>
                <a:latin typeface="Monotype Corsiva" pitchFamily="66" charset="0"/>
                <a:hlinkClick r:id="rId2"/>
              </a:rPr>
              <a:t>http</a:t>
            </a:r>
            <a:r>
              <a:rPr lang="cs-CZ" sz="2400" b="1" dirty="0" smtClean="0">
                <a:effectLst>
                  <a:outerShdw blurRad="38100" dist="38100" dir="2700000" algn="tl">
                    <a:srgbClr val="000000">
                      <a:alpha val="43137"/>
                    </a:srgbClr>
                  </a:outerShdw>
                </a:effectLst>
                <a:latin typeface="Monotype Corsiva" pitchFamily="66" charset="0"/>
                <a:hlinkClick r:id="rId2"/>
              </a:rPr>
              <a:t>://</a:t>
            </a:r>
            <a:r>
              <a:rPr lang="cs-CZ" sz="2400" b="1" dirty="0" smtClean="0">
                <a:effectLst>
                  <a:outerShdw blurRad="38100" dist="38100" dir="2700000" algn="tl">
                    <a:srgbClr val="000000">
                      <a:alpha val="43137"/>
                    </a:srgbClr>
                  </a:outerShdw>
                </a:effectLst>
                <a:latin typeface="Monotype Corsiva" pitchFamily="66" charset="0"/>
                <a:hlinkClick r:id="rId2"/>
              </a:rPr>
              <a:t>cs.wikipedia.org/wiki/Mika_Waltari</a:t>
            </a:r>
            <a:endParaRPr lang="cs-CZ" sz="3600" b="1" dirty="0">
              <a:effectLst>
                <a:outerShdw blurRad="38100" dist="38100" dir="2700000" algn="tl">
                  <a:srgbClr val="000000">
                    <a:alpha val="43137"/>
                  </a:srgbClr>
                </a:outerShdw>
              </a:effectLst>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2000"/>
            <a:lum/>
          </a:blip>
          <a:srcRect/>
          <a:stretch>
            <a:fillRect r="-20000"/>
          </a:stretch>
        </a:blipFill>
        <a:effectLst/>
      </p:bgPr>
    </p:bg>
    <p:spTree>
      <p:nvGrpSpPr>
        <p:cNvPr id="1" name=""/>
        <p:cNvGrpSpPr/>
        <p:nvPr/>
      </p:nvGrpSpPr>
      <p:grpSpPr>
        <a:xfrm>
          <a:off x="0" y="0"/>
          <a:ext cx="0" cy="0"/>
          <a:chOff x="0" y="0"/>
          <a:chExt cx="0" cy="0"/>
        </a:xfrm>
      </p:grpSpPr>
      <p:sp>
        <p:nvSpPr>
          <p:cNvPr id="4" name="Zástupný symbol pro obsah 2"/>
          <p:cNvSpPr txBox="1">
            <a:spLocks/>
          </p:cNvSpPr>
          <p:nvPr/>
        </p:nvSpPr>
        <p:spPr>
          <a:xfrm>
            <a:off x="857224" y="428604"/>
            <a:ext cx="8001056" cy="714380"/>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600" b="1" i="0" u="none" strike="noStrike" kern="1200" cap="none" spc="0" normalizeH="0" baseline="0" noProof="0" dirty="0" err="1"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n-ea"/>
                <a:cs typeface="+mn-cs"/>
              </a:rPr>
              <a:t>Mika</a:t>
            </a:r>
            <a:r>
              <a:rPr kumimoji="0" lang="cs-CZ" sz="36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n-ea"/>
                <a:cs typeface="+mn-cs"/>
              </a:rPr>
              <a:t> </a:t>
            </a:r>
            <a:r>
              <a:rPr kumimoji="0" lang="cs-CZ" sz="3600" b="1" i="0" u="none" strike="noStrike" kern="1200" cap="none" spc="0" normalizeH="0" baseline="0" noProof="0" dirty="0" err="1"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n-ea"/>
                <a:cs typeface="+mn-cs"/>
              </a:rPr>
              <a:t>Waltari</a:t>
            </a:r>
            <a:r>
              <a:rPr kumimoji="0" lang="cs-CZ" sz="36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Monotype Corsiva" pitchFamily="66" charset="0"/>
                <a:ea typeface="+mn-ea"/>
                <a:cs typeface="+mn-cs"/>
              </a:rPr>
              <a:t> </a:t>
            </a:r>
            <a:r>
              <a:rPr kumimoji="0" lang="cs-CZ" sz="36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 spoj správně slova do dvojic </a:t>
            </a:r>
            <a:endParaRPr kumimoji="0" lang="cs-CZ" sz="36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p:txBody>
      </p:sp>
      <p:sp>
        <p:nvSpPr>
          <p:cNvPr id="5" name="Zástupný symbol pro obsah 2"/>
          <p:cNvSpPr txBox="1">
            <a:spLocks/>
          </p:cNvSpPr>
          <p:nvPr/>
        </p:nvSpPr>
        <p:spPr>
          <a:xfrm>
            <a:off x="571472" y="1500174"/>
            <a:ext cx="4071966" cy="4214842"/>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A  Plavovláska</a:t>
            </a: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onotype Corsiva" pitchFamily="66" charset="0"/>
              </a:rPr>
              <a:t>B  </a:t>
            </a:r>
            <a:r>
              <a:rPr lang="cs-CZ" sz="2800" b="1" dirty="0" err="1" smtClean="0">
                <a:effectLst>
                  <a:outerShdw blurRad="38100" dist="38100" dir="2700000" algn="tl">
                    <a:srgbClr val="000000">
                      <a:alpha val="43137"/>
                    </a:srgbClr>
                  </a:outerShdw>
                </a:effectLst>
                <a:latin typeface="Monotype Corsiva" pitchFamily="66" charset="0"/>
              </a:rPr>
              <a:t>Achnaton</a:t>
            </a:r>
            <a:endParaRPr lang="cs-CZ" sz="2800" b="1" dirty="0" smtClean="0">
              <a:effectLst>
                <a:outerShdw blurRad="38100" dist="38100" dir="2700000" algn="tl">
                  <a:srgbClr val="000000">
                    <a:alpha val="43137"/>
                  </a:srgbClr>
                </a:outerShdw>
              </a:effectLst>
              <a:latin typeface="Monotype Corsiva" pitchFamily="66" charset="0"/>
            </a:endParaRP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C  Markéta  </a:t>
            </a:r>
            <a:r>
              <a:rPr kumimoji="0" lang="cs-CZ" sz="2800" b="1" i="0" u="none" strike="noStrike" kern="1200" cap="none" spc="0" normalizeH="0" baseline="0" noProof="0" dirty="0" err="1"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Hejkalová</a:t>
            </a:r>
            <a:endPar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onotype Corsiva" pitchFamily="66" charset="0"/>
              </a:rPr>
              <a:t>D  Cesta do Istanbulu</a:t>
            </a: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E  Otec MW</a:t>
            </a: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onotype Corsiva" pitchFamily="66" charset="0"/>
              </a:rPr>
              <a:t>F  </a:t>
            </a:r>
            <a:r>
              <a:rPr lang="cs-CZ" sz="2800" b="1" dirty="0" err="1" smtClean="0">
                <a:effectLst>
                  <a:outerShdw blurRad="38100" dist="38100" dir="2700000" algn="tl">
                    <a:srgbClr val="000000">
                      <a:alpha val="43137"/>
                    </a:srgbClr>
                  </a:outerShdw>
                </a:effectLst>
                <a:latin typeface="Monotype Corsiva" pitchFamily="66" charset="0"/>
              </a:rPr>
              <a:t>Kaptah</a:t>
            </a:r>
            <a:endParaRPr lang="cs-CZ" sz="2800" b="1" dirty="0" smtClean="0">
              <a:effectLst>
                <a:outerShdw blurRad="38100" dist="38100" dir="2700000" algn="tl">
                  <a:srgbClr val="000000">
                    <a:alpha val="43137"/>
                  </a:srgbClr>
                </a:outerShdw>
              </a:effectLst>
              <a:latin typeface="Monotype Corsiva" pitchFamily="66" charset="0"/>
            </a:endParaRP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G  </a:t>
            </a:r>
            <a:r>
              <a:rPr kumimoji="0" lang="cs-CZ" sz="2800" b="1" i="0" u="none" strike="noStrike" kern="1200" cap="none" spc="0" normalizeH="0" baseline="0" noProof="0" dirty="0" err="1"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Minea</a:t>
            </a:r>
            <a:endPar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a:p>
            <a:pPr marL="342900"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onotype Corsiva" pitchFamily="66" charset="0"/>
              </a:rPr>
              <a:t>H  Temný anděl</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p:txBody>
      </p:sp>
      <p:sp>
        <p:nvSpPr>
          <p:cNvPr id="6" name="Zástupný symbol pro obsah 2"/>
          <p:cNvSpPr txBox="1">
            <a:spLocks/>
          </p:cNvSpPr>
          <p:nvPr/>
        </p:nvSpPr>
        <p:spPr>
          <a:xfrm>
            <a:off x="4857752" y="1500174"/>
            <a:ext cx="4071966" cy="4214842"/>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514350" marR="0" lvl="0" indent="-514350" defTabSz="914400" rtl="0" eaLnBrk="1" fontAlgn="auto" latinLnBrk="0" hangingPunct="1">
              <a:lnSpc>
                <a:spcPct val="100000"/>
              </a:lnSpc>
              <a:spcBef>
                <a:spcPct val="20000"/>
              </a:spcBef>
              <a:spcAft>
                <a:spcPts val="0"/>
              </a:spcAft>
              <a:buClrTx/>
              <a:buSzTx/>
              <a:buFont typeface="Arial" pitchFamily="34" charset="0"/>
              <a:buAutoNum type="arabicPlain"/>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překladatelka  děl  MW</a:t>
            </a:r>
          </a:p>
          <a:p>
            <a:pPr marL="514350" marR="0" lvl="0" indent="-514350" defTabSz="914400" rtl="0" eaLnBrk="1" fontAlgn="auto" latinLnBrk="0" hangingPunct="1">
              <a:lnSpc>
                <a:spcPct val="100000"/>
              </a:lnSpc>
              <a:spcBef>
                <a:spcPct val="20000"/>
              </a:spcBef>
              <a:spcAft>
                <a:spcPts val="0"/>
              </a:spcAft>
              <a:buClrTx/>
              <a:buSzTx/>
              <a:buFont typeface="Arial" pitchFamily="34" charset="0"/>
              <a:buAutoNum type="arabicPlain"/>
              <a:tabLst/>
              <a:defRPr/>
            </a:pPr>
            <a:r>
              <a:rPr lang="cs-CZ" sz="2800" b="1" dirty="0" smtClean="0">
                <a:effectLst>
                  <a:outerShdw blurRad="38100" dist="38100" dir="2700000" algn="tl">
                    <a:srgbClr val="000000">
                      <a:alpha val="43137"/>
                    </a:srgbClr>
                  </a:outerShdw>
                </a:effectLst>
                <a:latin typeface="Monotype Corsiva" pitchFamily="66" charset="0"/>
              </a:rPr>
              <a:t>Turecko</a:t>
            </a:r>
          </a:p>
          <a:p>
            <a:pPr marL="514350" marR="0" lvl="0" indent="-514350" defTabSz="914400" rtl="0" eaLnBrk="1" fontAlgn="auto" latinLnBrk="0" hangingPunct="1">
              <a:lnSpc>
                <a:spcPct val="100000"/>
              </a:lnSpc>
              <a:spcBef>
                <a:spcPct val="20000"/>
              </a:spcBef>
              <a:spcAft>
                <a:spcPts val="0"/>
              </a:spcAft>
              <a:buClrTx/>
              <a:buSzTx/>
              <a:buFont typeface="Arial" pitchFamily="34" charset="0"/>
              <a:buAutoNum type="arabicPlain"/>
              <a:tabLst/>
              <a:defRPr/>
            </a:pPr>
            <a:r>
              <a:rPr lang="cs-CZ" sz="2800" b="1" dirty="0" smtClean="0">
                <a:effectLst>
                  <a:outerShdw blurRad="38100" dist="38100" dir="2700000" algn="tl">
                    <a:srgbClr val="000000">
                      <a:alpha val="43137"/>
                    </a:srgbClr>
                  </a:outerShdw>
                </a:effectLst>
                <a:latin typeface="Monotype Corsiva" pitchFamily="66" charset="0"/>
              </a:rPr>
              <a:t>f</a:t>
            </a:r>
            <a:r>
              <a:rPr kumimoji="0" lang="cs-CZ" sz="2800" b="1" i="0" u="none" strike="noStrike" kern="1200" cap="none" spc="0" normalizeH="0" baseline="0" noProof="0" dirty="0" err="1"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araon</a:t>
            </a:r>
            <a:endPar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a:p>
            <a:pPr marL="514350" marR="0" lvl="0" indent="-514350" defTabSz="914400" rtl="0" eaLnBrk="1" fontAlgn="auto" latinLnBrk="0" hangingPunct="1">
              <a:lnSpc>
                <a:spcPct val="100000"/>
              </a:lnSpc>
              <a:spcBef>
                <a:spcPct val="20000"/>
              </a:spcBef>
              <a:spcAft>
                <a:spcPts val="0"/>
              </a:spcAft>
              <a:buClrTx/>
              <a:buSzTx/>
              <a:buFont typeface="Arial" pitchFamily="34" charset="0"/>
              <a:buAutoNum type="arabicPlain"/>
              <a:tabLst/>
              <a:defRPr/>
            </a:pPr>
            <a:r>
              <a:rPr lang="cs-CZ" sz="2800" b="1" dirty="0" err="1" smtClean="0">
                <a:effectLst>
                  <a:outerShdw blurRad="38100" dist="38100" dir="2700000" algn="tl">
                    <a:srgbClr val="000000">
                      <a:alpha val="43137"/>
                    </a:srgbClr>
                  </a:outerShdw>
                </a:effectLst>
                <a:latin typeface="Monotype Corsiva" pitchFamily="66" charset="0"/>
              </a:rPr>
              <a:t>Sinuhetův</a:t>
            </a:r>
            <a:r>
              <a:rPr lang="cs-CZ" sz="2800" b="1" dirty="0" smtClean="0">
                <a:effectLst>
                  <a:outerShdw blurRad="38100" dist="38100" dir="2700000" algn="tl">
                    <a:srgbClr val="000000">
                      <a:alpha val="43137"/>
                    </a:srgbClr>
                  </a:outerShdw>
                </a:effectLst>
                <a:latin typeface="Monotype Corsiva" pitchFamily="66" charset="0"/>
              </a:rPr>
              <a:t> otrok a přítel</a:t>
            </a: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 </a:t>
            </a:r>
          </a:p>
          <a:p>
            <a:pPr marL="514350" marR="0" lvl="0" indent="-514350" defTabSz="914400" rtl="0" eaLnBrk="1" fontAlgn="auto" latinLnBrk="0" hangingPunct="1">
              <a:lnSpc>
                <a:spcPct val="100000"/>
              </a:lnSpc>
              <a:spcBef>
                <a:spcPct val="20000"/>
              </a:spcBef>
              <a:spcAft>
                <a:spcPts val="0"/>
              </a:spcAft>
              <a:buClrTx/>
              <a:buSzTx/>
              <a:buFont typeface="Arial" pitchFamily="34" charset="0"/>
              <a:buAutoNum type="arabicPlain"/>
              <a:tabLst/>
              <a:defRPr/>
            </a:pPr>
            <a:r>
              <a:rPr lang="cs-CZ" sz="2800" b="1" dirty="0" smtClean="0">
                <a:effectLst>
                  <a:outerShdw blurRad="38100" dist="38100" dir="2700000" algn="tl">
                    <a:srgbClr val="000000">
                      <a:alpha val="43137"/>
                    </a:srgbClr>
                  </a:outerShdw>
                </a:effectLst>
                <a:latin typeface="Monotype Corsiva" pitchFamily="66" charset="0"/>
              </a:rPr>
              <a:t>Kréta</a:t>
            </a:r>
          </a:p>
          <a:p>
            <a:pPr marL="514350" marR="0" lvl="0" indent="-514350" defTabSz="914400" rtl="0" eaLnBrk="1" fontAlgn="auto" latinLnBrk="0" hangingPunct="1">
              <a:lnSpc>
                <a:spcPct val="100000"/>
              </a:lnSpc>
              <a:spcBef>
                <a:spcPct val="20000"/>
              </a:spcBef>
              <a:spcAft>
                <a:spcPts val="0"/>
              </a:spcAft>
              <a:buClrTx/>
              <a:buSzTx/>
              <a:buFont typeface="Arial" pitchFamily="34" charset="0"/>
              <a:buAutoNum type="arabicPlain"/>
              <a:tabLst/>
              <a:defRPr/>
            </a:pPr>
            <a:r>
              <a:rPr lang="cs-CZ" sz="2800" b="1" dirty="0" smtClean="0">
                <a:effectLst>
                  <a:outerShdw blurRad="38100" dist="38100" dir="2700000" algn="tl">
                    <a:srgbClr val="000000">
                      <a:alpha val="43137"/>
                    </a:srgbClr>
                  </a:outerShdw>
                </a:effectLst>
                <a:latin typeface="Monotype Corsiva" pitchFamily="66" charset="0"/>
              </a:rPr>
              <a:t>p</a:t>
            </a:r>
            <a:r>
              <a:rPr kumimoji="0" lang="cs-CZ" sz="2800" b="1" i="0" u="none" strike="noStrike" kern="1200" cap="none" spc="0" normalizeH="0" baseline="0" noProof="0" dirty="0" err="1"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rostituce</a:t>
            </a:r>
            <a:endPar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a:p>
            <a:pPr marL="514350" marR="0" lvl="0" indent="-514350" defTabSz="914400" rtl="0" eaLnBrk="1" fontAlgn="auto" latinLnBrk="0" hangingPunct="1">
              <a:lnSpc>
                <a:spcPct val="100000"/>
              </a:lnSpc>
              <a:spcBef>
                <a:spcPct val="20000"/>
              </a:spcBef>
              <a:spcAft>
                <a:spcPts val="0"/>
              </a:spcAft>
              <a:buClrTx/>
              <a:buSzTx/>
              <a:buFont typeface="Arial" pitchFamily="34" charset="0"/>
              <a:buAutoNum type="arabicPlain"/>
              <a:tabLst/>
              <a:defRPr/>
            </a:pPr>
            <a:r>
              <a:rPr lang="cs-CZ" sz="2800" b="1" dirty="0" smtClean="0">
                <a:effectLst>
                  <a:outerShdw blurRad="38100" dist="38100" dir="2700000" algn="tl">
                    <a:srgbClr val="000000">
                      <a:alpha val="43137"/>
                    </a:srgbClr>
                  </a:outerShdw>
                </a:effectLst>
                <a:latin typeface="Monotype Corsiva" pitchFamily="66" charset="0"/>
              </a:rPr>
              <a:t>renesanční Evropa</a:t>
            </a:r>
          </a:p>
          <a:p>
            <a:pPr marL="514350" marR="0" lvl="0" indent="-514350" defTabSz="914400" rtl="0" eaLnBrk="1" fontAlgn="auto" latinLnBrk="0" hangingPunct="1">
              <a:lnSpc>
                <a:spcPct val="100000"/>
              </a:lnSpc>
              <a:spcBef>
                <a:spcPct val="20000"/>
              </a:spcBef>
              <a:spcAft>
                <a:spcPts val="0"/>
              </a:spcAft>
              <a:buClrTx/>
              <a:buSzTx/>
              <a:buFont typeface="Arial" pitchFamily="34" charset="0"/>
              <a:buAutoNum type="arabicPlain"/>
              <a:tabLst/>
              <a:defRPr/>
            </a:pPr>
            <a:r>
              <a:rPr kumimoji="0" lang="cs-CZ" sz="2800" b="1"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rPr>
              <a:t>pastor</a:t>
            </a:r>
            <a:endParaRPr kumimoji="0" lang="cs-CZ" sz="28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p:txBody>
      </p:sp>
      <p:sp>
        <p:nvSpPr>
          <p:cNvPr id="8" name="Obdélník 7"/>
          <p:cNvSpPr/>
          <p:nvPr/>
        </p:nvSpPr>
        <p:spPr>
          <a:xfrm>
            <a:off x="928662" y="6000768"/>
            <a:ext cx="7425430" cy="646331"/>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36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A6 – B3 – C1 – D2 – E8 – F4 – G 5 – H7 </a:t>
            </a:r>
            <a:endParaRPr lang="cs-CZ" sz="36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3000" fill="hold"/>
                                        <p:tgtEl>
                                          <p:spTgt spid="8"/>
                                        </p:tgtEl>
                                        <p:attrNameLst>
                                          <p:attrName>ppt_w</p:attrName>
                                        </p:attrNameLst>
                                      </p:cBhvr>
                                      <p:tavLst>
                                        <p:tav tm="0">
                                          <p:val>
                                            <p:strVal val="#ppt_w*0.70"/>
                                          </p:val>
                                        </p:tav>
                                        <p:tav tm="100000">
                                          <p:val>
                                            <p:strVal val="#ppt_w"/>
                                          </p:val>
                                        </p:tav>
                                      </p:tavLst>
                                    </p:anim>
                                    <p:anim calcmode="lin" valueType="num">
                                      <p:cBhvr>
                                        <p:cTn id="8" dur="3000" fill="hold"/>
                                        <p:tgtEl>
                                          <p:spTgt spid="8"/>
                                        </p:tgtEl>
                                        <p:attrNameLst>
                                          <p:attrName>ppt_h</p:attrName>
                                        </p:attrNameLst>
                                      </p:cBhvr>
                                      <p:tavLst>
                                        <p:tav tm="0">
                                          <p:val>
                                            <p:strVal val="#ppt_h"/>
                                          </p:val>
                                        </p:tav>
                                        <p:tav tm="100000">
                                          <p:val>
                                            <p:strVal val="#ppt_h"/>
                                          </p:val>
                                        </p:tav>
                                      </p:tavLst>
                                    </p:anim>
                                    <p:animEffect transition="in" filter="fade">
                                      <p:cBhvr>
                                        <p:cTn id="9" dur="3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1000"/>
            <a:lum/>
          </a:blip>
          <a:srcRect/>
          <a:stretch>
            <a:fillRect r="-20000"/>
          </a:stretch>
        </a:blipFill>
        <a:effectLst/>
      </p:bgPr>
    </p:bg>
    <p:spTree>
      <p:nvGrpSpPr>
        <p:cNvPr id="1" name=""/>
        <p:cNvGrpSpPr/>
        <p:nvPr/>
      </p:nvGrpSpPr>
      <p:grpSpPr>
        <a:xfrm>
          <a:off x="0" y="0"/>
          <a:ext cx="0" cy="0"/>
          <a:chOff x="0" y="0"/>
          <a:chExt cx="0" cy="0"/>
        </a:xfrm>
      </p:grpSpPr>
      <p:sp>
        <p:nvSpPr>
          <p:cNvPr id="4" name="TextovéPole 3"/>
          <p:cNvSpPr txBox="1"/>
          <p:nvPr/>
        </p:nvSpPr>
        <p:spPr>
          <a:xfrm>
            <a:off x="857224" y="571480"/>
            <a:ext cx="7643866" cy="3970318"/>
          </a:xfrm>
          <a:prstGeom prst="rect">
            <a:avLst/>
          </a:prstGeom>
          <a:gradFill>
            <a:gsLst>
              <a:gs pos="0">
                <a:schemeClr val="tx2">
                  <a:lumMod val="60000"/>
                  <a:lumOff val="40000"/>
                </a:schemeClr>
              </a:gs>
              <a:gs pos="50000">
                <a:schemeClr val="accent1">
                  <a:tint val="44500"/>
                  <a:satMod val="160000"/>
                </a:schemeClr>
              </a:gs>
              <a:gs pos="100000">
                <a:schemeClr val="accent1">
                  <a:tint val="23500"/>
                  <a:satMod val="160000"/>
                </a:schemeClr>
              </a:gs>
            </a:gsLst>
            <a:lin ang="3600000" scaled="0"/>
          </a:gradFill>
          <a:ln w="25400">
            <a:solidFill>
              <a:schemeClr val="tx1"/>
            </a:solidFill>
          </a:ln>
        </p:spPr>
        <p:txBody>
          <a:bodyPr wrap="square" rtlCol="0">
            <a:spAutoFit/>
          </a:bodyPr>
          <a:lstStyle/>
          <a:p>
            <a:pPr algn="ctr"/>
            <a:r>
              <a:rPr lang="cs-CZ" sz="2400" b="1" dirty="0" smtClean="0">
                <a:latin typeface="Monotype Corsiva" pitchFamily="66" charset="0"/>
              </a:rPr>
              <a:t> </a:t>
            </a:r>
            <a:r>
              <a:rPr lang="cs-CZ" sz="3200" b="1" dirty="0" smtClean="0">
                <a:latin typeface="Monotype Corsiva" pitchFamily="66" charset="0"/>
              </a:rPr>
              <a:t>a)  Jak se vám film</a:t>
            </a:r>
            <a:r>
              <a:rPr lang="cs-CZ" sz="3200" b="1" dirty="0" smtClean="0">
                <a:solidFill>
                  <a:srgbClr val="FF0000"/>
                </a:solidFill>
                <a:latin typeface="Monotype Corsiva" pitchFamily="66" charset="0"/>
              </a:rPr>
              <a:t> Egypťan </a:t>
            </a:r>
            <a:r>
              <a:rPr lang="cs-CZ" sz="3200" b="1" dirty="0" err="1" smtClean="0">
                <a:solidFill>
                  <a:srgbClr val="FF0000"/>
                </a:solidFill>
                <a:latin typeface="Monotype Corsiva" pitchFamily="66" charset="0"/>
              </a:rPr>
              <a:t>Sinuhet</a:t>
            </a:r>
            <a:r>
              <a:rPr lang="cs-CZ" sz="3200" b="1" dirty="0" smtClean="0">
                <a:solidFill>
                  <a:srgbClr val="FF0000"/>
                </a:solidFill>
                <a:latin typeface="Monotype Corsiva" pitchFamily="66" charset="0"/>
              </a:rPr>
              <a:t>  (1954)  </a:t>
            </a:r>
            <a:r>
              <a:rPr lang="cs-CZ" sz="3200" b="1" dirty="0" smtClean="0">
                <a:latin typeface="Monotype Corsiva" pitchFamily="66" charset="0"/>
              </a:rPr>
              <a:t>líbí? </a:t>
            </a:r>
          </a:p>
          <a:p>
            <a:pPr algn="ctr"/>
            <a:r>
              <a:rPr lang="cs-CZ" sz="3200" b="1" dirty="0" smtClean="0">
                <a:latin typeface="Monotype Corsiva" pitchFamily="66" charset="0"/>
              </a:rPr>
              <a:t>Odpovídá podle vás </a:t>
            </a:r>
            <a:r>
              <a:rPr lang="cs-CZ" sz="3200" b="1" dirty="0" smtClean="0">
                <a:solidFill>
                  <a:srgbClr val="FF0000"/>
                </a:solidFill>
                <a:latin typeface="Monotype Corsiva" pitchFamily="66" charset="0"/>
              </a:rPr>
              <a:t> </a:t>
            </a:r>
            <a:r>
              <a:rPr lang="cs-CZ" sz="3200" b="1" dirty="0" err="1" smtClean="0">
                <a:latin typeface="Monotype Corsiva" pitchFamily="66" charset="0"/>
              </a:rPr>
              <a:t>Waltariho</a:t>
            </a:r>
            <a:r>
              <a:rPr lang="cs-CZ" sz="3200" b="1" dirty="0" smtClean="0">
                <a:latin typeface="Monotype Corsiva" pitchFamily="66" charset="0"/>
              </a:rPr>
              <a:t> </a:t>
            </a:r>
            <a:r>
              <a:rPr lang="cs-CZ" sz="3200" b="1" dirty="0" smtClean="0">
                <a:solidFill>
                  <a:srgbClr val="FF0000"/>
                </a:solidFill>
                <a:latin typeface="Monotype Corsiva" pitchFamily="66" charset="0"/>
              </a:rPr>
              <a:t> </a:t>
            </a:r>
            <a:r>
              <a:rPr lang="cs-CZ" sz="3200" b="1" dirty="0" smtClean="0">
                <a:latin typeface="Monotype Corsiva" pitchFamily="66" charset="0"/>
              </a:rPr>
              <a:t>ztvárnění </a:t>
            </a:r>
          </a:p>
          <a:p>
            <a:pPr algn="ctr"/>
            <a:r>
              <a:rPr lang="cs-CZ" sz="3200" b="1" dirty="0" smtClean="0">
                <a:solidFill>
                  <a:srgbClr val="FF0000"/>
                </a:solidFill>
                <a:latin typeface="Monotype Corsiva" pitchFamily="66" charset="0"/>
              </a:rPr>
              <a:t>starého  Egypta  </a:t>
            </a:r>
            <a:r>
              <a:rPr lang="cs-CZ" sz="3200" b="1" dirty="0" smtClean="0">
                <a:latin typeface="Monotype Corsiva" pitchFamily="66" charset="0"/>
              </a:rPr>
              <a:t>vašim představám o době?</a:t>
            </a:r>
          </a:p>
          <a:p>
            <a:pPr algn="ctr"/>
            <a:r>
              <a:rPr lang="cs-CZ" sz="3200" b="1" dirty="0" smtClean="0">
                <a:latin typeface="Monotype Corsiva" pitchFamily="66" charset="0"/>
              </a:rPr>
              <a:t>b) Jak na vás působí  </a:t>
            </a:r>
            <a:r>
              <a:rPr lang="cs-CZ" sz="3200" b="1" u="sng" dirty="0" smtClean="0">
                <a:latin typeface="Monotype Corsiva" pitchFamily="66" charset="0"/>
              </a:rPr>
              <a:t>herecké výkony </a:t>
            </a:r>
            <a:r>
              <a:rPr lang="cs-CZ" sz="3200" b="1" dirty="0" smtClean="0">
                <a:latin typeface="Monotype Corsiva" pitchFamily="66" charset="0"/>
              </a:rPr>
              <a:t>představitelů hlavních rolí?</a:t>
            </a:r>
          </a:p>
          <a:p>
            <a:pPr algn="ctr"/>
            <a:endParaRPr lang="cs-CZ" sz="2800" b="1" dirty="0" smtClean="0">
              <a:latin typeface="Monotype Corsiva" pitchFamily="66" charset="0"/>
              <a:hlinkClick r:id="rId3"/>
            </a:endParaRPr>
          </a:p>
          <a:p>
            <a:pPr algn="ctr"/>
            <a:r>
              <a:rPr lang="cs-CZ" sz="3200" b="1" dirty="0" smtClean="0">
                <a:latin typeface="Monotype Corsiva" pitchFamily="66" charset="0"/>
                <a:hlinkClick r:id="rId3"/>
              </a:rPr>
              <a:t>http://www.</a:t>
            </a:r>
            <a:r>
              <a:rPr lang="cs-CZ" sz="3200" b="1" dirty="0" err="1" smtClean="0">
                <a:latin typeface="Monotype Corsiva" pitchFamily="66" charset="0"/>
                <a:hlinkClick r:id="rId3"/>
              </a:rPr>
              <a:t>youtube.com</a:t>
            </a:r>
            <a:r>
              <a:rPr lang="cs-CZ" sz="3200" b="1" dirty="0" smtClean="0">
                <a:latin typeface="Monotype Corsiva" pitchFamily="66" charset="0"/>
                <a:hlinkClick r:id="rId3"/>
              </a:rPr>
              <a:t>/</a:t>
            </a:r>
            <a:r>
              <a:rPr lang="cs-CZ" sz="3200" b="1" dirty="0" err="1" smtClean="0">
                <a:latin typeface="Monotype Corsiva" pitchFamily="66" charset="0"/>
                <a:hlinkClick r:id="rId3"/>
              </a:rPr>
              <a:t>watch</a:t>
            </a:r>
            <a:r>
              <a:rPr lang="cs-CZ" sz="3200" b="1" dirty="0" smtClean="0">
                <a:latin typeface="Monotype Corsiva" pitchFamily="66" charset="0"/>
                <a:hlinkClick r:id="rId3"/>
              </a:rPr>
              <a:t>?v=ZFeDXXH2O5w</a:t>
            </a:r>
            <a:endParaRPr lang="cs-CZ" sz="3200" b="1" dirty="0">
              <a:latin typeface="Monotype Corsiva" pitchFamily="66" charset="0"/>
            </a:endParaRPr>
          </a:p>
        </p:txBody>
      </p:sp>
    </p:spTree>
  </p:cSld>
  <p:clrMapOvr>
    <a:masterClrMapping/>
  </p:clrMapOvr>
  <p:transition spd="slow">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3357554" y="1142984"/>
            <a:ext cx="5329246" cy="3214710"/>
          </a:xfrm>
          <a:gradFill>
            <a:gsLst>
              <a:gs pos="0">
                <a:schemeClr val="tx2">
                  <a:lumMod val="60000"/>
                  <a:lumOff val="40000"/>
                </a:schemeClr>
              </a:gs>
              <a:gs pos="50000">
                <a:schemeClr val="accent1">
                  <a:tint val="44500"/>
                  <a:satMod val="160000"/>
                </a:schemeClr>
              </a:gs>
              <a:gs pos="100000">
                <a:schemeClr val="accent1">
                  <a:tint val="23500"/>
                  <a:satMod val="160000"/>
                </a:schemeClr>
              </a:gs>
            </a:gsLst>
            <a:lin ang="3600000" scaled="0"/>
          </a:gradFill>
          <a:ln w="22225">
            <a:solidFill>
              <a:schemeClr val="tx1"/>
            </a:solidFill>
          </a:ln>
          <a:effectLst>
            <a:outerShdw blurRad="50800" dist="88900" dir="5400000" algn="ctr" rotWithShape="0">
              <a:srgbClr val="000000">
                <a:alpha val="43137"/>
              </a:srgbClr>
            </a:outerShdw>
          </a:effectLst>
        </p:spPr>
        <p:txBody>
          <a:bodyPr/>
          <a:lstStyle/>
          <a:p>
            <a:pPr algn="ctr">
              <a:buNone/>
            </a:pPr>
            <a:r>
              <a:rPr lang="cs-CZ" b="1" dirty="0" smtClean="0">
                <a:effectLst>
                  <a:outerShdw blurRad="38100" dist="38100" dir="2700000" algn="tl">
                    <a:srgbClr val="000000">
                      <a:alpha val="43137"/>
                    </a:srgbClr>
                  </a:outerShdw>
                </a:effectLst>
                <a:latin typeface="Monotype Corsiva" pitchFamily="66" charset="0"/>
              </a:rPr>
              <a:t>Vyberte si jeden </a:t>
            </a:r>
            <a:r>
              <a:rPr lang="cs-CZ" b="1" u="sng" dirty="0" smtClean="0">
                <a:effectLst>
                  <a:outerShdw blurRad="38100" dist="38100" dir="2700000" algn="tl">
                    <a:srgbClr val="000000">
                      <a:alpha val="43137"/>
                    </a:srgbClr>
                  </a:outerShdw>
                </a:effectLst>
                <a:latin typeface="Monotype Corsiva" pitchFamily="66" charset="0"/>
              </a:rPr>
              <a:t>z citátů </a:t>
            </a:r>
          </a:p>
          <a:p>
            <a:pPr algn="ctr">
              <a:buNone/>
            </a:pPr>
            <a:r>
              <a:rPr lang="cs-CZ" b="1" dirty="0" err="1" smtClean="0">
                <a:solidFill>
                  <a:srgbClr val="FF0000"/>
                </a:solidFill>
                <a:effectLst>
                  <a:outerShdw blurRad="38100" dist="38100" dir="2700000" algn="tl">
                    <a:srgbClr val="000000">
                      <a:alpha val="43137"/>
                    </a:srgbClr>
                  </a:outerShdw>
                </a:effectLst>
                <a:latin typeface="Monotype Corsiva" pitchFamily="66" charset="0"/>
              </a:rPr>
              <a:t>Mika</a:t>
            </a:r>
            <a:r>
              <a:rPr lang="cs-CZ" b="1" dirty="0" smtClean="0">
                <a:solidFill>
                  <a:srgbClr val="FF0000"/>
                </a:solidFill>
                <a:effectLst>
                  <a:outerShdw blurRad="38100" dist="38100" dir="2700000" algn="tl">
                    <a:srgbClr val="000000">
                      <a:alpha val="43137"/>
                    </a:srgbClr>
                  </a:outerShdw>
                </a:effectLst>
                <a:latin typeface="Monotype Corsiva" pitchFamily="66" charset="0"/>
              </a:rPr>
              <a:t> </a:t>
            </a:r>
            <a:r>
              <a:rPr lang="cs-CZ" b="1" dirty="0" err="1" smtClean="0">
                <a:solidFill>
                  <a:srgbClr val="FF0000"/>
                </a:solidFill>
                <a:effectLst>
                  <a:outerShdw blurRad="38100" dist="38100" dir="2700000" algn="tl">
                    <a:srgbClr val="000000">
                      <a:alpha val="43137"/>
                    </a:srgbClr>
                  </a:outerShdw>
                </a:effectLst>
                <a:latin typeface="Monotype Corsiva" pitchFamily="66" charset="0"/>
              </a:rPr>
              <a:t>Waltariho</a:t>
            </a:r>
            <a:endParaRPr lang="cs-CZ" b="1" dirty="0" smtClean="0">
              <a:solidFill>
                <a:srgbClr val="FF0000"/>
              </a:solidFill>
              <a:effectLst>
                <a:outerShdw blurRad="38100" dist="38100" dir="2700000" algn="tl">
                  <a:srgbClr val="000000">
                    <a:alpha val="43137"/>
                  </a:srgbClr>
                </a:outerShdw>
              </a:effectLst>
              <a:latin typeface="Monotype Corsiva" pitchFamily="66" charset="0"/>
            </a:endParaRPr>
          </a:p>
          <a:p>
            <a:pPr marL="0" algn="ctr">
              <a:buNone/>
            </a:pPr>
            <a:r>
              <a:rPr lang="cs-CZ" b="1" dirty="0" smtClean="0">
                <a:effectLst>
                  <a:outerShdw blurRad="38100" dist="38100" dir="2700000" algn="tl">
                    <a:srgbClr val="000000">
                      <a:alpha val="43137"/>
                    </a:srgbClr>
                  </a:outerShdw>
                </a:effectLst>
                <a:latin typeface="Monotype Corsiva" pitchFamily="66" charset="0"/>
              </a:rPr>
              <a:t>a vyložte  jej  vlastními slovy.</a:t>
            </a:r>
          </a:p>
          <a:p>
            <a:pPr marL="0" algn="ctr">
              <a:buNone/>
            </a:pPr>
            <a:endParaRPr lang="cs-CZ" b="1" dirty="0" smtClean="0">
              <a:effectLst>
                <a:outerShdw blurRad="38100" dist="38100" dir="2700000" algn="tl">
                  <a:srgbClr val="000000">
                    <a:alpha val="43137"/>
                  </a:srgbClr>
                </a:outerShdw>
              </a:effectLst>
              <a:latin typeface="Monotype Corsiva" pitchFamily="66" charset="0"/>
            </a:endParaRPr>
          </a:p>
          <a:p>
            <a:pPr marL="0" algn="ctr">
              <a:buNone/>
            </a:pPr>
            <a:r>
              <a:rPr lang="cs-CZ" sz="2400" b="1" dirty="0" smtClean="0">
                <a:effectLst>
                  <a:outerShdw blurRad="38100" dist="38100" dir="2700000" algn="tl">
                    <a:srgbClr val="000000">
                      <a:alpha val="43137"/>
                    </a:srgbClr>
                  </a:outerShdw>
                </a:effectLst>
                <a:latin typeface="Monotype Corsiva" pitchFamily="66" charset="0"/>
                <a:hlinkClick r:id="rId2"/>
              </a:rPr>
              <a:t>http://www.</a:t>
            </a:r>
            <a:r>
              <a:rPr lang="cs-CZ" sz="2400" b="1" dirty="0" err="1" smtClean="0">
                <a:effectLst>
                  <a:outerShdw blurRad="38100" dist="38100" dir="2700000" algn="tl">
                    <a:srgbClr val="000000">
                      <a:alpha val="43137"/>
                    </a:srgbClr>
                  </a:outerShdw>
                </a:effectLst>
                <a:latin typeface="Monotype Corsiva" pitchFamily="66" charset="0"/>
                <a:hlinkClick r:id="rId2"/>
              </a:rPr>
              <a:t>databazeknih.cz</a:t>
            </a:r>
            <a:r>
              <a:rPr lang="cs-CZ" sz="2400" b="1" dirty="0" smtClean="0">
                <a:effectLst>
                  <a:outerShdw blurRad="38100" dist="38100" dir="2700000" algn="tl">
                    <a:srgbClr val="000000">
                      <a:alpha val="43137"/>
                    </a:srgbClr>
                  </a:outerShdw>
                </a:effectLst>
                <a:latin typeface="Monotype Corsiva" pitchFamily="66" charset="0"/>
                <a:hlinkClick r:id="rId2"/>
              </a:rPr>
              <a:t>/</a:t>
            </a:r>
            <a:r>
              <a:rPr lang="cs-CZ" sz="2400" b="1" dirty="0" err="1" smtClean="0">
                <a:effectLst>
                  <a:outerShdw blurRad="38100" dist="38100" dir="2700000" algn="tl">
                    <a:srgbClr val="000000">
                      <a:alpha val="43137"/>
                    </a:srgbClr>
                  </a:outerShdw>
                </a:effectLst>
                <a:latin typeface="Monotype Corsiva" pitchFamily="66" charset="0"/>
                <a:hlinkClick r:id="rId2"/>
              </a:rPr>
              <a:t>citaty</a:t>
            </a:r>
            <a:r>
              <a:rPr lang="cs-CZ" sz="2400" b="1" dirty="0" smtClean="0">
                <a:effectLst>
                  <a:outerShdw blurRad="38100" dist="38100" dir="2700000" algn="tl">
                    <a:srgbClr val="000000">
                      <a:alpha val="43137"/>
                    </a:srgbClr>
                  </a:outerShdw>
                </a:effectLst>
                <a:latin typeface="Monotype Corsiva" pitchFamily="66" charset="0"/>
                <a:hlinkClick r:id="rId2"/>
              </a:rPr>
              <a:t>/</a:t>
            </a:r>
            <a:r>
              <a:rPr lang="cs-CZ" sz="2400" b="1" dirty="0" err="1" smtClean="0">
                <a:effectLst>
                  <a:outerShdw blurRad="38100" dist="38100" dir="2700000" algn="tl">
                    <a:srgbClr val="000000">
                      <a:alpha val="43137"/>
                    </a:srgbClr>
                  </a:outerShdw>
                </a:effectLst>
                <a:latin typeface="Monotype Corsiva" pitchFamily="66" charset="0"/>
                <a:hlinkClick r:id="rId2"/>
              </a:rPr>
              <a:t>mika</a:t>
            </a:r>
            <a:r>
              <a:rPr lang="cs-CZ" sz="2400" b="1" dirty="0" smtClean="0">
                <a:effectLst>
                  <a:outerShdw blurRad="38100" dist="38100" dir="2700000" algn="tl">
                    <a:srgbClr val="000000">
                      <a:alpha val="43137"/>
                    </a:srgbClr>
                  </a:outerShdw>
                </a:effectLst>
                <a:latin typeface="Monotype Corsiva" pitchFamily="66" charset="0"/>
                <a:hlinkClick r:id="rId2"/>
              </a:rPr>
              <a:t>-</a:t>
            </a:r>
            <a:r>
              <a:rPr lang="cs-CZ" sz="2400" b="1" dirty="0" err="1" smtClean="0">
                <a:effectLst>
                  <a:outerShdw blurRad="38100" dist="38100" dir="2700000" algn="tl">
                    <a:srgbClr val="000000">
                      <a:alpha val="43137"/>
                    </a:srgbClr>
                  </a:outerShdw>
                </a:effectLst>
                <a:latin typeface="Monotype Corsiva" pitchFamily="66" charset="0"/>
                <a:hlinkClick r:id="rId2"/>
              </a:rPr>
              <a:t>waltari</a:t>
            </a:r>
            <a:r>
              <a:rPr lang="cs-CZ" sz="2400" b="1" dirty="0" smtClean="0">
                <a:effectLst>
                  <a:outerShdw blurRad="38100" dist="38100" dir="2700000" algn="tl">
                    <a:srgbClr val="000000">
                      <a:alpha val="43137"/>
                    </a:srgbClr>
                  </a:outerShdw>
                </a:effectLst>
                <a:latin typeface="Monotype Corsiva" pitchFamily="66" charset="0"/>
                <a:hlinkClick r:id="rId2"/>
              </a:rPr>
              <a:t>-173</a:t>
            </a:r>
            <a:endParaRPr lang="cs-CZ" sz="2400" b="1" dirty="0">
              <a:effectLst>
                <a:outerShdw blurRad="38100" dist="38100" dir="2700000" algn="tl">
                  <a:srgbClr val="000000">
                    <a:alpha val="43137"/>
                  </a:srgbClr>
                </a:outerShdw>
              </a:effectLst>
              <a:latin typeface="Monotype Corsiva" pitchFamily="66" charset="0"/>
            </a:endParaRPr>
          </a:p>
        </p:txBody>
      </p:sp>
      <p:sp>
        <p:nvSpPr>
          <p:cNvPr id="7" name="Zástupný symbol pro obsah 2"/>
          <p:cNvSpPr txBox="1">
            <a:spLocks/>
          </p:cNvSpPr>
          <p:nvPr/>
        </p:nvSpPr>
        <p:spPr>
          <a:xfrm>
            <a:off x="857224" y="5143512"/>
            <a:ext cx="8001056" cy="1357322"/>
          </a:xfrm>
          <a:prstGeom prst="rect">
            <a:avLst/>
          </a:prstGeom>
          <a:gradFill flip="none" rotWithShape="1">
            <a:gsLst>
              <a:gs pos="0">
                <a:schemeClr val="accent1">
                  <a:tint val="66000"/>
                  <a:satMod val="160000"/>
                </a:schemeClr>
              </a:gs>
              <a:gs pos="50000">
                <a:schemeClr val="bg1"/>
              </a:gs>
              <a:gs pos="100000">
                <a:schemeClr val="accent1">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fontScale="92500" lnSpcReduction="10000"/>
          </a:bodyPr>
          <a:lstStyle/>
          <a:p>
            <a:pPr marL="342900" indent="-342900" algn="ctr">
              <a:spcBef>
                <a:spcPct val="20000"/>
              </a:spcBef>
              <a:defRPr/>
            </a:pPr>
            <a:r>
              <a:rPr lang="cs-CZ" sz="3200" i="1" dirty="0" smtClean="0"/>
              <a:t>„Proč však toužit po zázracích větších, než je zázrak zrození a smrti? Vedle nich všechny divy světa blednou…“</a:t>
            </a:r>
            <a:endParaRPr lang="cs-CZ" sz="3200" dirty="0" smtClean="0"/>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onotype Corsiva" pitchFamily="66" charset="0"/>
              <a:ea typeface="+mn-ea"/>
              <a:cs typeface="+mn-cs"/>
            </a:endParaRPr>
          </a:p>
        </p:txBody>
      </p:sp>
    </p:spTree>
  </p:cSld>
  <p:clrMapOvr>
    <a:masterClrMapping/>
  </p:clrMapOvr>
  <p:transition spd="slow">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r="-20000"/>
          </a:stretch>
        </a:blipFill>
        <a:effectLst/>
      </p:bgPr>
    </p:bg>
    <p:spTree>
      <p:nvGrpSpPr>
        <p:cNvPr id="1" name=""/>
        <p:cNvGrpSpPr/>
        <p:nvPr/>
      </p:nvGrpSpPr>
      <p:grpSpPr>
        <a:xfrm>
          <a:off x="0" y="0"/>
          <a:ext cx="0" cy="0"/>
          <a:chOff x="0" y="0"/>
          <a:chExt cx="0" cy="0"/>
        </a:xfrm>
      </p:grpSpPr>
      <p:sp>
        <p:nvSpPr>
          <p:cNvPr id="4" name="Nadpis 1"/>
          <p:cNvSpPr>
            <a:spLocks noGrp="1"/>
          </p:cNvSpPr>
          <p:nvPr>
            <p:ph type="title"/>
          </p:nvPr>
        </p:nvSpPr>
        <p:spPr>
          <a:xfrm>
            <a:off x="142844" y="0"/>
            <a:ext cx="4429156" cy="857232"/>
          </a:xfrm>
        </p:spPr>
        <p:txBody>
          <a:bodyPr>
            <a:normAutofit fontScale="90000"/>
          </a:bodyPr>
          <a:lstStyle/>
          <a:p>
            <a:r>
              <a:rPr lang="cs-CZ" sz="5400" b="1" dirty="0" smtClean="0">
                <a:solidFill>
                  <a:srgbClr val="FF0000"/>
                </a:solidFill>
                <a:effectLst>
                  <a:outerShdw blurRad="38100" dist="38100" dir="2700000" algn="tl">
                    <a:srgbClr val="000000">
                      <a:alpha val="43137"/>
                    </a:srgbClr>
                  </a:outerShdw>
                </a:effectLst>
                <a:latin typeface="Monotype Corsiva" pitchFamily="66" charset="0"/>
              </a:rPr>
              <a:t>Obrazový materiál</a:t>
            </a:r>
            <a:endParaRPr lang="cs-CZ" sz="5400" b="1" dirty="0">
              <a:solidFill>
                <a:srgbClr val="FF0000"/>
              </a:solidFill>
              <a:effectLst>
                <a:outerShdw blurRad="38100" dist="38100" dir="2700000" algn="tl">
                  <a:srgbClr val="000000">
                    <a:alpha val="43137"/>
                  </a:srgbClr>
                </a:outerShdw>
              </a:effectLst>
              <a:latin typeface="Monotype Corsiva" pitchFamily="66" charset="0"/>
            </a:endParaRPr>
          </a:p>
        </p:txBody>
      </p:sp>
      <p:pic>
        <p:nvPicPr>
          <p:cNvPr id="1026" name="Picture 2" descr="File:Sillanpaa1958.jpg">
            <a:hlinkClick r:id="rId3"/>
          </p:cNvPr>
          <p:cNvPicPr>
            <a:picLocks noChangeAspect="1" noChangeArrowheads="1"/>
          </p:cNvPicPr>
          <p:nvPr/>
        </p:nvPicPr>
        <p:blipFill>
          <a:blip r:embed="rId4"/>
          <a:srcRect/>
          <a:stretch>
            <a:fillRect/>
          </a:stretch>
        </p:blipFill>
        <p:spPr bwMode="auto">
          <a:xfrm>
            <a:off x="642910" y="857232"/>
            <a:ext cx="3786214" cy="2612488"/>
          </a:xfrm>
          <a:prstGeom prst="rect">
            <a:avLst/>
          </a:prstGeom>
          <a:ln>
            <a:noFill/>
          </a:ln>
          <a:effectLst>
            <a:softEdge rad="112500"/>
          </a:effectLst>
        </p:spPr>
      </p:pic>
      <p:pic>
        <p:nvPicPr>
          <p:cNvPr id="1028" name="Picture 4" descr="File:Mika Walteri nuorena; young.gif">
            <a:hlinkClick r:id="rId5"/>
          </p:cNvPr>
          <p:cNvPicPr>
            <a:picLocks noChangeAspect="1" noChangeArrowheads="1"/>
          </p:cNvPicPr>
          <p:nvPr/>
        </p:nvPicPr>
        <p:blipFill>
          <a:blip r:embed="rId6"/>
          <a:srcRect/>
          <a:stretch>
            <a:fillRect/>
          </a:stretch>
        </p:blipFill>
        <p:spPr bwMode="auto">
          <a:xfrm>
            <a:off x="6072198" y="4357694"/>
            <a:ext cx="1494406" cy="2211720"/>
          </a:xfrm>
          <a:prstGeom prst="rect">
            <a:avLst/>
          </a:prstGeom>
          <a:ln>
            <a:noFill/>
          </a:ln>
          <a:effectLst>
            <a:softEdge rad="112500"/>
          </a:effectLst>
        </p:spPr>
      </p:pic>
      <p:pic>
        <p:nvPicPr>
          <p:cNvPr id="1030" name="Picture 6" descr="File:Waltari Paavolainen.jpg">
            <a:hlinkClick r:id="rId7"/>
          </p:cNvPr>
          <p:cNvPicPr>
            <a:picLocks noChangeAspect="1" noChangeArrowheads="1"/>
          </p:cNvPicPr>
          <p:nvPr/>
        </p:nvPicPr>
        <p:blipFill>
          <a:blip r:embed="rId8"/>
          <a:srcRect/>
          <a:stretch>
            <a:fillRect/>
          </a:stretch>
        </p:blipFill>
        <p:spPr bwMode="auto">
          <a:xfrm>
            <a:off x="4857752" y="357166"/>
            <a:ext cx="3786214" cy="3857652"/>
          </a:xfrm>
          <a:prstGeom prst="rect">
            <a:avLst/>
          </a:prstGeom>
          <a:ln>
            <a:noFill/>
          </a:ln>
          <a:effectLst>
            <a:softEdge rad="112500"/>
          </a:effectLst>
        </p:spPr>
      </p:pic>
      <p:pic>
        <p:nvPicPr>
          <p:cNvPr id="1032" name="Picture 8" descr="File:Mika Waltari.jpg">
            <a:hlinkClick r:id="rId9"/>
          </p:cNvPr>
          <p:cNvPicPr>
            <a:picLocks noChangeAspect="1" noChangeArrowheads="1"/>
          </p:cNvPicPr>
          <p:nvPr/>
        </p:nvPicPr>
        <p:blipFill>
          <a:blip r:embed="rId10"/>
          <a:srcRect/>
          <a:stretch>
            <a:fillRect/>
          </a:stretch>
        </p:blipFill>
        <p:spPr bwMode="auto">
          <a:xfrm flipH="1">
            <a:off x="1357290" y="3571876"/>
            <a:ext cx="2333628" cy="3127062"/>
          </a:xfrm>
          <a:prstGeom prst="rect">
            <a:avLst/>
          </a:prstGeom>
          <a:ln>
            <a:noFill/>
          </a:ln>
          <a:effectLst>
            <a:softEdge rad="112500"/>
          </a:effectLst>
        </p:spPr>
      </p:pic>
    </p:spTree>
  </p:cSld>
  <p:clrMapOvr>
    <a:masterClrMapping/>
  </p:clrMapOvr>
  <p:transition spd="slow">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r="-20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142844" y="142852"/>
            <a:ext cx="4214842" cy="511156"/>
          </a:xfrm>
        </p:spPr>
        <p:txBody>
          <a:bodyPr>
            <a:normAutofit fontScale="90000"/>
          </a:bodyPr>
          <a:lstStyle/>
          <a:p>
            <a:pPr algn="l"/>
            <a:r>
              <a:rPr lang="cs-CZ" sz="3600" b="1" dirty="0" smtClean="0">
                <a:effectLst>
                  <a:outerShdw blurRad="38100" dist="38100" dir="2700000" algn="tl">
                    <a:srgbClr val="000000">
                      <a:alpha val="43137"/>
                    </a:srgbClr>
                  </a:outerShdw>
                </a:effectLst>
                <a:latin typeface="Monotype Corsiva" pitchFamily="66" charset="0"/>
              </a:rPr>
              <a:t>Použitá literatura a zdroje</a:t>
            </a:r>
            <a:endParaRPr lang="cs-CZ" sz="3600" b="1" dirty="0">
              <a:effectLst>
                <a:outerShdw blurRad="38100" dist="38100" dir="2700000" algn="tl">
                  <a:srgbClr val="000000">
                    <a:alpha val="43137"/>
                  </a:srgbClr>
                </a:outerShdw>
              </a:effectLst>
              <a:latin typeface="Monotype Corsiva" pitchFamily="66" charset="0"/>
            </a:endParaRPr>
          </a:p>
        </p:txBody>
      </p:sp>
      <p:sp>
        <p:nvSpPr>
          <p:cNvPr id="3" name="Zástupný symbol pro obsah 2"/>
          <p:cNvSpPr>
            <a:spLocks noGrp="1"/>
          </p:cNvSpPr>
          <p:nvPr>
            <p:ph idx="1"/>
          </p:nvPr>
        </p:nvSpPr>
        <p:spPr>
          <a:xfrm>
            <a:off x="214282" y="714356"/>
            <a:ext cx="8643998" cy="5929354"/>
          </a:xfrm>
          <a:ln w="19050">
            <a:solidFill>
              <a:schemeClr val="tx1"/>
            </a:solidFill>
          </a:ln>
        </p:spPr>
        <p:txBody>
          <a:bodyPr>
            <a:normAutofit/>
          </a:bodyPr>
          <a:lstStyle/>
          <a:p>
            <a:endParaRPr lang="cs-CZ" sz="2000" dirty="0" smtClean="0"/>
          </a:p>
          <a:p>
            <a:r>
              <a:rPr lang="cs-CZ" sz="2000" dirty="0" smtClean="0"/>
              <a:t>HEJKALOVÁ, Markéta. </a:t>
            </a:r>
            <a:r>
              <a:rPr lang="cs-CZ" sz="2000" i="1" dirty="0" smtClean="0"/>
              <a:t>Fin </a:t>
            </a:r>
            <a:r>
              <a:rPr lang="cs-CZ" sz="2000" i="1" dirty="0" err="1" smtClean="0"/>
              <a:t>Mika</a:t>
            </a:r>
            <a:r>
              <a:rPr lang="cs-CZ" sz="2000" i="1" dirty="0" smtClean="0"/>
              <a:t> </a:t>
            </a:r>
            <a:r>
              <a:rPr lang="cs-CZ" sz="2000" i="1" dirty="0" err="1" smtClean="0"/>
              <a:t>Waltari</a:t>
            </a:r>
            <a:r>
              <a:rPr lang="cs-CZ" sz="2000" dirty="0" smtClean="0"/>
              <a:t>. Havlíčkův Brod: Nakladatelství Hejkal, 2007, ISBN 978-80-86026-40-4. </a:t>
            </a:r>
          </a:p>
          <a:p>
            <a:r>
              <a:rPr lang="cs-CZ" sz="2000" dirty="0" smtClean="0"/>
              <a:t>SOUKAL, Josef a kol. Literatura pro IV. ročník gymnázií. Praha: SPN, 2005, ISBN 80-7235-311.</a:t>
            </a:r>
          </a:p>
          <a:p>
            <a:r>
              <a:rPr lang="cs-CZ" sz="2000" dirty="0" smtClean="0"/>
              <a:t>WALTARI, </a:t>
            </a:r>
            <a:r>
              <a:rPr lang="cs-CZ" sz="2000" dirty="0" err="1" smtClean="0"/>
              <a:t>Mika</a:t>
            </a:r>
            <a:r>
              <a:rPr lang="cs-CZ" sz="2000" dirty="0" smtClean="0"/>
              <a:t>. </a:t>
            </a:r>
            <a:r>
              <a:rPr lang="cs-CZ" sz="2000" i="1" dirty="0" smtClean="0"/>
              <a:t>Egypťan </a:t>
            </a:r>
            <a:r>
              <a:rPr lang="cs-CZ" sz="2000" i="1" dirty="0" err="1" smtClean="0"/>
              <a:t>Sinuhet</a:t>
            </a:r>
            <a:r>
              <a:rPr lang="cs-CZ" sz="2000" i="1" dirty="0" smtClean="0"/>
              <a:t>: Patnáct knih ze života lékaře</a:t>
            </a:r>
            <a:r>
              <a:rPr lang="cs-CZ" sz="2000" dirty="0" smtClean="0"/>
              <a:t>. Praha: Český klub, 2011, ISBN 978-80-86922-38-6. </a:t>
            </a:r>
          </a:p>
          <a:p>
            <a:r>
              <a:rPr lang="cs-CZ" sz="2000" dirty="0" smtClean="0"/>
              <a:t>HEJKALOVÁ, Markéta. </a:t>
            </a:r>
            <a:r>
              <a:rPr lang="cs-CZ" sz="2000" i="1" dirty="0" smtClean="0"/>
              <a:t>Rozhovor se </a:t>
            </a:r>
            <a:r>
              <a:rPr lang="cs-CZ" sz="2000" i="1" dirty="0" err="1" smtClean="0"/>
              <a:t>Satu</a:t>
            </a:r>
            <a:r>
              <a:rPr lang="cs-CZ" sz="2000" i="1" dirty="0" smtClean="0"/>
              <a:t> </a:t>
            </a:r>
            <a:r>
              <a:rPr lang="cs-CZ" sz="2000" i="1" dirty="0" err="1" smtClean="0"/>
              <a:t>Waltari</a:t>
            </a:r>
            <a:r>
              <a:rPr lang="cs-CZ" sz="2000" i="1" dirty="0" smtClean="0"/>
              <a:t>-</a:t>
            </a:r>
            <a:r>
              <a:rPr lang="cs-CZ" sz="2000" i="1" dirty="0" err="1" smtClean="0"/>
              <a:t>Elstelä</a:t>
            </a:r>
            <a:r>
              <a:rPr lang="cs-CZ" sz="2000" i="1" dirty="0" smtClean="0"/>
              <a:t> v úterý 23. října 2001 v budově nakladatelství WSOY v Helsinkách</a:t>
            </a:r>
            <a:r>
              <a:rPr lang="cs-CZ" sz="2000" dirty="0" smtClean="0"/>
              <a:t> [online]. [cit. 15.2.2014]. Dostupný na WWW: </a:t>
            </a:r>
            <a:r>
              <a:rPr lang="cs-CZ" sz="2000" dirty="0" smtClean="0">
                <a:hlinkClick r:id="rId3"/>
              </a:rPr>
              <a:t>http://www.hejkal.</a:t>
            </a:r>
            <a:r>
              <a:rPr lang="cs-CZ" sz="2000" dirty="0" err="1" smtClean="0">
                <a:hlinkClick r:id="rId3"/>
              </a:rPr>
              <a:t>cz</a:t>
            </a:r>
            <a:r>
              <a:rPr lang="cs-CZ" sz="2000" dirty="0" smtClean="0">
                <a:hlinkClick r:id="rId3"/>
              </a:rPr>
              <a:t>/</a:t>
            </a:r>
            <a:r>
              <a:rPr lang="cs-CZ" sz="2000" dirty="0" err="1" smtClean="0">
                <a:hlinkClick r:id="rId3"/>
              </a:rPr>
              <a:t>nakladatelstvi</a:t>
            </a:r>
            <a:r>
              <a:rPr lang="cs-CZ" sz="2000" dirty="0" smtClean="0">
                <a:hlinkClick r:id="rId3"/>
              </a:rPr>
              <a:t>/autor.</a:t>
            </a:r>
            <a:r>
              <a:rPr lang="cs-CZ" sz="2000" dirty="0" err="1" smtClean="0">
                <a:hlinkClick r:id="rId3"/>
              </a:rPr>
              <a:t>asp</a:t>
            </a:r>
            <a:r>
              <a:rPr lang="cs-CZ" sz="2000" dirty="0" smtClean="0">
                <a:hlinkClick r:id="rId3"/>
              </a:rPr>
              <a:t>?18</a:t>
            </a:r>
            <a:endParaRPr lang="cs-CZ" sz="2000" dirty="0" smtClean="0"/>
          </a:p>
          <a:p>
            <a:r>
              <a:rPr lang="cs-CZ" sz="2000" dirty="0" smtClean="0"/>
              <a:t>WALTARI, </a:t>
            </a:r>
            <a:r>
              <a:rPr lang="cs-CZ" sz="2000" dirty="0" err="1" smtClean="0"/>
              <a:t>Mika</a:t>
            </a:r>
            <a:r>
              <a:rPr lang="cs-CZ" sz="2000" dirty="0" smtClean="0"/>
              <a:t>. </a:t>
            </a:r>
            <a:r>
              <a:rPr lang="cs-CZ" sz="2000" i="1" dirty="0" smtClean="0"/>
              <a:t>Cesta do Istanbulu</a:t>
            </a:r>
            <a:r>
              <a:rPr lang="cs-CZ" sz="2000" dirty="0" smtClean="0"/>
              <a:t> [online]. [cit. 15.2.2014]. Dostupný na WWW:  </a:t>
            </a:r>
            <a:r>
              <a:rPr lang="cs-CZ" sz="2000" dirty="0" smtClean="0">
                <a:hlinkClick r:id="rId4"/>
              </a:rPr>
              <a:t>http://www.hejkal.</a:t>
            </a:r>
            <a:r>
              <a:rPr lang="cs-CZ" sz="2000" dirty="0" err="1" smtClean="0">
                <a:hlinkClick r:id="rId4"/>
              </a:rPr>
              <a:t>cz</a:t>
            </a:r>
            <a:r>
              <a:rPr lang="cs-CZ" sz="2000" dirty="0" smtClean="0">
                <a:hlinkClick r:id="rId4"/>
              </a:rPr>
              <a:t>/</a:t>
            </a:r>
            <a:r>
              <a:rPr lang="cs-CZ" sz="2000" dirty="0" err="1" smtClean="0">
                <a:hlinkClick r:id="rId4"/>
              </a:rPr>
              <a:t>nakladatelstvi</a:t>
            </a:r>
            <a:r>
              <a:rPr lang="cs-CZ" sz="2000" dirty="0" smtClean="0">
                <a:hlinkClick r:id="rId4"/>
              </a:rPr>
              <a:t>/titul.</a:t>
            </a:r>
            <a:r>
              <a:rPr lang="cs-CZ" sz="2000" dirty="0" err="1" smtClean="0">
                <a:hlinkClick r:id="rId4"/>
              </a:rPr>
              <a:t>asp</a:t>
            </a:r>
            <a:r>
              <a:rPr lang="cs-CZ" sz="2000" dirty="0" smtClean="0">
                <a:hlinkClick r:id="rId4"/>
              </a:rPr>
              <a:t>?24</a:t>
            </a:r>
            <a:endParaRPr lang="cs-CZ" sz="2000" dirty="0" smtClean="0"/>
          </a:p>
          <a:p>
            <a:r>
              <a:rPr lang="cs-CZ" sz="2000" dirty="0" smtClean="0"/>
              <a:t>AUTOR NEUVEDEN. </a:t>
            </a:r>
            <a:r>
              <a:rPr lang="cs-CZ" sz="2000" i="1" dirty="0" err="1" smtClean="0"/>
              <a:t>Mika</a:t>
            </a:r>
            <a:r>
              <a:rPr lang="cs-CZ" sz="2000" i="1" dirty="0" smtClean="0"/>
              <a:t> </a:t>
            </a:r>
            <a:r>
              <a:rPr lang="cs-CZ" sz="2000" i="1" dirty="0" err="1" smtClean="0"/>
              <a:t>Waltari</a:t>
            </a:r>
            <a:r>
              <a:rPr lang="cs-CZ" sz="2000" i="1" dirty="0" smtClean="0"/>
              <a:t> - citáty</a:t>
            </a:r>
            <a:r>
              <a:rPr lang="cs-CZ" sz="2000" dirty="0" smtClean="0"/>
              <a:t> [online]. [cit. 15.2.2014]. Dostupný na WWW: </a:t>
            </a:r>
            <a:r>
              <a:rPr lang="cs-CZ" sz="2000" dirty="0" smtClean="0">
                <a:hlinkClick r:id="rId5"/>
              </a:rPr>
              <a:t>http://www.</a:t>
            </a:r>
            <a:r>
              <a:rPr lang="cs-CZ" sz="2000" dirty="0" err="1" smtClean="0">
                <a:hlinkClick r:id="rId5"/>
              </a:rPr>
              <a:t>databazeknih.cz</a:t>
            </a:r>
            <a:r>
              <a:rPr lang="cs-CZ" sz="2000" dirty="0" smtClean="0">
                <a:hlinkClick r:id="rId5"/>
              </a:rPr>
              <a:t>/</a:t>
            </a:r>
            <a:r>
              <a:rPr lang="cs-CZ" sz="2000" dirty="0" err="1" smtClean="0">
                <a:hlinkClick r:id="rId5"/>
              </a:rPr>
              <a:t>citaty</a:t>
            </a:r>
            <a:r>
              <a:rPr lang="cs-CZ" sz="2000" dirty="0" smtClean="0">
                <a:hlinkClick r:id="rId5"/>
              </a:rPr>
              <a:t>/</a:t>
            </a:r>
            <a:r>
              <a:rPr lang="cs-CZ" sz="2000" dirty="0" err="1" smtClean="0">
                <a:hlinkClick r:id="rId5"/>
              </a:rPr>
              <a:t>mika</a:t>
            </a:r>
            <a:r>
              <a:rPr lang="cs-CZ" sz="2000" dirty="0" smtClean="0">
                <a:hlinkClick r:id="rId5"/>
              </a:rPr>
              <a:t>-</a:t>
            </a:r>
            <a:r>
              <a:rPr lang="cs-CZ" sz="2000" dirty="0" err="1" smtClean="0">
                <a:hlinkClick r:id="rId5"/>
              </a:rPr>
              <a:t>waltari</a:t>
            </a:r>
            <a:r>
              <a:rPr lang="cs-CZ" sz="2000" dirty="0" smtClean="0">
                <a:hlinkClick r:id="rId5"/>
              </a:rPr>
              <a:t>-173</a:t>
            </a:r>
            <a:endParaRPr lang="cs-CZ" sz="2000" dirty="0" smtClean="0"/>
          </a:p>
          <a:p>
            <a:r>
              <a:rPr lang="cs-CZ" sz="2000" dirty="0" smtClean="0"/>
              <a:t>AUTOR NEUVEDEN. </a:t>
            </a:r>
            <a:r>
              <a:rPr lang="cs-CZ" sz="2000" i="1" dirty="0" smtClean="0"/>
              <a:t>Egypťan </a:t>
            </a:r>
            <a:r>
              <a:rPr lang="cs-CZ" sz="2000" i="1" dirty="0" err="1" smtClean="0"/>
              <a:t>Sinuhet</a:t>
            </a:r>
            <a:r>
              <a:rPr lang="cs-CZ" sz="2000" dirty="0" smtClean="0"/>
              <a:t> [online]. [cit. 16.2.2014]. Dostupný na WWW:  </a:t>
            </a:r>
            <a:r>
              <a:rPr lang="cs-CZ" sz="2000" dirty="0" smtClean="0">
                <a:hlinkClick r:id="rId6"/>
              </a:rPr>
              <a:t>http://www.</a:t>
            </a:r>
            <a:r>
              <a:rPr lang="cs-CZ" sz="2000" dirty="0" err="1" smtClean="0">
                <a:hlinkClick r:id="rId6"/>
              </a:rPr>
              <a:t>egyptan</a:t>
            </a:r>
            <a:r>
              <a:rPr lang="cs-CZ" sz="2000" dirty="0" smtClean="0">
                <a:hlinkClick r:id="rId6"/>
              </a:rPr>
              <a:t>-</a:t>
            </a:r>
            <a:r>
              <a:rPr lang="cs-CZ" sz="2000" dirty="0" err="1" smtClean="0">
                <a:hlinkClick r:id="rId6"/>
              </a:rPr>
              <a:t>sinuhet.cz</a:t>
            </a:r>
            <a:r>
              <a:rPr lang="cs-CZ" sz="2000" dirty="0" smtClean="0">
                <a:hlinkClick r:id="rId6"/>
              </a:rPr>
              <a:t>/</a:t>
            </a:r>
            <a:endParaRPr lang="cs-CZ" sz="2000" dirty="0" smtClean="0"/>
          </a:p>
          <a:p>
            <a:pPr>
              <a:buNone/>
            </a:pPr>
            <a:r>
              <a:rPr lang="cs-CZ" sz="2000" dirty="0" smtClean="0"/>
              <a:t> </a:t>
            </a:r>
          </a:p>
          <a:p>
            <a:endParaRPr lang="cs-CZ" sz="2000" dirty="0" smtClean="0"/>
          </a:p>
          <a:p>
            <a:pPr>
              <a:buNone/>
            </a:pPr>
            <a:endParaRPr lang="cs-CZ" sz="2000" dirty="0" smtClean="0"/>
          </a:p>
          <a:p>
            <a:endParaRPr lang="cs-CZ" sz="2000" dirty="0" smtClean="0"/>
          </a:p>
          <a:p>
            <a:endParaRPr lang="cs-CZ" sz="2000" dirty="0" smtClean="0"/>
          </a:p>
          <a:p>
            <a:pPr>
              <a:buNone/>
            </a:pPr>
            <a:endParaRPr lang="cs-CZ" sz="2000" dirty="0" smtClean="0"/>
          </a:p>
          <a:p>
            <a:pPr>
              <a:buNone/>
            </a:pPr>
            <a:endParaRPr lang="cs-CZ" sz="2000" dirty="0" smtClean="0"/>
          </a:p>
          <a:p>
            <a:endParaRPr lang="cs-CZ" sz="2000" dirty="0" smtClean="0"/>
          </a:p>
          <a:p>
            <a:endParaRPr lang="cs-CZ" sz="2000" dirty="0" smtClean="0"/>
          </a:p>
          <a:p>
            <a:endParaRPr lang="cs-CZ" sz="2000" dirty="0" smtClean="0"/>
          </a:p>
          <a:p>
            <a:endParaRPr lang="cs-CZ" sz="2000" dirty="0" smtClean="0"/>
          </a:p>
          <a:p>
            <a:endParaRPr lang="cs-CZ" sz="2000" dirty="0"/>
          </a:p>
        </p:txBody>
      </p:sp>
    </p:spTree>
  </p:cSld>
  <p:clrMapOvr>
    <a:masterClrMapping/>
  </p:clrMapOvr>
  <p:transition spd="slow">
    <p:fad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r="-20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142844" y="142852"/>
            <a:ext cx="4214842" cy="511156"/>
          </a:xfrm>
        </p:spPr>
        <p:txBody>
          <a:bodyPr>
            <a:normAutofit fontScale="90000"/>
          </a:bodyPr>
          <a:lstStyle/>
          <a:p>
            <a:pPr algn="l"/>
            <a:r>
              <a:rPr lang="cs-CZ" sz="3600" b="1" dirty="0" smtClean="0">
                <a:effectLst>
                  <a:outerShdw blurRad="38100" dist="38100" dir="2700000" algn="tl">
                    <a:srgbClr val="000000">
                      <a:alpha val="43137"/>
                    </a:srgbClr>
                  </a:outerShdw>
                </a:effectLst>
                <a:latin typeface="Monotype Corsiva" pitchFamily="66" charset="0"/>
              </a:rPr>
              <a:t>Obrazový materiál</a:t>
            </a:r>
            <a:endParaRPr lang="cs-CZ" sz="3600" b="1" dirty="0">
              <a:effectLst>
                <a:outerShdw blurRad="38100" dist="38100" dir="2700000" algn="tl">
                  <a:srgbClr val="000000">
                    <a:alpha val="43137"/>
                  </a:srgbClr>
                </a:outerShdw>
              </a:effectLst>
              <a:latin typeface="Monotype Corsiva" pitchFamily="66" charset="0"/>
            </a:endParaRPr>
          </a:p>
        </p:txBody>
      </p:sp>
      <p:sp>
        <p:nvSpPr>
          <p:cNvPr id="3" name="Zástupný symbol pro obsah 2"/>
          <p:cNvSpPr>
            <a:spLocks noGrp="1"/>
          </p:cNvSpPr>
          <p:nvPr>
            <p:ph idx="1"/>
          </p:nvPr>
        </p:nvSpPr>
        <p:spPr>
          <a:xfrm>
            <a:off x="214282" y="714356"/>
            <a:ext cx="8715436" cy="3929090"/>
          </a:xfrm>
          <a:ln w="12700">
            <a:solidFill>
              <a:schemeClr val="tx1"/>
            </a:solidFill>
          </a:ln>
        </p:spPr>
        <p:txBody>
          <a:bodyPr>
            <a:normAutofit lnSpcReduction="10000"/>
          </a:bodyPr>
          <a:lstStyle/>
          <a:p>
            <a:endParaRPr lang="cs-CZ" sz="2000" dirty="0" smtClean="0">
              <a:hlinkClick r:id="rId3"/>
            </a:endParaRPr>
          </a:p>
          <a:p>
            <a:r>
              <a:rPr lang="cs-CZ" sz="2000" dirty="0" smtClean="0">
                <a:hlinkClick r:id="rId3"/>
              </a:rPr>
              <a:t>http://commons.wikimedia.org/wiki/File:Mika_Waltari_1939.jpg</a:t>
            </a:r>
            <a:r>
              <a:rPr lang="cs-CZ" sz="2000" dirty="0" smtClean="0"/>
              <a:t> (pozadí)</a:t>
            </a:r>
          </a:p>
          <a:p>
            <a:r>
              <a:rPr lang="cs-CZ" sz="2000" dirty="0" smtClean="0">
                <a:hlinkClick r:id="rId4"/>
              </a:rPr>
              <a:t>http://commons.wikimedia.org/wiki/File:Mika_Waltari_signature.svg</a:t>
            </a:r>
            <a:endParaRPr lang="cs-CZ" sz="2000" dirty="0" smtClean="0"/>
          </a:p>
          <a:p>
            <a:pPr>
              <a:buNone/>
            </a:pPr>
            <a:r>
              <a:rPr lang="cs-CZ" sz="2000" dirty="0"/>
              <a:t> </a:t>
            </a:r>
            <a:r>
              <a:rPr lang="cs-CZ" sz="2000" dirty="0" smtClean="0"/>
              <a:t>     (podpis </a:t>
            </a:r>
            <a:r>
              <a:rPr lang="cs-CZ" sz="2000" dirty="0" err="1" smtClean="0"/>
              <a:t>Mika</a:t>
            </a:r>
            <a:r>
              <a:rPr lang="cs-CZ" sz="2000" dirty="0" smtClean="0"/>
              <a:t> </a:t>
            </a:r>
            <a:r>
              <a:rPr lang="cs-CZ" sz="2000" dirty="0" err="1" smtClean="0"/>
              <a:t>Waltariho</a:t>
            </a:r>
            <a:r>
              <a:rPr lang="cs-CZ" sz="2000" dirty="0" smtClean="0"/>
              <a:t>, snímek 3)</a:t>
            </a:r>
          </a:p>
          <a:p>
            <a:r>
              <a:rPr lang="cs-CZ" sz="2000" dirty="0" smtClean="0">
                <a:hlinkClick r:id="rId5"/>
              </a:rPr>
              <a:t>http://commons.wikimedia.org/wiki/File:Sillanpaa1958.jpg</a:t>
            </a:r>
            <a:r>
              <a:rPr lang="cs-CZ" sz="2000" dirty="0" smtClean="0"/>
              <a:t> (M. </a:t>
            </a:r>
            <a:r>
              <a:rPr lang="cs-CZ" sz="2000" dirty="0" err="1" smtClean="0"/>
              <a:t>Waltari</a:t>
            </a:r>
            <a:r>
              <a:rPr lang="cs-CZ" sz="2000" dirty="0" smtClean="0"/>
              <a:t> s přáteli v roce 1958, snímek </a:t>
            </a:r>
            <a:r>
              <a:rPr lang="cs-CZ" sz="2000" dirty="0" smtClean="0"/>
              <a:t>25)</a:t>
            </a:r>
            <a:endParaRPr lang="cs-CZ" sz="2000" dirty="0" smtClean="0"/>
          </a:p>
          <a:p>
            <a:r>
              <a:rPr lang="cs-CZ" sz="2000" dirty="0" smtClean="0">
                <a:hlinkClick r:id="rId6"/>
              </a:rPr>
              <a:t>http://commons.wikimedia.org/wiki/File:Mika_Walteri_nuorena;_young.gif</a:t>
            </a:r>
            <a:endParaRPr lang="cs-CZ" sz="2000" dirty="0" smtClean="0"/>
          </a:p>
          <a:p>
            <a:pPr>
              <a:buNone/>
            </a:pPr>
            <a:r>
              <a:rPr lang="cs-CZ" sz="2000" dirty="0" smtClean="0"/>
              <a:t>      (mladý </a:t>
            </a:r>
            <a:r>
              <a:rPr lang="cs-CZ" sz="2000" dirty="0" err="1" smtClean="0"/>
              <a:t>Mika</a:t>
            </a:r>
            <a:r>
              <a:rPr lang="cs-CZ" sz="2000" dirty="0" smtClean="0"/>
              <a:t> </a:t>
            </a:r>
            <a:r>
              <a:rPr lang="cs-CZ" sz="2000" dirty="0" err="1" smtClean="0"/>
              <a:t>Waltari</a:t>
            </a:r>
            <a:r>
              <a:rPr lang="cs-CZ" sz="2000" dirty="0" smtClean="0"/>
              <a:t> v roce 1928, snímek </a:t>
            </a:r>
            <a:r>
              <a:rPr lang="cs-CZ" sz="2000" dirty="0" smtClean="0"/>
              <a:t>25)</a:t>
            </a:r>
            <a:endParaRPr lang="cs-CZ" sz="2000" dirty="0" smtClean="0"/>
          </a:p>
          <a:p>
            <a:r>
              <a:rPr lang="cs-CZ" sz="2000" dirty="0" smtClean="0">
                <a:hlinkClick r:id="rId7"/>
              </a:rPr>
              <a:t>http://commons.wikimedia.org/wiki/File:Waltari_Paavolainen.jpg</a:t>
            </a:r>
            <a:r>
              <a:rPr lang="cs-CZ" sz="2000" dirty="0" smtClean="0"/>
              <a:t> (s přáteli v roce 1958, snímek </a:t>
            </a:r>
            <a:r>
              <a:rPr lang="cs-CZ" sz="2000" dirty="0" smtClean="0"/>
              <a:t>25)</a:t>
            </a:r>
            <a:endParaRPr lang="cs-CZ" sz="2000" dirty="0" smtClean="0"/>
          </a:p>
          <a:p>
            <a:r>
              <a:rPr lang="cs-CZ" sz="2000" dirty="0" smtClean="0">
                <a:hlinkClick r:id="rId8"/>
              </a:rPr>
              <a:t>http://commons.wikimedia.org/wiki/File:Mika_Waltari.jpg</a:t>
            </a:r>
            <a:r>
              <a:rPr lang="cs-CZ" sz="2000" dirty="0" smtClean="0"/>
              <a:t> (snímek </a:t>
            </a:r>
            <a:r>
              <a:rPr lang="cs-CZ" sz="2000" dirty="0" smtClean="0"/>
              <a:t>25)</a:t>
            </a:r>
            <a:endParaRPr lang="cs-CZ" sz="2000" dirty="0" smtClean="0"/>
          </a:p>
          <a:p>
            <a:pPr>
              <a:buNone/>
            </a:pPr>
            <a:endParaRPr lang="cs-CZ" sz="2000" dirty="0" smtClean="0"/>
          </a:p>
          <a:p>
            <a:endParaRPr lang="cs-CZ" sz="2000" dirty="0" smtClean="0"/>
          </a:p>
          <a:p>
            <a:pPr>
              <a:buNone/>
            </a:pPr>
            <a:endParaRPr lang="cs-CZ" sz="2000" dirty="0" smtClean="0"/>
          </a:p>
          <a:p>
            <a:endParaRPr lang="cs-CZ" sz="2000" dirty="0" smtClean="0"/>
          </a:p>
          <a:p>
            <a:pPr>
              <a:buNone/>
            </a:pPr>
            <a:endParaRPr lang="cs-CZ" sz="2000" dirty="0" smtClean="0"/>
          </a:p>
          <a:p>
            <a:endParaRPr lang="cs-CZ" sz="2000" dirty="0" smtClean="0"/>
          </a:p>
          <a:p>
            <a:pPr>
              <a:buNone/>
            </a:pPr>
            <a:endParaRPr lang="cs-CZ" sz="2000" dirty="0" smtClean="0"/>
          </a:p>
          <a:p>
            <a:pPr>
              <a:buNone/>
            </a:pPr>
            <a:endParaRPr lang="cs-CZ" sz="2000" dirty="0" smtClean="0"/>
          </a:p>
          <a:p>
            <a:pPr>
              <a:buNone/>
            </a:pPr>
            <a:endParaRPr lang="cs-CZ" sz="2000" dirty="0" smtClean="0"/>
          </a:p>
          <a:p>
            <a:endParaRPr lang="cs-CZ" sz="2000" dirty="0" smtClean="0"/>
          </a:p>
          <a:p>
            <a:endParaRPr lang="cs-CZ" sz="2000" dirty="0"/>
          </a:p>
        </p:txBody>
      </p:sp>
    </p:spTree>
  </p:cSld>
  <p:clrMapOvr>
    <a:masterClrMapping/>
  </p:clrMapOvr>
  <p:transition spd="slow">
    <p:fade/>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508</TotalTime>
  <Words>2010</Words>
  <Application>Microsoft Office PowerPoint</Application>
  <PresentationFormat>Předvádění na obrazovce (4:3)</PresentationFormat>
  <Paragraphs>230</Paragraphs>
  <Slides>27</Slides>
  <Notes>0</Notes>
  <HiddenSlides>0</HiddenSlides>
  <MMClips>0</MMClips>
  <ScaleCrop>false</ScaleCrop>
  <HeadingPairs>
    <vt:vector size="4" baseType="variant">
      <vt:variant>
        <vt:lpstr>Motiv</vt:lpstr>
      </vt:variant>
      <vt:variant>
        <vt:i4>1</vt:i4>
      </vt:variant>
      <vt:variant>
        <vt:lpstr>Nadpisy snímků</vt:lpstr>
      </vt:variant>
      <vt:variant>
        <vt:i4>27</vt:i4>
      </vt:variant>
    </vt:vector>
  </HeadingPairs>
  <TitlesOfParts>
    <vt:vector size="28" baseType="lpstr">
      <vt:lpstr>Motiv sady Office</vt:lpstr>
      <vt:lpstr>Snímek 1</vt:lpstr>
      <vt:lpstr>Anotace:</vt:lpstr>
      <vt:lpstr>1908 - 1979</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Obrazový materiál</vt:lpstr>
      <vt:lpstr>Použitá literatura a zdroje</vt:lpstr>
      <vt:lpstr>Obrazový materiál</vt:lpstr>
    </vt:vector>
  </TitlesOfParts>
  <Company>Acer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DUM 21</dc:title>
  <dc:creator>LN</dc:creator>
  <cp:lastModifiedBy>Alice</cp:lastModifiedBy>
  <cp:revision>12</cp:revision>
  <dcterms:created xsi:type="dcterms:W3CDTF">2014-01-19T07:36:07Z</dcterms:created>
  <dcterms:modified xsi:type="dcterms:W3CDTF">2014-03-05T22:51:30Z</dcterms:modified>
</cp:coreProperties>
</file>