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17"/>
  </p:notesMasterIdLst>
  <p:handoutMasterIdLst>
    <p:handoutMasterId r:id="rId18"/>
  </p:handoutMasterIdLst>
  <p:sldIdLst>
    <p:sldId id="309" r:id="rId2"/>
    <p:sldId id="312" r:id="rId3"/>
    <p:sldId id="336" r:id="rId4"/>
    <p:sldId id="337" r:id="rId5"/>
    <p:sldId id="338" r:id="rId6"/>
    <p:sldId id="339" r:id="rId7"/>
    <p:sldId id="341" r:id="rId8"/>
    <p:sldId id="342" r:id="rId9"/>
    <p:sldId id="343" r:id="rId10"/>
    <p:sldId id="344" r:id="rId11"/>
    <p:sldId id="345" r:id="rId12"/>
    <p:sldId id="310" r:id="rId13"/>
    <p:sldId id="346" r:id="rId14"/>
    <p:sldId id="347" r:id="rId15"/>
    <p:sldId id="348" r:id="rId16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7" autoAdjust="0"/>
    <p:restoredTop sz="94528" autoAdjust="0"/>
  </p:normalViewPr>
  <p:slideViewPr>
    <p:cSldViewPr>
      <p:cViewPr>
        <p:scale>
          <a:sx n="84" d="100"/>
          <a:sy n="84" d="100"/>
        </p:scale>
        <p:origin x="-756" y="-5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cs-CZ" smtClean="0"/>
              <a:t>Gymnázium Kladno</a:t>
            </a: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6A520BA3-FFA2-4DA3-A299-92045668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8499048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Gymnázium Kladno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9525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589D25-6B8D-4ED5-91E0-62C39752398D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4875" y="739775"/>
            <a:ext cx="4933950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4688" y="4687888"/>
            <a:ext cx="5394325" cy="4440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9525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DA93F-BECE-4E7A-BBD0-29D62694E3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2A8E974-70E8-42AB-BEB8-4334C345F6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00864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6FBF0-34D4-43A8-B183-BD7EBA473D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3502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7AC34-0AED-4717-96E2-61B16718206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30315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B43A7-0FB3-4151-9350-FC3947A3AB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51007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F56B5-4CA8-4B93-AFBF-93DD305902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50868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4CFEB-991C-447D-8EFF-316BE6A86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128297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81779-B215-46BB-8586-99BBEE0BB62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6196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2E09D-A7B1-43B0-BDF8-E6AFB75670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62119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F9C9A-DB6B-4EA8-A073-E3F75C777D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87850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0B852-94B9-4CD8-A298-32069AF854A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205704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1E7BD-01FE-47A0-9088-9BD1F69FD0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81403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D84B7DE-F48E-4975-AFF0-97076D7A08E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itluxembourg.com/fr/" TargetMode="External"/><Relationship Id="rId2" Type="http://schemas.openxmlformats.org/officeDocument/2006/relationships/hyperlink" Target="http://www.lcto.lu/fr/index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uxembourg_-_Philharmonie_Luxembourg_Panorama_(tone-mapping).jpg?uselang=cs" TargetMode="External"/><Relationship Id="rId2" Type="http://schemas.openxmlformats.org/officeDocument/2006/relationships/hyperlink" Target="http://commons.wikimedia.org/wiki/File:Luxembourg_Kirchberg_as_from_mont%C3%A9e_Pfaffenthal_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://commons.wikimedia.org/wiki/File:Grab_Johann_von_Luxemburg.jpg?uselang=cs" TargetMode="External"/><Relationship Id="rId4" Type="http://schemas.openxmlformats.org/officeDocument/2006/relationships/hyperlink" Target="http://commons.wikimedia.org/wiki/File:MudAM.JPG?uselang=c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cks-Lentz_monument.JPG?uselang=cs" TargetMode="External"/><Relationship Id="rId7" Type="http://schemas.openxmlformats.org/officeDocument/2006/relationships/image" Target="../media/image28.jpeg"/><Relationship Id="rId2" Type="http://schemas.openxmlformats.org/officeDocument/2006/relationships/hyperlink" Target="http://commons.wikimedia.org/wiki/File:Luxembourg_Rue_de_Prague_nom_de_rue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ittel_(D)_und_Machtum_(L).JPG" TargetMode="External"/><Relationship Id="rId5" Type="http://schemas.openxmlformats.org/officeDocument/2006/relationships/hyperlink" Target="http://commons.wikimedia.org/wiki/File:Castle_in_Luxembourg.jpg?uselang=cs" TargetMode="External"/><Relationship Id="rId4" Type="http://schemas.openxmlformats.org/officeDocument/2006/relationships/hyperlink" Target="http://commons.wikimedia.org/wiki/File:Luxembourg_Beaufort_Saueruecht_01.jpg?uselang=c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lzwierk_Fond-de-Gras.jpg?uselang=cs" TargetMode="External"/><Relationship Id="rId7" Type="http://schemas.openxmlformats.org/officeDocument/2006/relationships/image" Target="../media/image28.jpeg"/><Relationship Id="rId2" Type="http://schemas.openxmlformats.org/officeDocument/2006/relationships/hyperlink" Target="http://commons.wikimedia.org/wiki/File:Terres_Rouge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us%C3%A9e_Europ%C3%A9en_de_la_Bi%C3%A8re,_Beer_coaster_pic-030.JPG?uselang=cs" TargetMode="External"/><Relationship Id="rId5" Type="http://schemas.openxmlformats.org/officeDocument/2006/relationships/hyperlink" Target="http://commons.wikimedia.org/wiki/File:Cremant_from_Luxembourg.jpg?uselang=cs" TargetMode="External"/><Relationship Id="rId4" Type="http://schemas.openxmlformats.org/officeDocument/2006/relationships/hyperlink" Target="http://commons.wikimedia.org/wiki/File:Jambon_sec_Ardennes_France_vue_04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02136797"/>
              </p:ext>
            </p:extLst>
          </p:nvPr>
        </p:nvGraphicFramePr>
        <p:xfrm>
          <a:off x="611561" y="1791129"/>
          <a:ext cx="7056784" cy="49486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28191"/>
                <a:gridCol w="5328593"/>
              </a:tblGrid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vy_32_INOVACE_mix2_scj05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scj05_Lucembursko_prezentace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Iveta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Hrazdirová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8793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navazující na materiál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1. Jedná se především o obrazovou dokumentaci. Rekapitulace informací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2 je v materiálu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evaluační test.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Francouzský jazyk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francouzsky mluvících zemí v Evropě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2 – 10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visages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du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33397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Studenti rozpoznají významné historické památky a zajímavosti velkovévodství.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4296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Klíčová slova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histoire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Grand-Duc,  vin,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culture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châteaux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forts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cuisine</a:t>
                      </a:r>
                      <a:endParaRPr lang="cs-CZ" sz="1200" kern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Lucembursko, historie, velkovévoda, víno, kultura, hrady, kuchyně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3968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05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B1,B2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69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03.12.2013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(O5)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9464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Pokud není uvedeno jinak, uvedený materiál je z vlastních zdrojů autora. Kontrolováno rodilým mluvčím.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41277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/>
                </a:solidFill>
              </a:rPr>
              <a:t>Luxembourg</a:t>
            </a:r>
            <a:r>
              <a:rPr lang="cs-CZ" sz="2400" b="1" dirty="0" smtClean="0">
                <a:solidFill>
                  <a:schemeClr val="tx2"/>
                </a:solidFill>
              </a:rPr>
              <a:t> 2 – 10 </a:t>
            </a:r>
            <a:r>
              <a:rPr lang="cs-CZ" sz="2400" b="1" dirty="0" err="1" smtClean="0">
                <a:solidFill>
                  <a:schemeClr val="tx2"/>
                </a:solidFill>
              </a:rPr>
              <a:t>visages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du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Luxembourg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733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AutoNum type="arabicPeriod"/>
            </a:pPr>
            <a:r>
              <a:rPr lang="cs-CZ" dirty="0" err="1" smtClean="0">
                <a:solidFill>
                  <a:schemeClr val="tx2"/>
                </a:solidFill>
              </a:rPr>
              <a:t>Capitale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européenne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8" name="Obrázek 7" descr="capitale europeen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3243" y="1484784"/>
            <a:ext cx="6657069" cy="4651627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 bwMode="auto">
          <a:xfrm>
            <a:off x="3419872" y="2492896"/>
            <a:ext cx="1872208" cy="648072"/>
          </a:xfrm>
          <a:prstGeom prst="rect">
            <a:avLst/>
          </a:prstGeom>
          <a:noFill/>
          <a:ln w="1905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11" name="Přímá spojovací čára 10"/>
          <p:cNvCxnSpPr>
            <a:stCxn id="17" idx="2"/>
          </p:cNvCxnSpPr>
          <p:nvPr/>
        </p:nvCxnSpPr>
        <p:spPr bwMode="auto">
          <a:xfrm>
            <a:off x="4006030" y="1854116"/>
            <a:ext cx="349946" cy="63878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ovéPole 11"/>
          <p:cNvSpPr txBox="1"/>
          <p:nvPr/>
        </p:nvSpPr>
        <p:spPr>
          <a:xfrm>
            <a:off x="683568" y="2132856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Cour de justice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 bwMode="auto">
          <a:xfrm>
            <a:off x="2411760" y="2492896"/>
            <a:ext cx="936104" cy="792088"/>
          </a:xfrm>
          <a:prstGeom prst="rect">
            <a:avLst/>
          </a:prstGeom>
          <a:noFill/>
          <a:ln w="1905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1484784"/>
            <a:ext cx="4916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Secrétariat</a:t>
            </a:r>
            <a:r>
              <a:rPr lang="cs-CZ" b="1" dirty="0" smtClean="0"/>
              <a:t> </a:t>
            </a:r>
            <a:r>
              <a:rPr lang="cs-CZ" b="1" dirty="0" err="1" smtClean="0"/>
              <a:t>général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Parlement</a:t>
            </a:r>
            <a:r>
              <a:rPr lang="cs-CZ" b="1" dirty="0" smtClean="0"/>
              <a:t> </a:t>
            </a:r>
            <a:r>
              <a:rPr lang="cs-CZ" b="1" dirty="0" err="1" smtClean="0"/>
              <a:t>Européen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 bwMode="auto">
          <a:xfrm>
            <a:off x="1907704" y="2420888"/>
            <a:ext cx="504056" cy="28803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4" name="Obrázek 13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149908"/>
            <a:ext cx="3240360" cy="708092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 bwMode="auto">
          <a:xfrm>
            <a:off x="5940152" y="2060848"/>
            <a:ext cx="648072" cy="1296144"/>
          </a:xfrm>
          <a:prstGeom prst="rect">
            <a:avLst/>
          </a:prstGeom>
          <a:noFill/>
          <a:ln w="1905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18" name="Přímá spojovací čára 17"/>
          <p:cNvCxnSpPr/>
          <p:nvPr/>
        </p:nvCxnSpPr>
        <p:spPr bwMode="auto">
          <a:xfrm>
            <a:off x="6588224" y="2348880"/>
            <a:ext cx="936104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ovéPole 18"/>
          <p:cNvSpPr txBox="1"/>
          <p:nvPr/>
        </p:nvSpPr>
        <p:spPr>
          <a:xfrm>
            <a:off x="7356331" y="2420888"/>
            <a:ext cx="187743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Conseil</a:t>
            </a:r>
            <a:r>
              <a:rPr lang="cs-CZ" b="1" dirty="0" smtClean="0"/>
              <a:t> de l´UE</a:t>
            </a:r>
          </a:p>
          <a:p>
            <a:r>
              <a:rPr lang="cs-CZ" sz="1600" b="1" dirty="0" smtClean="0"/>
              <a:t>(3 </a:t>
            </a:r>
            <a:r>
              <a:rPr lang="cs-CZ" sz="1600" b="1" dirty="0" err="1" smtClean="0"/>
              <a:t>fois</a:t>
            </a:r>
            <a:r>
              <a:rPr lang="cs-CZ" sz="1600" b="1" dirty="0" smtClean="0"/>
              <a:t> par </a:t>
            </a:r>
            <a:r>
              <a:rPr lang="cs-CZ" sz="1600" b="1" dirty="0" err="1" smtClean="0"/>
              <a:t>an</a:t>
            </a:r>
            <a:r>
              <a:rPr lang="cs-CZ" sz="1600" b="1" dirty="0" smtClean="0"/>
              <a:t>)</a:t>
            </a:r>
            <a:endParaRPr lang="cs-CZ" sz="1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6237312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2. </a:t>
            </a:r>
            <a:r>
              <a:rPr lang="cs-CZ" dirty="0" err="1" smtClean="0">
                <a:solidFill>
                  <a:schemeClr val="tx2"/>
                </a:solidFill>
              </a:rPr>
              <a:t>Capitale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historique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4" name="Obrázek 13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149908"/>
            <a:ext cx="3240360" cy="708092"/>
          </a:xfrm>
          <a:prstGeom prst="rect">
            <a:avLst/>
          </a:prstGeom>
        </p:spPr>
      </p:pic>
      <p:pic>
        <p:nvPicPr>
          <p:cNvPr id="16" name="Obrázek 15" descr="Lucembursko2 0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1484784"/>
            <a:ext cx="3003798" cy="400506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3635896" y="1628800"/>
            <a:ext cx="5083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Motto des </a:t>
            </a:r>
            <a:r>
              <a:rPr lang="cs-CZ" b="1" dirty="0" err="1" smtClean="0"/>
              <a:t>Luxembourgeois</a:t>
            </a:r>
            <a:r>
              <a:rPr lang="cs-CZ" b="1" dirty="0" smtClean="0"/>
              <a:t>:</a:t>
            </a:r>
          </a:p>
          <a:p>
            <a:r>
              <a:rPr lang="de-DE" dirty="0" smtClean="0"/>
              <a:t>„Mir wölle </a:t>
            </a:r>
            <a:r>
              <a:rPr lang="de-DE" dirty="0" err="1" smtClean="0"/>
              <a:t>bleiwe</a:t>
            </a:r>
            <a:r>
              <a:rPr lang="de-DE" dirty="0" smtClean="0"/>
              <a:t> </a:t>
            </a:r>
            <a:r>
              <a:rPr lang="de-DE" dirty="0" err="1" smtClean="0"/>
              <a:t>wat</a:t>
            </a:r>
            <a:r>
              <a:rPr lang="de-DE" dirty="0" smtClean="0"/>
              <a:t> mir sin“</a:t>
            </a:r>
            <a:r>
              <a:rPr lang="cs-CZ" dirty="0" smtClean="0"/>
              <a:t> </a:t>
            </a:r>
            <a:r>
              <a:rPr lang="cs-CZ" i="1" dirty="0" smtClean="0"/>
              <a:t>(„</a:t>
            </a:r>
            <a:r>
              <a:rPr lang="cs-CZ" i="1" dirty="0" err="1" smtClean="0"/>
              <a:t>Nous</a:t>
            </a:r>
            <a:r>
              <a:rPr lang="cs-CZ" i="1" dirty="0" smtClean="0"/>
              <a:t> </a:t>
            </a:r>
            <a:r>
              <a:rPr lang="cs-CZ" i="1" dirty="0" err="1" smtClean="0"/>
              <a:t>voulons</a:t>
            </a:r>
            <a:r>
              <a:rPr lang="cs-CZ" i="1" dirty="0" smtClean="0"/>
              <a:t> </a:t>
            </a:r>
          </a:p>
          <a:p>
            <a:r>
              <a:rPr lang="cs-CZ" i="1" dirty="0" err="1" smtClean="0"/>
              <a:t>demeurer</a:t>
            </a:r>
            <a:r>
              <a:rPr lang="cs-CZ" i="1" dirty="0" smtClean="0"/>
              <a:t> </a:t>
            </a:r>
            <a:r>
              <a:rPr lang="cs-CZ" i="1" dirty="0" err="1" smtClean="0"/>
              <a:t>ce</a:t>
            </a:r>
            <a:r>
              <a:rPr lang="cs-CZ" i="1" dirty="0" smtClean="0"/>
              <a:t> </a:t>
            </a:r>
            <a:r>
              <a:rPr lang="cs-CZ" i="1" dirty="0" err="1" smtClean="0"/>
              <a:t>que</a:t>
            </a:r>
            <a:r>
              <a:rPr lang="cs-CZ" i="1" dirty="0" smtClean="0"/>
              <a:t> </a:t>
            </a:r>
            <a:r>
              <a:rPr lang="cs-CZ" i="1" dirty="0" err="1" smtClean="0"/>
              <a:t>nous</a:t>
            </a:r>
            <a:r>
              <a:rPr lang="cs-CZ" i="1" dirty="0" smtClean="0"/>
              <a:t> </a:t>
            </a:r>
            <a:r>
              <a:rPr lang="cs-CZ" i="1" dirty="0" err="1" smtClean="0"/>
              <a:t>sommes</a:t>
            </a:r>
            <a:r>
              <a:rPr lang="cs-CZ" i="1" dirty="0" smtClean="0"/>
              <a:t>“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1600" dirty="0" err="1" smtClean="0"/>
              <a:t>accentuer</a:t>
            </a:r>
            <a:r>
              <a:rPr lang="cs-CZ" sz="1600" dirty="0" smtClean="0"/>
              <a:t> </a:t>
            </a:r>
            <a:r>
              <a:rPr lang="cs-CZ" sz="1600" dirty="0" err="1" smtClean="0"/>
              <a:t>leur</a:t>
            </a:r>
            <a:r>
              <a:rPr lang="cs-CZ" sz="1600" dirty="0" smtClean="0"/>
              <a:t> </a:t>
            </a:r>
            <a:r>
              <a:rPr lang="cs-CZ" sz="1600" dirty="0" err="1" smtClean="0"/>
              <a:t>propre</a:t>
            </a:r>
            <a:r>
              <a:rPr lang="cs-CZ" sz="1600" dirty="0" smtClean="0"/>
              <a:t> </a:t>
            </a:r>
            <a:r>
              <a:rPr lang="cs-CZ" sz="1600" dirty="0" err="1" smtClean="0"/>
              <a:t>langue</a:t>
            </a:r>
            <a:r>
              <a:rPr lang="cs-CZ" sz="1600" dirty="0" smtClean="0"/>
              <a:t>, </a:t>
            </a:r>
            <a:r>
              <a:rPr lang="cs-CZ" sz="1600" dirty="0" err="1" smtClean="0"/>
              <a:t>culture</a:t>
            </a:r>
            <a:r>
              <a:rPr lang="cs-CZ" sz="1600" dirty="0" smtClean="0"/>
              <a:t>, </a:t>
            </a:r>
            <a:r>
              <a:rPr lang="cs-CZ" sz="1600" dirty="0" err="1" smtClean="0"/>
              <a:t>indépendance</a:t>
            </a:r>
            <a:endParaRPr lang="cs-CZ" sz="1600" dirty="0"/>
          </a:p>
        </p:txBody>
      </p:sp>
      <p:pic>
        <p:nvPicPr>
          <p:cNvPr id="8" name="Obrázek 7" descr="Lucembursko2 028.jpg"/>
          <p:cNvPicPr>
            <a:picLocks noChangeAspect="1"/>
          </p:cNvPicPr>
          <p:nvPr/>
        </p:nvPicPr>
        <p:blipFill>
          <a:blip r:embed="rId5" cstate="print"/>
          <a:srcRect t="14634"/>
          <a:stretch>
            <a:fillRect/>
          </a:stretch>
        </p:blipFill>
        <p:spPr>
          <a:xfrm>
            <a:off x="5263791" y="2996952"/>
            <a:ext cx="3268649" cy="37204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3. </a:t>
            </a:r>
            <a:r>
              <a:rPr lang="cs-CZ" dirty="0" err="1" smtClean="0">
                <a:solidFill>
                  <a:schemeClr val="tx2"/>
                </a:solidFill>
              </a:rPr>
              <a:t>Capitale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culturelle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(2007: </a:t>
            </a:r>
            <a:r>
              <a:rPr lang="cs-CZ" sz="1600" dirty="0" err="1" smtClean="0">
                <a:solidFill>
                  <a:schemeClr val="tx2"/>
                </a:solidFill>
              </a:rPr>
              <a:t>Capitale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européenne</a:t>
            </a:r>
            <a:r>
              <a:rPr lang="cs-CZ" sz="1600" dirty="0" smtClean="0">
                <a:solidFill>
                  <a:schemeClr val="tx2"/>
                </a:solidFill>
              </a:rPr>
              <a:t> de la </a:t>
            </a:r>
            <a:r>
              <a:rPr lang="cs-CZ" sz="1600" dirty="0" err="1" smtClean="0">
                <a:solidFill>
                  <a:schemeClr val="tx2"/>
                </a:solidFill>
              </a:rPr>
              <a:t>culture</a:t>
            </a:r>
            <a:r>
              <a:rPr lang="cs-CZ" sz="1600" dirty="0" smtClean="0">
                <a:solidFill>
                  <a:schemeClr val="tx2"/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Obr. 2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4" name="Obrázek 13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149908"/>
            <a:ext cx="3240360" cy="708092"/>
          </a:xfrm>
          <a:prstGeom prst="rect">
            <a:avLst/>
          </a:prstGeom>
        </p:spPr>
      </p:pic>
      <p:pic>
        <p:nvPicPr>
          <p:cNvPr id="9" name="Obrázek 8" descr="philharmon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1556792"/>
            <a:ext cx="6096000" cy="2209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732240" y="1916832"/>
            <a:ext cx="20441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La Philharmonie </a:t>
            </a:r>
          </a:p>
          <a:p>
            <a:r>
              <a:rPr lang="cs-CZ" sz="1400" dirty="0" smtClean="0"/>
              <a:t>(„la </a:t>
            </a:r>
            <a:r>
              <a:rPr lang="cs-CZ" sz="1400" dirty="0" err="1" smtClean="0"/>
              <a:t>salle</a:t>
            </a:r>
            <a:r>
              <a:rPr lang="cs-CZ" sz="1400" dirty="0" smtClean="0"/>
              <a:t> de </a:t>
            </a:r>
            <a:r>
              <a:rPr lang="cs-CZ" sz="1400" dirty="0" err="1" smtClean="0"/>
              <a:t>concert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   Grande-</a:t>
            </a:r>
            <a:r>
              <a:rPr lang="cs-CZ" sz="1400" dirty="0" err="1" smtClean="0"/>
              <a:t>Duchesse</a:t>
            </a:r>
            <a:endParaRPr lang="cs-CZ" sz="1400" dirty="0" smtClean="0"/>
          </a:p>
          <a:p>
            <a:r>
              <a:rPr lang="cs-CZ" sz="1400" dirty="0" smtClean="0"/>
              <a:t>   </a:t>
            </a:r>
            <a:r>
              <a:rPr lang="cs-CZ" sz="1400" dirty="0" err="1" smtClean="0"/>
              <a:t>Joséphine</a:t>
            </a:r>
            <a:r>
              <a:rPr lang="cs-CZ" sz="1400" dirty="0" smtClean="0"/>
              <a:t>-Charlotte“)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78904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2</a:t>
            </a:r>
            <a:endParaRPr lang="cs-CZ" sz="1100" dirty="0"/>
          </a:p>
        </p:txBody>
      </p:sp>
      <p:pic>
        <p:nvPicPr>
          <p:cNvPr id="12" name="Obrázek 11" descr="MudA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861048"/>
            <a:ext cx="4064000" cy="22860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067944" y="6165304"/>
            <a:ext cx="5357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Obr.3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4221088"/>
            <a:ext cx="36824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MuDAm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sz="1400" dirty="0" smtClean="0"/>
              <a:t>(„</a:t>
            </a:r>
            <a:r>
              <a:rPr lang="cs-CZ" sz="1400" dirty="0" err="1" smtClean="0"/>
              <a:t>le</a:t>
            </a:r>
            <a:r>
              <a:rPr lang="cs-CZ" sz="1400" dirty="0" smtClean="0"/>
              <a:t> </a:t>
            </a:r>
            <a:r>
              <a:rPr lang="cs-CZ" sz="1400" dirty="0" err="1" smtClean="0"/>
              <a:t>musée</a:t>
            </a:r>
            <a:r>
              <a:rPr lang="cs-CZ" sz="1400" dirty="0" smtClean="0"/>
              <a:t> d´</a:t>
            </a:r>
            <a:r>
              <a:rPr lang="cs-CZ" sz="1400" dirty="0" err="1" smtClean="0"/>
              <a:t>art</a:t>
            </a:r>
            <a:r>
              <a:rPr lang="cs-CZ" sz="1400" dirty="0" smtClean="0"/>
              <a:t> </a:t>
            </a:r>
            <a:r>
              <a:rPr lang="cs-CZ" sz="1400" dirty="0" err="1" smtClean="0"/>
              <a:t>moderne</a:t>
            </a:r>
            <a:r>
              <a:rPr lang="cs-CZ" sz="1400" dirty="0" smtClean="0"/>
              <a:t> Grand-Duc Jean“)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4. </a:t>
            </a:r>
            <a:r>
              <a:rPr lang="cs-CZ" dirty="0" err="1" smtClean="0">
                <a:solidFill>
                  <a:schemeClr val="tx2"/>
                </a:solidFill>
              </a:rPr>
              <a:t>Capitale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aux</a:t>
            </a:r>
            <a:r>
              <a:rPr lang="cs-CZ" dirty="0" smtClean="0">
                <a:solidFill>
                  <a:schemeClr val="tx2"/>
                </a:solidFill>
              </a:rPr>
              <a:t> cent </a:t>
            </a:r>
            <a:r>
              <a:rPr lang="cs-CZ" dirty="0" err="1" smtClean="0">
                <a:solidFill>
                  <a:schemeClr val="tx2"/>
                </a:solidFill>
              </a:rPr>
              <a:t>ponts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fr-FR" sz="1600" dirty="0" smtClean="0"/>
              <a:t>plus d’une centaine de ponts qui relient entre eux des quartiers traditionnels et modernes</a:t>
            </a:r>
            <a:endParaRPr lang="cs-CZ" sz="1600" dirty="0" smtClean="0"/>
          </a:p>
          <a:p>
            <a:pPr>
              <a:buNone/>
            </a:pPr>
            <a:endParaRPr lang="cs-CZ" sz="1600" dirty="0" smtClean="0">
              <a:solidFill>
                <a:schemeClr val="tx2"/>
              </a:solidFill>
            </a:endParaRPr>
          </a:p>
        </p:txBody>
      </p:sp>
      <p:pic>
        <p:nvPicPr>
          <p:cNvPr id="17" name="Obrázek 16" descr="Lucembursko2 031.jpg"/>
          <p:cNvPicPr>
            <a:picLocks noChangeAspect="1"/>
          </p:cNvPicPr>
          <p:nvPr/>
        </p:nvPicPr>
        <p:blipFill>
          <a:blip r:embed="rId3" cstate="print"/>
          <a:srcRect t="32812" r="-329"/>
          <a:stretch>
            <a:fillRect/>
          </a:stretch>
        </p:blipFill>
        <p:spPr>
          <a:xfrm>
            <a:off x="4788024" y="4653136"/>
            <a:ext cx="4104456" cy="2061499"/>
          </a:xfrm>
          <a:prstGeom prst="rect">
            <a:avLst/>
          </a:prstGeom>
        </p:spPr>
      </p:pic>
      <p:pic>
        <p:nvPicPr>
          <p:cNvPr id="18" name="Obrázek 17" descr="Lucembursko2 054.jpg"/>
          <p:cNvPicPr>
            <a:picLocks noChangeAspect="1"/>
          </p:cNvPicPr>
          <p:nvPr/>
        </p:nvPicPr>
        <p:blipFill>
          <a:blip r:embed="rId4" cstate="print"/>
          <a:srcRect t="7922" r="976"/>
          <a:stretch>
            <a:fillRect/>
          </a:stretch>
        </p:blipFill>
        <p:spPr>
          <a:xfrm>
            <a:off x="323528" y="1988840"/>
            <a:ext cx="3600400" cy="2510898"/>
          </a:xfrm>
          <a:prstGeom prst="rect">
            <a:avLst/>
          </a:prstGeom>
        </p:spPr>
      </p:pic>
      <p:pic>
        <p:nvPicPr>
          <p:cNvPr id="19" name="Obrázek 18" descr="Lucembursko2 058.jpg"/>
          <p:cNvPicPr>
            <a:picLocks noChangeAspect="1"/>
          </p:cNvPicPr>
          <p:nvPr/>
        </p:nvPicPr>
        <p:blipFill>
          <a:blip r:embed="rId5" cstate="print"/>
          <a:srcRect t="15972"/>
          <a:stretch>
            <a:fillRect/>
          </a:stretch>
        </p:blipFill>
        <p:spPr>
          <a:xfrm>
            <a:off x="323528" y="4410484"/>
            <a:ext cx="3600400" cy="2268995"/>
          </a:xfrm>
          <a:prstGeom prst="rect">
            <a:avLst/>
          </a:prstGeom>
        </p:spPr>
      </p:pic>
      <p:pic>
        <p:nvPicPr>
          <p:cNvPr id="20" name="Obrázek 19" descr="Lucembursko2 068.jpg"/>
          <p:cNvPicPr>
            <a:picLocks noChangeAspect="1"/>
          </p:cNvPicPr>
          <p:nvPr/>
        </p:nvPicPr>
        <p:blipFill>
          <a:blip r:embed="rId6" cstate="print"/>
          <a:srcRect r="-898" b="10313"/>
          <a:stretch>
            <a:fillRect/>
          </a:stretch>
        </p:blipFill>
        <p:spPr>
          <a:xfrm>
            <a:off x="4788024" y="1916832"/>
            <a:ext cx="4104456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600"/>
              </a:spcAft>
              <a:buNone/>
            </a:pPr>
            <a:r>
              <a:rPr lang="cs-CZ" dirty="0" smtClean="0">
                <a:solidFill>
                  <a:schemeClr val="tx2"/>
                </a:solidFill>
              </a:rPr>
              <a:t>5. </a:t>
            </a:r>
            <a:r>
              <a:rPr lang="cs-CZ" dirty="0" err="1" smtClean="0">
                <a:solidFill>
                  <a:schemeClr val="tx2"/>
                </a:solidFill>
              </a:rPr>
              <a:t>Capitale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avec</a:t>
            </a:r>
            <a:r>
              <a:rPr lang="cs-CZ" dirty="0" smtClean="0">
                <a:solidFill>
                  <a:schemeClr val="tx2"/>
                </a:solidFill>
              </a:rPr>
              <a:t> les </a:t>
            </a:r>
            <a:r>
              <a:rPr lang="cs-CZ" dirty="0" err="1" smtClean="0">
                <a:solidFill>
                  <a:schemeClr val="tx2"/>
                </a:solidFill>
              </a:rPr>
              <a:t>traces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tch</a:t>
            </a:r>
            <a:r>
              <a:rPr lang="cs-CZ" dirty="0" err="1" smtClean="0">
                <a:solidFill>
                  <a:schemeClr val="tx2"/>
                </a:solidFill>
                <a:latin typeface="Arial"/>
                <a:cs typeface="Arial"/>
              </a:rPr>
              <a:t>èques</a:t>
            </a:r>
            <a:endParaRPr lang="cs-CZ" sz="1600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err="1" smtClean="0"/>
              <a:t>Le</a:t>
            </a:r>
            <a:r>
              <a:rPr lang="cs-CZ" sz="1600" dirty="0" smtClean="0"/>
              <a:t> </a:t>
            </a:r>
            <a:r>
              <a:rPr lang="cs-CZ" sz="1600" dirty="0" err="1" smtClean="0"/>
              <a:t>tombeau</a:t>
            </a:r>
            <a:r>
              <a:rPr lang="cs-CZ" sz="1600" dirty="0" smtClean="0"/>
              <a:t> de Jean de </a:t>
            </a:r>
            <a:r>
              <a:rPr lang="cs-CZ" sz="1600" dirty="0" err="1" smtClean="0"/>
              <a:t>Luxembourg</a:t>
            </a:r>
            <a:r>
              <a:rPr lang="cs-CZ" sz="1600" dirty="0" smtClean="0"/>
              <a:t> </a:t>
            </a:r>
            <a:r>
              <a:rPr lang="cs-CZ" sz="1600" dirty="0" err="1" smtClean="0"/>
              <a:t>dit</a:t>
            </a:r>
            <a:r>
              <a:rPr lang="cs-CZ" sz="1600" dirty="0" smtClean="0"/>
              <a:t> l´</a:t>
            </a:r>
            <a:r>
              <a:rPr lang="cs-CZ" sz="1600" dirty="0" err="1" smtClean="0"/>
              <a:t>Aveugle</a:t>
            </a:r>
            <a:r>
              <a:rPr lang="cs-CZ" sz="1600" dirty="0" smtClean="0"/>
              <a:t> = </a:t>
            </a:r>
            <a:r>
              <a:rPr lang="cs-CZ" sz="1600" dirty="0" err="1" smtClean="0"/>
              <a:t>temoin</a:t>
            </a:r>
            <a:r>
              <a:rPr lang="cs-CZ" sz="1600" dirty="0" smtClean="0"/>
              <a:t> des </a:t>
            </a:r>
            <a:r>
              <a:rPr lang="cs-CZ" sz="1600" dirty="0" err="1" smtClean="0"/>
              <a:t>liens</a:t>
            </a:r>
            <a:r>
              <a:rPr lang="cs-CZ" sz="1600" dirty="0" smtClean="0"/>
              <a:t> </a:t>
            </a:r>
            <a:r>
              <a:rPr lang="cs-CZ" sz="1600" dirty="0" err="1" smtClean="0"/>
              <a:t>entre</a:t>
            </a:r>
            <a:r>
              <a:rPr lang="cs-CZ" sz="1600" dirty="0" smtClean="0"/>
              <a:t> la dynastie des </a:t>
            </a:r>
            <a:r>
              <a:rPr lang="cs-CZ" sz="1600" dirty="0" err="1" smtClean="0"/>
              <a:t>Luxembourg</a:t>
            </a:r>
            <a:r>
              <a:rPr lang="cs-CZ" sz="1600" dirty="0" smtClean="0"/>
              <a:t> </a:t>
            </a:r>
            <a:r>
              <a:rPr lang="cs-CZ" sz="1600" dirty="0" err="1" smtClean="0"/>
              <a:t>et</a:t>
            </a:r>
            <a:r>
              <a:rPr lang="cs-CZ" sz="1600" dirty="0" smtClean="0"/>
              <a:t> la </a:t>
            </a:r>
            <a:r>
              <a:rPr lang="cs-CZ" sz="1600" dirty="0" err="1" smtClean="0"/>
              <a:t>Boh</a:t>
            </a:r>
            <a:r>
              <a:rPr lang="cs-CZ" sz="1600" dirty="0" err="1" smtClean="0">
                <a:latin typeface="Arial"/>
                <a:cs typeface="Arial"/>
              </a:rPr>
              <a:t>ême</a:t>
            </a:r>
            <a:endParaRPr lang="cs-CZ" sz="1600" dirty="0" smtClean="0">
              <a:latin typeface="Arial"/>
              <a:cs typeface="Arial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smtClean="0">
                <a:latin typeface="Arial"/>
                <a:cs typeface="Arial"/>
              </a:rPr>
              <a:t>Les </a:t>
            </a:r>
            <a:r>
              <a:rPr lang="cs-CZ" sz="1600" dirty="0" err="1" smtClean="0">
                <a:latin typeface="Arial"/>
                <a:cs typeface="Arial"/>
              </a:rPr>
              <a:t>noms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tchèques</a:t>
            </a:r>
            <a:r>
              <a:rPr lang="cs-CZ" sz="1600" dirty="0" smtClean="0">
                <a:latin typeface="Arial"/>
                <a:cs typeface="Arial"/>
              </a:rPr>
              <a:t> de </a:t>
            </a:r>
            <a:r>
              <a:rPr lang="cs-CZ" sz="1600" dirty="0" err="1" smtClean="0">
                <a:latin typeface="Arial"/>
                <a:cs typeface="Arial"/>
              </a:rPr>
              <a:t>certains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lieux</a:t>
            </a:r>
            <a:r>
              <a:rPr lang="cs-CZ" sz="1600" dirty="0" smtClean="0">
                <a:latin typeface="Arial"/>
                <a:cs typeface="Arial"/>
              </a:rPr>
              <a:t> de la </a:t>
            </a:r>
            <a:r>
              <a:rPr lang="cs-CZ" sz="1600" dirty="0" err="1" smtClean="0">
                <a:latin typeface="Arial"/>
                <a:cs typeface="Arial"/>
              </a:rPr>
              <a:t>ville</a:t>
            </a:r>
            <a:r>
              <a:rPr lang="cs-CZ" sz="1600" dirty="0" smtClean="0">
                <a:latin typeface="Arial"/>
                <a:cs typeface="Arial"/>
              </a:rPr>
              <a:t> (</a:t>
            </a:r>
            <a:r>
              <a:rPr lang="cs-CZ" sz="1600" dirty="0" err="1" smtClean="0">
                <a:latin typeface="Arial"/>
                <a:cs typeface="Arial"/>
              </a:rPr>
              <a:t>Rue</a:t>
            </a:r>
            <a:r>
              <a:rPr lang="cs-CZ" sz="1600" dirty="0" smtClean="0">
                <a:latin typeface="Arial"/>
                <a:cs typeface="Arial"/>
              </a:rPr>
              <a:t> de </a:t>
            </a:r>
            <a:r>
              <a:rPr lang="cs-CZ" sz="1600" dirty="0" err="1" smtClean="0">
                <a:latin typeface="Arial"/>
                <a:cs typeface="Arial"/>
              </a:rPr>
              <a:t>Prague</a:t>
            </a:r>
            <a:r>
              <a:rPr lang="cs-CZ" sz="1600" dirty="0" smtClean="0">
                <a:latin typeface="Arial"/>
                <a:cs typeface="Arial"/>
              </a:rPr>
              <a:t>, </a:t>
            </a:r>
            <a:r>
              <a:rPr lang="cs-CZ" sz="1600" dirty="0" err="1" smtClean="0">
                <a:latin typeface="Arial"/>
                <a:cs typeface="Arial"/>
              </a:rPr>
              <a:t>Place</a:t>
            </a:r>
            <a:r>
              <a:rPr lang="cs-CZ" sz="1600" dirty="0" smtClean="0">
                <a:latin typeface="Arial"/>
                <a:cs typeface="Arial"/>
              </a:rPr>
              <a:t> Jan Palach)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endParaRPr lang="cs-CZ" sz="1600" dirty="0" smtClean="0">
              <a:latin typeface="Arial"/>
              <a:cs typeface="Arial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21288"/>
            <a:ext cx="3240360" cy="708092"/>
          </a:xfrm>
          <a:prstGeom prst="rect">
            <a:avLst/>
          </a:prstGeom>
        </p:spPr>
      </p:pic>
      <p:pic>
        <p:nvPicPr>
          <p:cNvPr id="9" name="Obrázek 8" descr="jean_de_luxembour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2564904"/>
            <a:ext cx="3024336" cy="2268252"/>
          </a:xfrm>
          <a:prstGeom prst="rect">
            <a:avLst/>
          </a:prstGeom>
        </p:spPr>
      </p:pic>
      <p:pic>
        <p:nvPicPr>
          <p:cNvPr id="10" name="Obrázek 9" descr="rue_de_pragu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4509120"/>
            <a:ext cx="2438400" cy="1828800"/>
          </a:xfrm>
          <a:prstGeom prst="rect">
            <a:avLst/>
          </a:prstGeom>
        </p:spPr>
      </p:pic>
      <p:pic>
        <p:nvPicPr>
          <p:cNvPr id="11" name="Obrázek 10" descr="place_jan_palach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00192" y="2708920"/>
            <a:ext cx="2376264" cy="316835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915816" y="4869160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6309320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5877272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6.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vert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fr-FR" sz="1800" dirty="0" smtClean="0">
                <a:solidFill>
                  <a:schemeClr val="tx2"/>
                </a:solidFill>
              </a:rPr>
              <a:t>le </a:t>
            </a:r>
            <a:r>
              <a:rPr lang="fr-FR" sz="1800" b="1" dirty="0" smtClean="0">
                <a:solidFill>
                  <a:schemeClr val="tx2"/>
                </a:solidFill>
              </a:rPr>
              <a:t>Mullerthal</a:t>
            </a:r>
            <a:r>
              <a:rPr lang="cs-CZ" sz="1800" b="1" dirty="0" smtClean="0">
                <a:solidFill>
                  <a:schemeClr val="tx2"/>
                </a:solidFill>
              </a:rPr>
              <a:t> = </a:t>
            </a:r>
            <a:r>
              <a:rPr lang="fr-FR" sz="1800" dirty="0" smtClean="0">
                <a:solidFill>
                  <a:schemeClr val="tx2"/>
                </a:solidFill>
              </a:rPr>
              <a:t>la </a:t>
            </a:r>
            <a:r>
              <a:rPr lang="fr-FR" sz="1800" b="1" dirty="0" smtClean="0">
                <a:solidFill>
                  <a:schemeClr val="tx2"/>
                </a:solidFill>
              </a:rPr>
              <a:t>Petite Suisse du Luxembourg</a:t>
            </a:r>
            <a:endParaRPr lang="cs-CZ" sz="1800" b="1" dirty="0" smtClean="0">
              <a:solidFill>
                <a:schemeClr val="tx2"/>
              </a:solidFill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fr-FR" sz="1600" dirty="0" smtClean="0"/>
              <a:t> </a:t>
            </a:r>
            <a:r>
              <a:rPr lang="cs-CZ" sz="1600" dirty="0" err="1" smtClean="0"/>
              <a:t>le</a:t>
            </a:r>
            <a:r>
              <a:rPr lang="cs-CZ" sz="1600" dirty="0" smtClean="0"/>
              <a:t> </a:t>
            </a:r>
            <a:r>
              <a:rPr lang="fr-FR" sz="1600" dirty="0" smtClean="0"/>
              <a:t>paysage vallonné marqué par </a:t>
            </a:r>
            <a:endParaRPr lang="cs-CZ" sz="1600" dirty="0" smtClean="0"/>
          </a:p>
          <a:p>
            <a:pPr>
              <a:spcBef>
                <a:spcPts val="0"/>
              </a:spcBef>
              <a:buNone/>
            </a:pPr>
            <a:r>
              <a:rPr lang="cs-CZ" sz="1600" dirty="0" smtClean="0"/>
              <a:t>       </a:t>
            </a:r>
            <a:r>
              <a:rPr lang="fr-FR" sz="1600" dirty="0" smtClean="0"/>
              <a:t>des formations rocheuses assez surprenantes </a:t>
            </a:r>
            <a:endParaRPr lang="cs-CZ" sz="1600" dirty="0" smtClean="0"/>
          </a:p>
          <a:p>
            <a:pPr>
              <a:spcBef>
                <a:spcPts val="0"/>
              </a:spcBef>
              <a:buNone/>
            </a:pPr>
            <a:r>
              <a:rPr lang="cs-CZ" sz="1600" dirty="0" smtClean="0"/>
              <a:t>      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fr-FR" sz="1600" dirty="0" smtClean="0"/>
              <a:t>rappelant la Suisse</a:t>
            </a:r>
            <a:endParaRPr lang="cs-CZ" sz="1600" dirty="0" smtClean="0"/>
          </a:p>
          <a:p>
            <a:pPr>
              <a:spcBef>
                <a:spcPts val="0"/>
              </a:spcBef>
              <a:buNone/>
            </a:pPr>
            <a:endParaRPr lang="cs-CZ" sz="1600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les </a:t>
            </a:r>
            <a:r>
              <a:rPr lang="cs-CZ" sz="1800" b="1" dirty="0" err="1" smtClean="0">
                <a:solidFill>
                  <a:schemeClr val="tx2"/>
                </a:solidFill>
              </a:rPr>
              <a:t>Ardennes</a:t>
            </a:r>
            <a:r>
              <a:rPr lang="cs-CZ" sz="1800" dirty="0" smtClean="0">
                <a:solidFill>
                  <a:schemeClr val="tx2"/>
                </a:solidFill>
              </a:rPr>
              <a:t> </a:t>
            </a:r>
            <a:r>
              <a:rPr lang="cs-CZ" sz="1800" b="1" dirty="0" err="1" smtClean="0">
                <a:solidFill>
                  <a:schemeClr val="tx2"/>
                </a:solidFill>
              </a:rPr>
              <a:t>luxembourgeoises</a:t>
            </a:r>
            <a:r>
              <a:rPr lang="cs-CZ" sz="1800" b="1" dirty="0" smtClean="0">
                <a:solidFill>
                  <a:schemeClr val="tx2"/>
                </a:solidFill>
              </a:rPr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1400" dirty="0" smtClean="0"/>
              <a:t>(a</a:t>
            </a:r>
            <a:r>
              <a:rPr lang="fr-FR" sz="1400" dirty="0" smtClean="0"/>
              <a:t>ussi appelé </a:t>
            </a:r>
            <a:r>
              <a:rPr lang="fr-FR" sz="1400" b="1" dirty="0" smtClean="0"/>
              <a:t>Éisleck</a:t>
            </a:r>
            <a:r>
              <a:rPr lang="fr-FR" sz="1400" dirty="0" smtClean="0"/>
              <a:t> ou </a:t>
            </a:r>
            <a:r>
              <a:rPr lang="fr-FR" sz="1600" b="1" dirty="0" smtClean="0"/>
              <a:t>Oesling</a:t>
            </a:r>
            <a:r>
              <a:rPr lang="cs-CZ" sz="1400" dirty="0" smtClean="0"/>
              <a:t>)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 smtClean="0"/>
              <a:t>les plus </a:t>
            </a:r>
            <a:r>
              <a:rPr lang="cs-CZ" sz="1400" dirty="0" err="1" smtClean="0"/>
              <a:t>grandes</a:t>
            </a:r>
            <a:r>
              <a:rPr lang="cs-CZ" sz="1400" dirty="0" smtClean="0"/>
              <a:t> </a:t>
            </a:r>
            <a:r>
              <a:rPr lang="cs-CZ" sz="1400" dirty="0" err="1" smtClean="0"/>
              <a:t>réserves</a:t>
            </a:r>
            <a:r>
              <a:rPr lang="cs-CZ" sz="1400" dirty="0" smtClean="0"/>
              <a:t> </a:t>
            </a:r>
            <a:r>
              <a:rPr lang="cs-CZ" sz="1400" dirty="0" err="1" smtClean="0"/>
              <a:t>naturelles</a:t>
            </a:r>
            <a:r>
              <a:rPr lang="cs-CZ" sz="1400" dirty="0" smtClean="0"/>
              <a:t> </a:t>
            </a:r>
            <a:r>
              <a:rPr lang="cs-CZ" sz="1400" dirty="0" err="1" smtClean="0"/>
              <a:t>du</a:t>
            </a:r>
            <a:r>
              <a:rPr lang="cs-CZ" sz="1400" dirty="0" smtClean="0"/>
              <a:t> </a:t>
            </a:r>
            <a:r>
              <a:rPr lang="cs-CZ" sz="1400" dirty="0" err="1" smtClean="0"/>
              <a:t>pays</a:t>
            </a:r>
            <a:endParaRPr lang="cs-CZ" sz="1600" dirty="0" smtClean="0"/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endParaRPr lang="cs-CZ" sz="1600" dirty="0" smtClean="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21288"/>
            <a:ext cx="3240360" cy="708092"/>
          </a:xfrm>
          <a:prstGeom prst="rect">
            <a:avLst/>
          </a:prstGeom>
        </p:spPr>
      </p:pic>
      <p:pic>
        <p:nvPicPr>
          <p:cNvPr id="15" name="Obrázek 14" descr="petite suiss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42137" y="1628800"/>
            <a:ext cx="3501863" cy="207923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8608276" y="3717032"/>
            <a:ext cx="5357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Obr.7</a:t>
            </a:r>
            <a:endParaRPr lang="cs-CZ" sz="1100" dirty="0"/>
          </a:p>
        </p:txBody>
      </p:sp>
      <p:pic>
        <p:nvPicPr>
          <p:cNvPr id="17" name="Obrázek 16" descr="Ardennes_lux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3789040"/>
            <a:ext cx="3847976" cy="2561309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948264" y="6381328"/>
            <a:ext cx="5357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Obr.8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2"/>
                </a:solidFill>
              </a:rPr>
              <a:t>7.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r>
              <a:rPr lang="cs-CZ" dirty="0" smtClean="0">
                <a:solidFill>
                  <a:schemeClr val="tx2"/>
                </a:solidFill>
              </a:rPr>
              <a:t> de vin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2"/>
                </a:solidFill>
                <a:latin typeface="Arial"/>
                <a:cs typeface="Arial"/>
              </a:rPr>
              <a:t>La </a:t>
            </a:r>
            <a:r>
              <a:rPr lang="cs-CZ" sz="1800" dirty="0" err="1" smtClean="0">
                <a:solidFill>
                  <a:schemeClr val="tx2"/>
                </a:solidFill>
                <a:latin typeface="Arial"/>
                <a:cs typeface="Arial"/>
              </a:rPr>
              <a:t>vallée</a:t>
            </a:r>
            <a:r>
              <a:rPr lang="cs-CZ" sz="1800" dirty="0" smtClean="0">
                <a:solidFill>
                  <a:schemeClr val="tx2"/>
                </a:solidFill>
                <a:latin typeface="Arial"/>
                <a:cs typeface="Arial"/>
              </a:rPr>
              <a:t> de la </a:t>
            </a:r>
            <a:r>
              <a:rPr lang="cs-CZ" sz="1800" b="1" dirty="0" err="1" smtClean="0">
                <a:solidFill>
                  <a:schemeClr val="tx2"/>
                </a:solidFill>
                <a:latin typeface="Arial"/>
                <a:cs typeface="Arial"/>
              </a:rPr>
              <a:t>Moselle</a:t>
            </a:r>
            <a:endParaRPr lang="cs-CZ" sz="1800" b="1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smtClean="0"/>
              <a:t>L</a:t>
            </a:r>
            <a:r>
              <a:rPr lang="fr-FR" sz="1600" dirty="0" smtClean="0"/>
              <a:t>e berceau des </a:t>
            </a:r>
            <a:r>
              <a:rPr lang="fr-FR" sz="1600" b="1" dirty="0" smtClean="0"/>
              <a:t>grands vins luxembourgeois</a:t>
            </a:r>
            <a:r>
              <a:rPr lang="cs-CZ" sz="1600" b="1" dirty="0" smtClean="0"/>
              <a:t> </a:t>
            </a:r>
            <a:r>
              <a:rPr lang="cs-CZ" sz="1600" dirty="0" smtClean="0"/>
              <a:t>(</a:t>
            </a:r>
            <a:r>
              <a:rPr lang="fr-FR" sz="1600" dirty="0" smtClean="0"/>
              <a:t>cépages blancs</a:t>
            </a:r>
            <a:r>
              <a:rPr lang="cs-CZ" sz="1600" dirty="0" smtClean="0"/>
              <a:t>- </a:t>
            </a:r>
            <a:r>
              <a:rPr lang="fr-FR" sz="1600" dirty="0" smtClean="0"/>
              <a:t>le Riesling, Auxerrois ou le Pinot Gris</a:t>
            </a:r>
            <a:r>
              <a:rPr lang="cs-CZ" sz="1600" dirty="0" smtClean="0"/>
              <a:t>)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1600" dirty="0" smtClean="0"/>
              <a:t>Des </a:t>
            </a:r>
            <a:r>
              <a:rPr lang="fr-FR" sz="1600" dirty="0" smtClean="0"/>
              <a:t>larges plantations d'arbres fruitiers </a:t>
            </a:r>
            <a:r>
              <a:rPr lang="cs-CZ" sz="1600" dirty="0" smtClean="0"/>
              <a:t>– la </a:t>
            </a:r>
            <a:r>
              <a:rPr lang="fr-FR" sz="1600" dirty="0" smtClean="0"/>
              <a:t>production de jus frais, liqueurs et Schnaps</a:t>
            </a:r>
            <a:endParaRPr lang="cs-CZ" sz="1600" b="1" dirty="0" smtClean="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21288"/>
            <a:ext cx="3240360" cy="70809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948264" y="6381328"/>
            <a:ext cx="184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100" dirty="0"/>
          </a:p>
        </p:txBody>
      </p:sp>
      <p:pic>
        <p:nvPicPr>
          <p:cNvPr id="9" name="Obrázek 8" descr="mosel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59" y="2924944"/>
            <a:ext cx="4820619" cy="3600400"/>
          </a:xfrm>
          <a:prstGeom prst="rect">
            <a:avLst/>
          </a:prstGeom>
        </p:spPr>
      </p:pic>
      <p:pic>
        <p:nvPicPr>
          <p:cNvPr id="10" name="Obrázek 9" descr="STH728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3140968"/>
            <a:ext cx="3599892" cy="239992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460432" y="6596390"/>
            <a:ext cx="5357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Obr.9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marL="0" algn="ctr">
              <a:spcBef>
                <a:spcPts val="0"/>
              </a:spcBef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8.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r>
              <a:rPr lang="cs-CZ" dirty="0" smtClean="0">
                <a:solidFill>
                  <a:schemeClr val="tx2"/>
                </a:solidFill>
              </a:rPr>
              <a:t> de </a:t>
            </a:r>
            <a:r>
              <a:rPr lang="cs-CZ" dirty="0" err="1" smtClean="0">
                <a:solidFill>
                  <a:schemeClr val="tx2"/>
                </a:solidFill>
              </a:rPr>
              <a:t>ch</a:t>
            </a:r>
            <a:r>
              <a:rPr lang="cs-CZ" dirty="0" err="1" smtClean="0">
                <a:solidFill>
                  <a:schemeClr val="tx2"/>
                </a:solidFill>
                <a:latin typeface="Arial"/>
                <a:cs typeface="Arial"/>
              </a:rPr>
              <a:t>âteaux</a:t>
            </a:r>
            <a:r>
              <a:rPr lang="cs-CZ" dirty="0" smtClean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rial"/>
                <a:cs typeface="Arial"/>
              </a:rPr>
              <a:t>forts</a:t>
            </a:r>
            <a:endParaRPr lang="cs-CZ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err="1" smtClean="0">
                <a:latin typeface="Arial"/>
                <a:cs typeface="Arial"/>
              </a:rPr>
              <a:t>Pays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aux</a:t>
            </a:r>
            <a:r>
              <a:rPr lang="cs-CZ" sz="1600" dirty="0" smtClean="0">
                <a:latin typeface="Arial"/>
                <a:cs typeface="Arial"/>
              </a:rPr>
              <a:t> cent </a:t>
            </a:r>
            <a:r>
              <a:rPr lang="cs-CZ" sz="1600" dirty="0" err="1" smtClean="0">
                <a:latin typeface="Arial"/>
                <a:cs typeface="Arial"/>
              </a:rPr>
              <a:t>et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un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châteaux</a:t>
            </a:r>
            <a:endParaRPr lang="cs-CZ" sz="1600" dirty="0" smtClean="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cs-CZ" sz="1600" dirty="0" smtClean="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cs-CZ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cs-CZ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cs-CZ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6381328"/>
            <a:ext cx="184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100" dirty="0"/>
          </a:p>
        </p:txBody>
      </p:sp>
      <p:pic>
        <p:nvPicPr>
          <p:cNvPr id="12" name="Obrázek 11" descr="Beaufort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060848"/>
            <a:ext cx="3127896" cy="234592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39552" y="2132856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Beaufort</a:t>
            </a:r>
            <a:endParaRPr lang="cs-CZ" dirty="0"/>
          </a:p>
        </p:txBody>
      </p:sp>
      <p:pic>
        <p:nvPicPr>
          <p:cNvPr id="14" name="Obrázek 13" descr="Clervaux13.jpg"/>
          <p:cNvPicPr>
            <a:picLocks noChangeAspect="1"/>
          </p:cNvPicPr>
          <p:nvPr/>
        </p:nvPicPr>
        <p:blipFill>
          <a:blip r:embed="rId4" cstate="print"/>
          <a:srcRect r="2083" b="5556"/>
          <a:stretch>
            <a:fillRect/>
          </a:stretch>
        </p:blipFill>
        <p:spPr>
          <a:xfrm>
            <a:off x="4211960" y="1988840"/>
            <a:ext cx="3384376" cy="244827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355976" y="2060848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Clervaux</a:t>
            </a:r>
            <a:endParaRPr lang="cs-CZ" dirty="0"/>
          </a:p>
        </p:txBody>
      </p:sp>
      <p:pic>
        <p:nvPicPr>
          <p:cNvPr id="16" name="Obrázek 15" descr="Larochette (1).jpg"/>
          <p:cNvPicPr>
            <a:picLocks noChangeAspect="1"/>
          </p:cNvPicPr>
          <p:nvPr/>
        </p:nvPicPr>
        <p:blipFill>
          <a:blip r:embed="rId5" cstate="print"/>
          <a:srcRect b="6061"/>
          <a:stretch>
            <a:fillRect/>
          </a:stretch>
        </p:blipFill>
        <p:spPr>
          <a:xfrm>
            <a:off x="467544" y="4437112"/>
            <a:ext cx="3168352" cy="223224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539552" y="4509120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Larochette</a:t>
            </a:r>
            <a:endParaRPr lang="cs-CZ" dirty="0"/>
          </a:p>
        </p:txBody>
      </p:sp>
      <p:pic>
        <p:nvPicPr>
          <p:cNvPr id="19" name="Obrázek 18" descr="Vianden6.jpg"/>
          <p:cNvPicPr>
            <a:picLocks noChangeAspect="1"/>
          </p:cNvPicPr>
          <p:nvPr/>
        </p:nvPicPr>
        <p:blipFill>
          <a:blip r:embed="rId6" cstate="print"/>
          <a:srcRect r="1108" b="16841"/>
          <a:stretch>
            <a:fillRect/>
          </a:stretch>
        </p:blipFill>
        <p:spPr>
          <a:xfrm>
            <a:off x="4211960" y="4509120"/>
            <a:ext cx="3456384" cy="2179879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516216" y="4581128"/>
            <a:ext cx="1026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Vianden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9. </a:t>
            </a:r>
            <a:r>
              <a:rPr lang="cs-CZ" sz="2400" dirty="0" err="1" smtClean="0">
                <a:solidFill>
                  <a:schemeClr val="tx2"/>
                </a:solidFill>
              </a:rPr>
              <a:t>Pays</a:t>
            </a:r>
            <a:r>
              <a:rPr lang="cs-CZ" sz="2400" dirty="0" smtClean="0">
                <a:solidFill>
                  <a:schemeClr val="tx2"/>
                </a:solidFill>
              </a:rPr>
              <a:t> de </a:t>
            </a:r>
            <a:r>
              <a:rPr lang="cs-CZ" sz="2400" dirty="0" err="1" smtClean="0">
                <a:solidFill>
                  <a:schemeClr val="tx2"/>
                </a:solidFill>
              </a:rPr>
              <a:t>terres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</a:rPr>
              <a:t>rouges</a:t>
            </a:r>
            <a:endParaRPr lang="cs-CZ" sz="2400" dirty="0" smtClean="0">
              <a:solidFill>
                <a:schemeClr val="tx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600" dirty="0" err="1" smtClean="0">
                <a:solidFill>
                  <a:schemeClr val="tx2"/>
                </a:solidFill>
              </a:rPr>
              <a:t>Terres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Rouges</a:t>
            </a:r>
            <a:r>
              <a:rPr lang="cs-CZ" sz="1600" dirty="0" smtClean="0">
                <a:solidFill>
                  <a:schemeClr val="tx2"/>
                </a:solidFill>
              </a:rPr>
              <a:t> = </a:t>
            </a:r>
            <a:r>
              <a:rPr lang="cs-CZ" sz="1600" dirty="0" err="1" smtClean="0"/>
              <a:t>région</a:t>
            </a:r>
            <a:r>
              <a:rPr lang="cs-CZ" sz="1600" dirty="0" smtClean="0"/>
              <a:t> </a:t>
            </a:r>
            <a:r>
              <a:rPr lang="cs-CZ" sz="1600" dirty="0" err="1" smtClean="0"/>
              <a:t>située</a:t>
            </a:r>
            <a:r>
              <a:rPr lang="cs-CZ" sz="1600" dirty="0" smtClean="0"/>
              <a:t> </a:t>
            </a:r>
            <a:r>
              <a:rPr lang="cs-CZ" sz="1600" dirty="0" err="1" smtClean="0"/>
              <a:t>dans</a:t>
            </a:r>
            <a:r>
              <a:rPr lang="cs-CZ" sz="1600" dirty="0" smtClean="0"/>
              <a:t> </a:t>
            </a:r>
            <a:r>
              <a:rPr lang="cs-CZ" sz="1600" dirty="0" err="1" smtClean="0"/>
              <a:t>le</a:t>
            </a:r>
            <a:r>
              <a:rPr lang="cs-CZ" sz="1600" dirty="0" smtClean="0"/>
              <a:t> sud </a:t>
            </a:r>
            <a:r>
              <a:rPr lang="cs-CZ" sz="1600" dirty="0" err="1" smtClean="0"/>
              <a:t>du</a:t>
            </a:r>
            <a:r>
              <a:rPr lang="cs-CZ" sz="1600" dirty="0" smtClean="0"/>
              <a:t> </a:t>
            </a:r>
            <a:r>
              <a:rPr lang="cs-CZ" sz="1600" dirty="0" err="1" smtClean="0"/>
              <a:t>pays</a:t>
            </a:r>
            <a:r>
              <a:rPr lang="cs-CZ" sz="1600" dirty="0" smtClean="0"/>
              <a:t>, </a:t>
            </a:r>
            <a:r>
              <a:rPr lang="cs-CZ" sz="1600" dirty="0" err="1" smtClean="0"/>
              <a:t>marquée</a:t>
            </a:r>
            <a:r>
              <a:rPr lang="cs-CZ" sz="1600" dirty="0" smtClean="0"/>
              <a:t> par les </a:t>
            </a:r>
            <a:r>
              <a:rPr lang="cs-CZ" sz="1600" dirty="0" err="1" smtClean="0"/>
              <a:t>traces</a:t>
            </a:r>
            <a:r>
              <a:rPr lang="cs-CZ" sz="1600" dirty="0" smtClean="0"/>
              <a:t> d´</a:t>
            </a:r>
            <a:r>
              <a:rPr lang="cs-CZ" sz="1600" dirty="0" err="1" smtClean="0"/>
              <a:t>exploitations</a:t>
            </a:r>
            <a:r>
              <a:rPr lang="cs-CZ" sz="1600" dirty="0" smtClean="0"/>
              <a:t> </a:t>
            </a:r>
            <a:r>
              <a:rPr lang="cs-CZ" sz="1600" dirty="0" err="1" smtClean="0"/>
              <a:t>mini</a:t>
            </a:r>
            <a:r>
              <a:rPr lang="cs-CZ" sz="1600" dirty="0" err="1" smtClean="0">
                <a:latin typeface="Arial"/>
                <a:cs typeface="Arial"/>
              </a:rPr>
              <a:t>ères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et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aujourd</a:t>
            </a:r>
            <a:r>
              <a:rPr lang="cs-CZ" sz="1600" dirty="0" smtClean="0">
                <a:latin typeface="Arial"/>
                <a:cs typeface="Arial"/>
              </a:rPr>
              <a:t>´</a:t>
            </a:r>
            <a:r>
              <a:rPr lang="cs-CZ" sz="1600" dirty="0" err="1" smtClean="0">
                <a:latin typeface="Arial"/>
                <a:cs typeface="Arial"/>
              </a:rPr>
              <a:t>hui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destination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touristique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et</a:t>
            </a:r>
            <a:r>
              <a:rPr lang="cs-CZ" sz="1600" dirty="0" smtClean="0">
                <a:latin typeface="Arial"/>
                <a:cs typeface="Arial"/>
              </a:rPr>
              <a:t> </a:t>
            </a:r>
            <a:r>
              <a:rPr lang="cs-CZ" sz="1600" dirty="0" err="1" smtClean="0">
                <a:latin typeface="Arial"/>
                <a:cs typeface="Arial"/>
              </a:rPr>
              <a:t>culturelle</a:t>
            </a:r>
            <a:endParaRPr lang="cs-CZ" sz="16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2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21288"/>
            <a:ext cx="3240360" cy="70809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948264" y="6381328"/>
            <a:ext cx="184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100" dirty="0"/>
          </a:p>
        </p:txBody>
      </p:sp>
      <p:pic>
        <p:nvPicPr>
          <p:cNvPr id="12" name="Obrázek 11" descr="terres_rouges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564904"/>
            <a:ext cx="3885397" cy="2592288"/>
          </a:xfrm>
          <a:prstGeom prst="rect">
            <a:avLst/>
          </a:prstGeom>
        </p:spPr>
      </p:pic>
      <p:pic>
        <p:nvPicPr>
          <p:cNvPr id="14" name="Obrázek 13" descr="Terres_Rouges_2.jpg"/>
          <p:cNvPicPr>
            <a:picLocks noChangeAspect="1"/>
          </p:cNvPicPr>
          <p:nvPr/>
        </p:nvPicPr>
        <p:blipFill>
          <a:blip r:embed="rId5" cstate="print"/>
          <a:srcRect t="14107" r="241"/>
          <a:stretch>
            <a:fillRect/>
          </a:stretch>
        </p:blipFill>
        <p:spPr>
          <a:xfrm>
            <a:off x="179512" y="2420888"/>
            <a:ext cx="4752528" cy="30689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283968" y="5517232"/>
            <a:ext cx="6142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Obr.10</a:t>
            </a:r>
            <a:endParaRPr lang="cs-CZ" sz="11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16416" y="5229200"/>
            <a:ext cx="6142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Obr.11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10 </a:t>
            </a:r>
            <a:r>
              <a:rPr lang="cs-CZ" dirty="0" err="1" smtClean="0">
                <a:solidFill>
                  <a:schemeClr val="tx2"/>
                </a:solidFill>
              </a:rPr>
              <a:t>visages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10. </a:t>
            </a:r>
            <a:r>
              <a:rPr lang="cs-CZ" sz="2400" dirty="0" err="1" smtClean="0">
                <a:solidFill>
                  <a:schemeClr val="tx2"/>
                </a:solidFill>
              </a:rPr>
              <a:t>Pays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</a:rPr>
              <a:t>gastronomique</a:t>
            </a:r>
            <a:endParaRPr lang="cs-CZ" sz="24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1800" dirty="0" err="1" smtClean="0">
                <a:solidFill>
                  <a:schemeClr val="tx2"/>
                </a:solidFill>
              </a:rPr>
              <a:t>Jambon</a:t>
            </a:r>
            <a:r>
              <a:rPr lang="cs-CZ" sz="1800" dirty="0" smtClean="0">
                <a:solidFill>
                  <a:schemeClr val="tx2"/>
                </a:solidFill>
              </a:rPr>
              <a:t> d´</a:t>
            </a:r>
            <a:r>
              <a:rPr lang="cs-CZ" sz="1800" dirty="0" err="1" smtClean="0">
                <a:solidFill>
                  <a:schemeClr val="tx2"/>
                </a:solidFill>
              </a:rPr>
              <a:t>Ardenne</a:t>
            </a:r>
            <a:r>
              <a:rPr lang="cs-CZ" sz="1800" dirty="0" smtClean="0">
                <a:solidFill>
                  <a:schemeClr val="tx2"/>
                </a:solidFill>
              </a:rPr>
              <a:t>		Vin </a:t>
            </a:r>
            <a:r>
              <a:rPr lang="cs-CZ" sz="1800" dirty="0" err="1" smtClean="0">
                <a:solidFill>
                  <a:schemeClr val="tx2"/>
                </a:solidFill>
              </a:rPr>
              <a:t>luxembourgeois</a:t>
            </a:r>
            <a:endParaRPr lang="cs-CZ" sz="1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tx2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21288"/>
            <a:ext cx="3240360" cy="70809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660232" y="6596390"/>
            <a:ext cx="6142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Obr.14</a:t>
            </a:r>
            <a:endParaRPr lang="cs-CZ" sz="1100" dirty="0"/>
          </a:p>
        </p:txBody>
      </p:sp>
      <p:pic>
        <p:nvPicPr>
          <p:cNvPr id="11" name="Obrázek 10" descr="jambo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772816"/>
            <a:ext cx="3491880" cy="2618910"/>
          </a:xfrm>
          <a:prstGeom prst="rect">
            <a:avLst/>
          </a:prstGeom>
        </p:spPr>
      </p:pic>
      <p:pic>
        <p:nvPicPr>
          <p:cNvPr id="13" name="Obrázek 12" descr="bernard_massard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1772816"/>
            <a:ext cx="3251200" cy="243840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059832" y="4365104"/>
            <a:ext cx="6142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Obr.12</a:t>
            </a:r>
            <a:endParaRPr lang="cs-CZ" sz="11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221088"/>
            <a:ext cx="6142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Obr.13</a:t>
            </a:r>
            <a:endParaRPr lang="cs-CZ" sz="11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4509120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Bi</a:t>
            </a:r>
            <a:r>
              <a:rPr lang="cs-CZ" dirty="0" err="1" smtClean="0">
                <a:solidFill>
                  <a:schemeClr val="tx2"/>
                </a:solidFill>
                <a:latin typeface="Arial"/>
                <a:cs typeface="Arial"/>
              </a:rPr>
              <a:t>ère</a:t>
            </a:r>
            <a:r>
              <a:rPr lang="cs-CZ" dirty="0" smtClean="0">
                <a:solidFill>
                  <a:schemeClr val="tx2"/>
                </a:solidFill>
                <a:latin typeface="Arial"/>
                <a:cs typeface="Arial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rial"/>
                <a:cs typeface="Arial"/>
              </a:rPr>
              <a:t>luxembourgeoise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21" name="Obrázek 20" descr="bier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4941168"/>
            <a:ext cx="1656184" cy="1622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WWW stránky: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lcto.lu</a:t>
            </a:r>
            <a:r>
              <a:rPr lang="cs-CZ" sz="2000" dirty="0" smtClean="0">
                <a:hlinkClick r:id="rId2"/>
              </a:rPr>
              <a:t>/fr/index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visitluxembourg.com</a:t>
            </a:r>
            <a:r>
              <a:rPr lang="cs-CZ" sz="2000" dirty="0" smtClean="0">
                <a:hlinkClick r:id="rId3"/>
              </a:rPr>
              <a:t>/fr/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733256"/>
            <a:ext cx="4032448" cy="88118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190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</a:t>
            </a:r>
            <a:r>
              <a:rPr lang="en-US" sz="1600" dirty="0" smtClean="0"/>
              <a:t>]</a:t>
            </a:r>
            <a:r>
              <a:rPr lang="cs-CZ" sz="1600" dirty="0" smtClean="0"/>
              <a:t> CAYAMBE,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24.10.2013]. </a:t>
            </a:r>
            <a:r>
              <a:rPr lang="cs-CZ" sz="1600" dirty="0" smtClean="0"/>
              <a:t>Dostupný </a:t>
            </a:r>
            <a:r>
              <a:rPr lang="cs-CZ" sz="1600" dirty="0" smtClean="0"/>
              <a:t>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2"/>
              </a:rPr>
              <a:t>http://commons.wikimedia.org/wiki/File:Luxembourg_Kirchberg_as_from_mont%C3%A9e_Pfaffenthal_01.jpg?uselang=cs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Obr.2</a:t>
            </a:r>
            <a:r>
              <a:rPr lang="en-US" sz="1600" dirty="0" smtClean="0"/>
              <a:t>]</a:t>
            </a:r>
            <a:r>
              <a:rPr lang="cs-CZ" sz="1600" dirty="0" smtClean="0"/>
              <a:t> GUIDO RADIG,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3"/>
              </a:rPr>
              <a:t>http://commons.wikimedia.org/wiki/File:Luxembourg_-_Philharmonie_Luxembourg_Panorama_(tone-mapping).jpg?uselang=cs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</a:t>
            </a:r>
            <a:r>
              <a:rPr lang="cs-CZ" sz="1600" dirty="0" smtClean="0"/>
              <a:t> ZULFOW,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4"/>
              </a:rPr>
              <a:t>http://commons.wikimedia.org/wiki/File:MudAM.JPG?uselang=cs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en-US" sz="1600" dirty="0" err="1" smtClean="0"/>
              <a:t>Obr</a:t>
            </a:r>
            <a:r>
              <a:rPr lang="en-US" sz="1600" dirty="0" smtClean="0"/>
              <a:t>.</a:t>
            </a:r>
            <a:r>
              <a:rPr lang="cs-CZ" sz="1600" dirty="0" smtClean="0"/>
              <a:t>4</a:t>
            </a:r>
            <a:r>
              <a:rPr lang="en-US" sz="1600" dirty="0" smtClean="0"/>
              <a:t>]</a:t>
            </a:r>
            <a:r>
              <a:rPr lang="cs-CZ" sz="1600" dirty="0" smtClean="0"/>
              <a:t> KRISCHNIG, PROSTŘEDNICTVÍM WIKIMEDIA COMMONS.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10.10.2013].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5"/>
              </a:rPr>
              <a:t>http://commons.wikimedia.org/wiki/File:Grab_Johann_von_Luxemburg.jpg?uselang=cs</a:t>
            </a:r>
            <a:endParaRPr lang="cs-CZ" sz="1600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733256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85849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50197"/>
          </a:xfrm>
        </p:spPr>
        <p:txBody>
          <a:bodyPr/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</a:t>
            </a:r>
            <a:r>
              <a:rPr lang="cs-CZ" sz="1600" dirty="0" smtClean="0"/>
              <a:t> GILPE,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2"/>
              </a:rPr>
              <a:t>http://commons.wikimedia.org/wiki/File:Luxembourg_Rue_de_Prague_nom_de_rue.jpg?uselang=cs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Obr.6</a:t>
            </a:r>
            <a:r>
              <a:rPr lang="en-US" sz="1600" dirty="0" smtClean="0"/>
              <a:t>]</a:t>
            </a:r>
            <a:r>
              <a:rPr lang="cs-CZ" sz="1600" dirty="0" smtClean="0"/>
              <a:t> RASZVAN ORENDOVICI,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commons.wikimedia.org/wiki/File:Dicks </a:t>
            </a:r>
            <a:r>
              <a:rPr lang="cs-CZ" sz="1600" dirty="0" err="1" smtClean="0">
                <a:hlinkClick r:id="rId3"/>
              </a:rPr>
              <a:t>Lentz</a:t>
            </a:r>
            <a:r>
              <a:rPr lang="cs-CZ" sz="1600" dirty="0" smtClean="0">
                <a:hlinkClick r:id="rId3"/>
              </a:rPr>
              <a:t>_monument.JPG?</a:t>
            </a:r>
            <a:r>
              <a:rPr lang="cs-CZ" sz="1600" dirty="0" err="1" smtClean="0">
                <a:hlinkClick r:id="rId3"/>
              </a:rPr>
              <a:t>uselang</a:t>
            </a:r>
            <a:r>
              <a:rPr lang="cs-CZ" sz="1600" dirty="0" smtClean="0">
                <a:hlinkClick r:id="rId3"/>
              </a:rPr>
              <a:t>=</a:t>
            </a:r>
            <a:r>
              <a:rPr lang="cs-CZ" sz="1600" dirty="0" err="1" smtClean="0">
                <a:hlinkClick r:id="rId3"/>
              </a:rPr>
              <a:t>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Obr.7</a:t>
            </a:r>
            <a:r>
              <a:rPr lang="en-US" sz="1600" dirty="0" smtClean="0"/>
              <a:t>]</a:t>
            </a:r>
            <a:r>
              <a:rPr lang="cs-CZ" sz="1600" dirty="0" smtClean="0"/>
              <a:t> CAYAMBE,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4"/>
              </a:rPr>
              <a:t>http://commons.wikimedia.org/wiki/File:Luxembourg_Beaufort_Saueruecht_01.jpg?uselang=cs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en-US" sz="1600" dirty="0" err="1" smtClean="0"/>
              <a:t>Obr</a:t>
            </a:r>
            <a:r>
              <a:rPr lang="en-US" sz="1600" dirty="0" smtClean="0"/>
              <a:t>.</a:t>
            </a:r>
            <a:r>
              <a:rPr lang="cs-CZ" sz="1600" dirty="0" smtClean="0"/>
              <a:t>8</a:t>
            </a:r>
            <a:r>
              <a:rPr lang="en-US" sz="1600" dirty="0" smtClean="0"/>
              <a:t>]</a:t>
            </a:r>
            <a:r>
              <a:rPr lang="cs-CZ" sz="1600" dirty="0" smtClean="0"/>
              <a:t> DICKELBERS, PROSTŘEDNICTVÍM WIKIMEDIA COMMONS.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10.10.2013].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5"/>
              </a:rPr>
              <a:t>http://commons.wikimedia.org/wiki/File:Castle_in_Luxembourg.jpg?uselang=cs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en-US" sz="1600" dirty="0" err="1" smtClean="0"/>
              <a:t>Obr</a:t>
            </a:r>
            <a:r>
              <a:rPr lang="en-US" sz="1600" dirty="0" smtClean="0"/>
              <a:t>.</a:t>
            </a:r>
            <a:r>
              <a:rPr lang="cs-CZ" sz="1600" dirty="0" smtClean="0"/>
              <a:t>9</a:t>
            </a:r>
            <a:r>
              <a:rPr lang="en-US" sz="1600" dirty="0" smtClean="0"/>
              <a:t>]</a:t>
            </a:r>
            <a:r>
              <a:rPr lang="cs-CZ" sz="1600" dirty="0" smtClean="0"/>
              <a:t> TOBIAS BECK, PROSTŘEDNICTVÍM WIKIMEDIA COMMONS.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10.10.2013].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</a:t>
            </a: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6"/>
              </a:rPr>
              <a:t>http://commons.wikimedia.org/wiki/File:Nittel_(D)_und_Machtum_(L).JPG</a:t>
            </a:r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85849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50197"/>
          </a:xfrm>
        </p:spPr>
        <p:txBody>
          <a:bodyPr/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Obr.10</a:t>
            </a:r>
            <a:r>
              <a:rPr lang="en-US" sz="1600" dirty="0" smtClean="0"/>
              <a:t>]</a:t>
            </a:r>
            <a:r>
              <a:rPr lang="cs-CZ" sz="1600" dirty="0" smtClean="0"/>
              <a:t> SITCK,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2"/>
              </a:rPr>
              <a:t>http://commons.wikimedia.org/wiki/File:Terres_Rouges.JPG?uselang=cs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Obr.11</a:t>
            </a:r>
            <a:r>
              <a:rPr lang="en-US" sz="1600" dirty="0" smtClean="0"/>
              <a:t>]</a:t>
            </a:r>
            <a:r>
              <a:rPr lang="cs-CZ" sz="1600" dirty="0" smtClean="0"/>
              <a:t> MELOURES,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3"/>
              </a:rPr>
              <a:t>http://commons.wikimedia.org/wiki/File:Walzwierk_Fond-de-Gras.jpg?uselang=cs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Obr.12</a:t>
            </a:r>
            <a:r>
              <a:rPr lang="en-US" sz="1600" dirty="0" smtClean="0"/>
              <a:t>]</a:t>
            </a:r>
            <a:r>
              <a:rPr lang="cs-CZ" sz="1600" dirty="0" smtClean="0"/>
              <a:t> HENRI DOCQUIN, PROSTŘEDNICTVÍM WIKIMEDIA COMMONS.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24.10.2013].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4"/>
              </a:rPr>
              <a:t>http://commons.wikimedia.org/wiki/File:Jambon_sec_Ardennes_France_vue_04.JPG?uselang=cs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en-US" sz="1600" dirty="0" err="1" smtClean="0"/>
              <a:t>Obr</a:t>
            </a:r>
            <a:r>
              <a:rPr lang="en-US" sz="1600" dirty="0" smtClean="0"/>
              <a:t>.</a:t>
            </a:r>
            <a:r>
              <a:rPr lang="cs-CZ" sz="1600" dirty="0" smtClean="0"/>
              <a:t>13</a:t>
            </a:r>
            <a:r>
              <a:rPr lang="en-US" sz="1600" dirty="0" smtClean="0"/>
              <a:t>]</a:t>
            </a:r>
            <a:r>
              <a:rPr lang="cs-CZ" sz="1600" dirty="0" smtClean="0"/>
              <a:t> MATT LEWIS, PROSTŘEDNICTVÍM WIKIMEDIA COMMONS.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10.10.2013].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 </a:t>
            </a:r>
            <a:r>
              <a:rPr lang="cs-CZ" sz="1600" dirty="0" smtClean="0">
                <a:hlinkClick r:id="rId5"/>
              </a:rPr>
              <a:t>http://commons.wikimedia.org/wiki/File:Cremant_from_Luxembourg.jpg?uselang=cs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en-US" sz="1600" dirty="0" err="1" smtClean="0"/>
              <a:t>Obr</a:t>
            </a:r>
            <a:r>
              <a:rPr lang="en-US" sz="1600" dirty="0" smtClean="0"/>
              <a:t>.</a:t>
            </a:r>
            <a:r>
              <a:rPr lang="cs-CZ" sz="1600" dirty="0" smtClean="0"/>
              <a:t>14</a:t>
            </a:r>
            <a:r>
              <a:rPr lang="en-US" sz="1600" dirty="0" smtClean="0"/>
              <a:t>]</a:t>
            </a:r>
            <a:r>
              <a:rPr lang="cs-CZ" sz="1600" dirty="0" smtClean="0"/>
              <a:t> ALFVAN BEEM, PROSTŘEDNICTVÍM WIKIMEDIA COMMONS.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10.10.2013].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</a:t>
            </a:r>
            <a:r>
              <a:rPr lang="cs-CZ" sz="1600" dirty="0" smtClean="0"/>
              <a:t>na WWW:</a:t>
            </a:r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hlinkClick r:id="rId6"/>
              </a:rPr>
              <a:t>http://commons.wikimedia.org/wiki/File:Mus%C3%A9e_Europ%C3%A9en_de_la_Bi%C3%A8re,_Beer_coaster_pic-030.JPG?uselang=cs</a:t>
            </a:r>
            <a:endParaRPr lang="cs-CZ" sz="1600" dirty="0" smtClean="0">
              <a:hlinkClick r:id="rId4"/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5996</TotalTime>
  <Words>925</Words>
  <Application>Microsoft Office PowerPoint</Application>
  <PresentationFormat>Předvádění na obrazovce (4:3)</PresentationFormat>
  <Paragraphs>151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Síť</vt:lpstr>
      <vt:lpstr>Snímek 1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Zdroje</vt:lpstr>
      <vt:lpstr>Citace</vt:lpstr>
      <vt:lpstr>Citace</vt:lpstr>
      <vt:lpstr>Citace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pe</cp:lastModifiedBy>
  <cp:revision>274</cp:revision>
  <cp:lastPrinted>2001-10-13T19:40:46Z</cp:lastPrinted>
  <dcterms:created xsi:type="dcterms:W3CDTF">2001-09-22T14:04:06Z</dcterms:created>
  <dcterms:modified xsi:type="dcterms:W3CDTF">2014-03-06T08:18:47Z</dcterms:modified>
</cp:coreProperties>
</file>