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>
      <p:cViewPr>
        <p:scale>
          <a:sx n="118" d="100"/>
          <a:sy n="118" d="100"/>
        </p:scale>
        <p:origin x="-1440" y="-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0A7DC0E-83BE-407E-8E7B-6058C3C3C01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4263435-8493-428C-BAF6-E4CF7EC6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8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DC0E-83BE-407E-8E7B-6058C3C3C01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63435-8493-428C-BAF6-E4CF7EC6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0A7DC0E-83BE-407E-8E7B-6058C3C3C01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4263435-8493-428C-BAF6-E4CF7EC6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wheel spokes="8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DC0E-83BE-407E-8E7B-6058C3C3C01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63435-8493-428C-BAF6-E4CF7EC6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DC0E-83BE-407E-8E7B-6058C3C3C01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63435-8493-428C-BAF6-E4CF7EC6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DC0E-83BE-407E-8E7B-6058C3C3C01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63435-8493-428C-BAF6-E4CF7EC6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0A7DC0E-83BE-407E-8E7B-6058C3C3C01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63435-8493-428C-BAF6-E4CF7EC6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DC0E-83BE-407E-8E7B-6058C3C3C01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63435-8493-428C-BAF6-E4CF7EC6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DC0E-83BE-407E-8E7B-6058C3C3C01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63435-8493-428C-BAF6-E4CF7EC6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wheel spokes="8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0A7DC0E-83BE-407E-8E7B-6058C3C3C01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63435-8493-428C-BAF6-E4CF7EC6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0A7DC0E-83BE-407E-8E7B-6058C3C3C01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4263435-8493-428C-BAF6-E4CF7EC6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wheel spokes="8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0A7DC0E-83BE-407E-8E7B-6058C3C3C017}" type="datetimeFigureOut">
              <a:rPr lang="cs-CZ" smtClean="0"/>
              <a:pPr/>
              <a:t>17.1.2013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4263435-8493-428C-BAF6-E4CF7EC6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wheel spokes="8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pokladni%C4%8Dk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>Šetříme, porovnáváme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Základní škola a mateřská škola Nesovice, příspěvková organizace; </a:t>
            </a:r>
          </a:p>
          <a:p>
            <a:pPr>
              <a:defRPr/>
            </a:pPr>
            <a:r>
              <a:rPr lang="cs-CZ" sz="2400">
                <a:effectLst>
                  <a:outerShdw blurRad="38100" dist="38100" dir="2700000" algn="tl">
                    <a:srgbClr val="000000"/>
                  </a:outerShdw>
                </a:effectLst>
              </a:rPr>
              <a:t>CZ.1.07/1.4.00/21.1167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smtClean="0"/>
              <a:t>III/2 </a:t>
            </a:r>
            <a:r>
              <a:rPr lang="cs-CZ" sz="2200" dirty="0" smtClean="0"/>
              <a:t>Inovace a zkvalitnění výuky prostřednictvím ICT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200" dirty="0" smtClean="0"/>
              <a:t>VY_32_INOVACE_10_Šetříme, porovnáváme</a:t>
            </a:r>
          </a:p>
          <a:p>
            <a:pPr>
              <a:defRPr/>
            </a:pPr>
            <a:r>
              <a:rPr lang="cs-CZ" dirty="0" smtClean="0"/>
              <a:t>Připravujeme  se na nákup, plánujeme, přemýšlíme, promýšlíme, počítáme.</a:t>
            </a: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Mgr. Jana Kachlíková</a:t>
            </a:r>
            <a:endParaRPr lang="cs-CZ" sz="22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0"/>
            <a:ext cx="608012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žáky naučí komunikaci o způsobu řešení úloh, obhájit vlastní názor, používat přirozená čísla k modelování reálných situací, učí finanční gramotnosti.</a:t>
            </a:r>
          </a:p>
          <a:p>
            <a:r>
              <a:rPr lang="cs-CZ" dirty="0" smtClean="0"/>
              <a:t>Pro 1. ročník z. š.</a:t>
            </a:r>
          </a:p>
          <a:p>
            <a:r>
              <a:rPr lang="cs-CZ" dirty="0" smtClean="0"/>
              <a:t>Číslo a početní operace</a:t>
            </a:r>
          </a:p>
          <a:p>
            <a:r>
              <a:rPr lang="cs-CZ" dirty="0" smtClean="0"/>
              <a:t>Obor přirozených čísel 1 - 20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1072463"/>
      </p:ext>
    </p:extLst>
  </p:cSld>
  <p:clrMapOvr>
    <a:masterClrMapping/>
  </p:clrMapOvr>
  <p:transition>
    <p:wheel spokes="8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Příběh </a:t>
            </a:r>
            <a:r>
              <a:rPr lang="cs-CZ" smtClean="0"/>
              <a:t>„Nákup“: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Prvňáci naší školy se chystali na výlet. Protože se dobře a pilně učili, paní učitelka jim připravila výlet s programem. Do přípravy zapojila všechny svoje žáky. Ti rádi napsali nákupní seznam potřeb a potravin a počítali, kolik peněz potřebují a kolik mohou utratit.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9288577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Nákupní seznam 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rohlíky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hořčice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k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ečup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v</a:t>
            </a: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ánočka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špekáčky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čaj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>
                <a:solidFill>
                  <a:schemeClr val="tx2">
                    <a:lumMod val="50000"/>
                  </a:schemeClr>
                </a:solidFill>
                <a:latin typeface="Lucida Handwriting" pitchFamily="66" charset="0"/>
              </a:rPr>
              <a:t>cukr</a:t>
            </a:r>
            <a:endParaRPr lang="cs-CZ" b="1" dirty="0">
              <a:solidFill>
                <a:schemeClr val="tx2">
                  <a:lumMod val="50000"/>
                </a:schemeClr>
              </a:solidFill>
              <a:latin typeface="Lucida Handwriting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1082417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Zuzanka počítá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Jeden špekáček stojí 10 korun. Mohu si koupit ještě jeden, jestliže mám 20 korun?</a:t>
            </a:r>
          </a:p>
          <a:p>
            <a:r>
              <a:rPr lang="cs-CZ" dirty="0" smtClean="0"/>
              <a:t>Kdo jí poradí?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43808" y="3212976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142050135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Mireček přemýšlí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Mám rád vánočku. Ušetřím peníze, jestliže si koupím vánočku s rozinkami za 14 korun nebo když si koupím vánočku s mandlemi za 19 korun?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3130405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Míša počítá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 babičky jsem dostal na přilepšenou 20 korun. 8 korun jsem utratil za přívěsek a 2 koruny za žvýkačku. Zbydou mi peníze na točenou zmrzlinu za 10 korun?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97583615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Šimon se ptá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Kečup stojí 18 korun, hořčice 15 korun. Co je dražší? Co je levnější?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&lt;   &gt;   =</a:t>
            </a:r>
            <a:endParaRPr lang="cs-CZ" dirty="0"/>
          </a:p>
          <a:p>
            <a:endParaRPr lang="cs-CZ" dirty="0"/>
          </a:p>
        </p:txBody>
      </p:sp>
      <p:pic>
        <p:nvPicPr>
          <p:cNvPr id="5122" name="Picture 2" descr="C:\Users\Ríša\AppData\Local\Microsoft\Windows\Temporary Internet Files\Content.IE5\P3Z8WS7B\MC90019931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140968"/>
            <a:ext cx="1575303" cy="2147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3313614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Můžete jim poradit?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49648070"/>
      </p:ext>
    </p:extLst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BIBLIOGRAFICKÉ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>
                <a:latin typeface="Calibri" pitchFamily="34" charset="0"/>
              </a:rPr>
              <a:t>[online].</a:t>
            </a:r>
            <a:r>
              <a:rPr lang="cs-CZ" smtClean="0">
                <a:latin typeface="Calibri" pitchFamily="34" charset="0"/>
              </a:rPr>
              <a:t>[</a:t>
            </a:r>
            <a:r>
              <a:rPr lang="cs-CZ" dirty="0" smtClean="0">
                <a:latin typeface="Calibri" pitchFamily="34" charset="0"/>
              </a:rPr>
              <a:t>cit. 2011-06-14]</a:t>
            </a:r>
            <a:r>
              <a:rPr lang="cs-CZ" i="1" dirty="0" smtClean="0">
                <a:latin typeface="Calibri" pitchFamily="34" charset="0"/>
              </a:rPr>
              <a:t> Dostupný z WWW: &lt; </a:t>
            </a:r>
            <a:r>
              <a:rPr lang="cs-CZ" i="1" dirty="0" smtClean="0">
                <a:latin typeface="Calibri" pitchFamily="34" charset="0"/>
                <a:hlinkClick r:id="rId2"/>
              </a:rPr>
              <a:t>http://office.microsoft.com/</a:t>
            </a:r>
            <a:r>
              <a:rPr lang="cs-CZ" i="1" dirty="0" err="1" smtClean="0">
                <a:latin typeface="Calibri" pitchFamily="34" charset="0"/>
                <a:hlinkClick r:id="rId2"/>
              </a:rPr>
              <a:t>cs-cz</a:t>
            </a:r>
            <a:r>
              <a:rPr lang="cs-CZ" i="1" dirty="0" smtClean="0">
                <a:latin typeface="Calibri" pitchFamily="34" charset="0"/>
                <a:hlinkClick r:id="rId2"/>
              </a:rPr>
              <a:t>/</a:t>
            </a:r>
            <a:r>
              <a:rPr lang="cs-CZ" i="1" dirty="0" err="1" smtClean="0">
                <a:latin typeface="Calibri" pitchFamily="34" charset="0"/>
                <a:hlinkClick r:id="rId2"/>
              </a:rPr>
              <a:t>images</a:t>
            </a:r>
            <a:r>
              <a:rPr lang="cs-CZ" i="1" dirty="0" smtClean="0">
                <a:latin typeface="Calibri" pitchFamily="34" charset="0"/>
                <a:hlinkClick r:id="rId2"/>
              </a:rPr>
              <a:t>/</a:t>
            </a:r>
            <a:r>
              <a:rPr lang="cs-CZ" i="1" dirty="0" err="1" smtClean="0">
                <a:latin typeface="Calibri" pitchFamily="34" charset="0"/>
                <a:hlinkClick r:id="rId2"/>
              </a:rPr>
              <a:t>results.aspx?qu</a:t>
            </a:r>
            <a:r>
              <a:rPr lang="cs-CZ" i="1" dirty="0" smtClean="0">
                <a:latin typeface="Calibri" pitchFamily="34" charset="0"/>
                <a:hlinkClick r:id="rId2"/>
              </a:rPr>
              <a:t>=pokladni%C4%8Dka#ai:MC900441315|</a:t>
            </a:r>
            <a:r>
              <a:rPr lang="cs-CZ" i="1" dirty="0" smtClean="0">
                <a:latin typeface="Calibri" pitchFamily="34" charset="0"/>
              </a:rPr>
              <a:t>&gt;.</a:t>
            </a:r>
          </a:p>
          <a:p>
            <a:r>
              <a:rPr lang="cs-CZ" i="1" dirty="0" smtClean="0">
                <a:latin typeface="Calibri" pitchFamily="34" charset="0"/>
              </a:rPr>
              <a:t>[online].</a:t>
            </a:r>
            <a:r>
              <a:rPr lang="cs-CZ" dirty="0" smtClean="0">
                <a:latin typeface="Calibri" pitchFamily="34" charset="0"/>
              </a:rPr>
              <a:t>[cit. 2011-06-14]</a:t>
            </a:r>
            <a:r>
              <a:rPr lang="cs-CZ" i="1" dirty="0" smtClean="0">
                <a:latin typeface="Calibri" pitchFamily="34" charset="0"/>
              </a:rPr>
              <a:t> Dostupný z WWW: &lt; http://office.microsoft.com/cs-cz/images/results.aspx?qu=ke%C4%8Dup#ai:MC900199311| &gt;.</a:t>
            </a:r>
            <a:endParaRPr lang="cs-CZ" dirty="0"/>
          </a:p>
        </p:txBody>
      </p:sp>
    </p:spTree>
  </p:cSld>
  <p:clrMapOvr>
    <a:masterClrMapping/>
  </p:clrMapOvr>
  <p:transition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81</TotalTime>
  <Words>294</Words>
  <Application>Microsoft Office PowerPoint</Application>
  <PresentationFormat>Předvádění na obrazovce (4:3)</PresentationFormat>
  <Paragraphs>41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Bohatý</vt:lpstr>
      <vt:lpstr>Šetříme, porovnáváme</vt:lpstr>
      <vt:lpstr>Anotace</vt:lpstr>
      <vt:lpstr>Příběh „Nákup“:</vt:lpstr>
      <vt:lpstr>Nákupní seznam   </vt:lpstr>
      <vt:lpstr>Zuzanka počítá</vt:lpstr>
      <vt:lpstr>Mireček přemýšlí</vt:lpstr>
      <vt:lpstr>Míša počítá</vt:lpstr>
      <vt:lpstr>Šimon se ptá</vt:lpstr>
      <vt:lpstr>Můžete jim poradit?</vt:lpstr>
      <vt:lpstr>BIBLIOGRAFICKÉ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Nákupní lístek</dc:title>
  <dc:creator>jana</dc:creator>
  <cp:lastModifiedBy>sborovna</cp:lastModifiedBy>
  <cp:revision>16</cp:revision>
  <dcterms:created xsi:type="dcterms:W3CDTF">2011-06-12T11:29:40Z</dcterms:created>
  <dcterms:modified xsi:type="dcterms:W3CDTF">2013-01-17T09:34:01Z</dcterms:modified>
</cp:coreProperties>
</file>