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7EA59-E3E7-4C92-9971-642D95F2AE3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F37E5-2835-41BB-8418-7F0664D1E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F8B1-44F8-4662-B591-9A7609B95A6E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556D7-52B4-4DC9-8D75-E33801C31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5452B-FB9A-4E88-A235-D6948127678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80121-80BB-4448-B215-325482F07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19A3B-90A9-4518-8C84-32A5AB40015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CF3E1-13EA-4F57-A3F4-601C48A00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8DB0A-6A3D-4B43-9923-595B7B98265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F5DE6-00D4-4D5D-AC3A-F0DECA238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8F433-175D-4C12-9037-49FF6AA235B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A90A7-F5E0-40D5-B3EB-3920DFC1BE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24072-E8D3-40FC-BCF9-1C34D3C1F96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0CAD6-3583-40C7-833F-5017B2E31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8793E-BB12-40E2-867E-8E0BDD9F3F2B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32366-0003-4DBC-9E94-F298B7301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861CF-EDC6-45E8-BBC5-6FCF9784080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8DD6C-76C5-4512-82A4-2CA7A9DD3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F3AA4-8E58-4EDB-B974-90D60E81A9D7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524C5-F1AF-4F15-B655-A1739D2E7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41D24-E27E-4156-8535-8F16BF6EB0E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AE3C9-0275-4DAC-A5A1-44709F3BE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C7AC5D-4066-4DFE-B6A9-E88E45E6041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1D121C-B79F-405C-B451-DDAF86FA8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omb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9750" y="4894263"/>
            <a:ext cx="8064500" cy="1990725"/>
          </a:xfrm>
        </p:spPr>
        <p:txBody>
          <a:bodyPr/>
          <a:lstStyle/>
          <a:p>
            <a:pPr algn="r" eaLnBrk="1" hangingPunct="1"/>
            <a:r>
              <a:rPr lang="cs-CZ" sz="1400" smtClean="0">
                <a:solidFill>
                  <a:srgbClr val="002060"/>
                </a:solidFill>
              </a:rPr>
              <a:t>Základní škola a mateřská škola Nesovice, příspěvková organizace; CZ.1.07/1.4.00/21.1167</a:t>
            </a:r>
          </a:p>
          <a:p>
            <a:pPr algn="r" eaLnBrk="1" hangingPunct="1"/>
            <a:r>
              <a:rPr lang="cs-CZ" sz="1400" smtClean="0">
                <a:solidFill>
                  <a:srgbClr val="002060"/>
                </a:solidFill>
              </a:rPr>
              <a:t>III/2 Inovace a zkvalitnění výuky prostřednictvím ICT</a:t>
            </a:r>
          </a:p>
          <a:p>
            <a:pPr algn="r" eaLnBrk="1" hangingPunct="1"/>
            <a:r>
              <a:rPr lang="cs-CZ" sz="1400" smtClean="0">
                <a:solidFill>
                  <a:srgbClr val="002060"/>
                </a:solidFill>
              </a:rPr>
              <a:t>VY_32_INOVACE_18_Na nádraží</a:t>
            </a:r>
          </a:p>
          <a:p>
            <a:pPr algn="r" eaLnBrk="1" hangingPunct="1"/>
            <a:r>
              <a:rPr lang="cs-CZ" sz="1400" smtClean="0">
                <a:solidFill>
                  <a:srgbClr val="002060"/>
                </a:solidFill>
              </a:rPr>
              <a:t>Finanční gramotnost. Slovní úlohy na sčítání.</a:t>
            </a:r>
          </a:p>
          <a:p>
            <a:pPr algn="r" eaLnBrk="1" hangingPunct="1"/>
            <a:r>
              <a:rPr lang="cs-CZ" sz="1400" smtClean="0">
                <a:solidFill>
                  <a:srgbClr val="002060"/>
                </a:solidFill>
              </a:rPr>
              <a:t>Mgr. Iva Hanáková</a:t>
            </a:r>
          </a:p>
          <a:p>
            <a:pPr algn="r" eaLnBrk="1" hangingPunct="1"/>
            <a:endParaRPr lang="cs-CZ" sz="1400" smtClean="0">
              <a:solidFill>
                <a:srgbClr val="002060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04813"/>
            <a:ext cx="4768850" cy="1165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51720" y="1569566"/>
            <a:ext cx="453194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NÁDRAŽÍ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cs-CZ" b="1" dirty="0" smtClean="0"/>
              <a:t>Anotace</a:t>
            </a:r>
          </a:p>
          <a:p>
            <a:pPr>
              <a:defRPr/>
            </a:pPr>
            <a:r>
              <a:rPr lang="cs-CZ" dirty="0" smtClean="0"/>
              <a:t>Finanční gramotnost – hospodaření s penězi. Řešení slovních úloh</a:t>
            </a:r>
            <a:r>
              <a:rPr lang="cs-CZ" smtClean="0"/>
              <a:t>, sčítání v oboru do 10.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buFont typeface="Arial" pitchFamily="34" charset="0"/>
              <a:buNone/>
              <a:defRPr/>
            </a:pPr>
            <a:r>
              <a:rPr lang="cs-CZ" b="1" dirty="0" smtClean="0"/>
              <a:t>Ročník: </a:t>
            </a:r>
            <a:r>
              <a:rPr lang="cs-CZ" dirty="0" smtClean="0"/>
              <a:t>1.</a:t>
            </a:r>
          </a:p>
          <a:p>
            <a:pPr>
              <a:buFont typeface="Arial" pitchFamily="34" charset="0"/>
              <a:buNone/>
              <a:defRPr/>
            </a:pPr>
            <a:r>
              <a:rPr lang="cs-CZ" b="1" dirty="0" smtClean="0"/>
              <a:t>Vzdělávací oblast:</a:t>
            </a:r>
          </a:p>
          <a:p>
            <a:pPr>
              <a:defRPr/>
            </a:pPr>
            <a:r>
              <a:rPr lang="cs-CZ" dirty="0" smtClean="0"/>
              <a:t>Matematika a její aplikace</a:t>
            </a:r>
          </a:p>
          <a:p>
            <a:pPr>
              <a:buFont typeface="Arial" pitchFamily="34" charset="0"/>
              <a:buNone/>
              <a:defRPr/>
            </a:pPr>
            <a:r>
              <a:rPr lang="cs-CZ" b="1" dirty="0" smtClean="0"/>
              <a:t>Předmět:</a:t>
            </a:r>
          </a:p>
          <a:p>
            <a:pPr>
              <a:defRPr/>
            </a:pPr>
            <a:r>
              <a:rPr lang="cs-CZ" dirty="0" smtClean="0"/>
              <a:t>Matematika</a:t>
            </a:r>
            <a:endParaRPr lang="cs-CZ" dirty="0"/>
          </a:p>
        </p:txBody>
      </p:sp>
    </p:spTree>
  </p:cSld>
  <p:clrMapOvr>
    <a:masterClrMapping/>
  </p:clrMapOvr>
  <p:transition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7993063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Máma a Sima jely na výlet.</a:t>
            </a:r>
          </a:p>
          <a:p>
            <a:r>
              <a:rPr lang="cs-CZ" sz="2400"/>
              <a:t>Jízdenka pro mámu stála 6 korun a pro Simu 3 koruny.</a:t>
            </a:r>
          </a:p>
          <a:p>
            <a:r>
              <a:rPr lang="cs-CZ" sz="2400"/>
              <a:t>Kolik zaplatily celkem za obě jízdenky?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916113"/>
            <a:ext cx="3887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MÁMA	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2349500"/>
            <a:ext cx="3887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SIMA		3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2781300"/>
            <a:ext cx="3887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solidFill>
                  <a:srgbClr val="FFFF00"/>
                </a:solidFill>
              </a:rPr>
              <a:t>CELKEM	?</a:t>
            </a:r>
          </a:p>
        </p:txBody>
      </p: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827088" y="3357563"/>
            <a:ext cx="2160587" cy="792162"/>
            <a:chOff x="827584" y="3356992"/>
            <a:chExt cx="2160240" cy="792088"/>
          </a:xfrm>
        </p:grpSpPr>
        <p:sp>
          <p:nvSpPr>
            <p:cNvPr id="8" name="Elipsa 7"/>
            <p:cNvSpPr/>
            <p:nvPr/>
          </p:nvSpPr>
          <p:spPr>
            <a:xfrm>
              <a:off x="827584" y="3356992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1259632" y="3356992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1691680" y="3356992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2123728" y="3356992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2627784" y="3356992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827584" y="3789040"/>
              <a:ext cx="360040" cy="360040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1258888" y="3789363"/>
            <a:ext cx="1225550" cy="360362"/>
            <a:chOff x="1259632" y="3789040"/>
            <a:chExt cx="1224136" cy="360040"/>
          </a:xfrm>
        </p:grpSpPr>
        <p:sp>
          <p:nvSpPr>
            <p:cNvPr id="15" name="Elipsa 14"/>
            <p:cNvSpPr/>
            <p:nvPr/>
          </p:nvSpPr>
          <p:spPr>
            <a:xfrm>
              <a:off x="1259632" y="3789040"/>
              <a:ext cx="360040" cy="36004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1691680" y="3789040"/>
              <a:ext cx="360040" cy="36004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2123728" y="3789040"/>
              <a:ext cx="360040" cy="36004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55650" y="5343525"/>
            <a:ext cx="7561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CELKEM ZAPLATILY ZA JÍZDENKY ___ KORUN.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79930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Sima jela k vlakem k babičce.</a:t>
            </a:r>
          </a:p>
          <a:p>
            <a:r>
              <a:rPr lang="cs-CZ" sz="2400"/>
              <a:t>Jízdenka k ní stála 4 koruny.</a:t>
            </a:r>
          </a:p>
          <a:p>
            <a:r>
              <a:rPr lang="cs-CZ" sz="2400"/>
              <a:t>Jízdenka domů stálá 4 koruny.</a:t>
            </a:r>
          </a:p>
          <a:p>
            <a:r>
              <a:rPr lang="cs-CZ" sz="2400"/>
              <a:t>Kolik musela dát maminka Simě peněz na cestu?</a:t>
            </a:r>
          </a:p>
        </p:txBody>
      </p:sp>
      <p:sp>
        <p:nvSpPr>
          <p:cNvPr id="16386" name="TextovéPole 18"/>
          <p:cNvSpPr txBox="1">
            <a:spLocks noChangeArrowheads="1"/>
          </p:cNvSpPr>
          <p:nvPr/>
        </p:nvSpPr>
        <p:spPr bwMode="auto">
          <a:xfrm>
            <a:off x="755650" y="5661025"/>
            <a:ext cx="7561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Sima dostala na cestu k babičce a domů ___ korun.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79930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Cesta z Milonic do Nesovic stojí 5 korun.</a:t>
            </a:r>
          </a:p>
          <a:p>
            <a:r>
              <a:rPr lang="cs-CZ" sz="2400"/>
              <a:t>Cesta zpět stojí také 5 korun.</a:t>
            </a:r>
          </a:p>
          <a:p>
            <a:r>
              <a:rPr lang="cs-CZ" sz="2400"/>
              <a:t>Kolik potřebuješ na jízdenku tam a zpět?</a:t>
            </a:r>
          </a:p>
        </p:txBody>
      </p:sp>
      <p:sp>
        <p:nvSpPr>
          <p:cNvPr id="17410" name="TextovéPole 18"/>
          <p:cNvSpPr txBox="1">
            <a:spLocks noChangeArrowheads="1"/>
          </p:cNvSpPr>
          <p:nvPr/>
        </p:nvSpPr>
        <p:spPr bwMode="auto">
          <a:xfrm>
            <a:off x="755650" y="5661025"/>
            <a:ext cx="7561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Na jízdenku tam a zpět potřebuji ____ korun.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79930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Dan a táta jeli na výlet.</a:t>
            </a:r>
          </a:p>
          <a:p>
            <a:r>
              <a:rPr lang="cs-CZ" sz="2400"/>
              <a:t>Jízdenka pro Dana stála 2 koruny. Tatínkova jízdenka stála 7 korun.</a:t>
            </a:r>
          </a:p>
          <a:p>
            <a:r>
              <a:rPr lang="cs-CZ" sz="2400"/>
              <a:t>Kolik zaplatili za jízdenky na autobus?</a:t>
            </a:r>
          </a:p>
        </p:txBody>
      </p:sp>
      <p:sp>
        <p:nvSpPr>
          <p:cNvPr id="18434" name="TextovéPole 18"/>
          <p:cNvSpPr txBox="1">
            <a:spLocks noChangeArrowheads="1"/>
          </p:cNvSpPr>
          <p:nvPr/>
        </p:nvSpPr>
        <p:spPr bwMode="auto">
          <a:xfrm>
            <a:off x="755650" y="5661025"/>
            <a:ext cx="7561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</a:rPr>
              <a:t>Táta a Dan zaplatili ____ korun.</a:t>
            </a: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i="1">
                <a:latin typeface="Calibri" pitchFamily="34" charset="0"/>
              </a:rPr>
              <a:t>Obrázky: </a:t>
            </a:r>
            <a:r>
              <a:rPr lang="cs-CZ">
                <a:latin typeface="Calibri" pitchFamily="34" charset="0"/>
                <a:hlinkClick r:id="rId2"/>
              </a:rPr>
              <a:t>http://microsoft.office.com</a:t>
            </a:r>
            <a:endParaRPr lang="cs-CZ">
              <a:latin typeface="Calibri" pitchFamily="34" charset="0"/>
            </a:endParaRPr>
          </a:p>
          <a:p>
            <a:pPr marL="342900" indent="-342900"/>
            <a:endParaRPr lang="cs-CZ" i="1">
              <a:latin typeface="Calibri" pitchFamily="34" charset="0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179</Words>
  <Application>Microsoft Office PowerPoint</Application>
  <PresentationFormat>On-screen Show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7</cp:revision>
  <dcterms:created xsi:type="dcterms:W3CDTF">2011-04-12T15:51:18Z</dcterms:created>
  <dcterms:modified xsi:type="dcterms:W3CDTF">2014-03-06T14:00:07Z</dcterms:modified>
</cp:coreProperties>
</file>