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5" r:id="rId3"/>
    <p:sldId id="264" r:id="rId4"/>
    <p:sldId id="257" r:id="rId5"/>
    <p:sldId id="258" r:id="rId6"/>
    <p:sldId id="259" r:id="rId7"/>
    <p:sldId id="260" r:id="rId8"/>
    <p:sldId id="263" r:id="rId9"/>
    <p:sldId id="261" r:id="rId10"/>
    <p:sldId id="262" r:id="rId11"/>
    <p:sldId id="267" r:id="rId12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0" d="100"/>
          <a:sy n="4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2F4DD9-087B-4C79-B492-6AF8840097C0}" type="datetimeFigureOut">
              <a:rPr lang="cs-CZ"/>
              <a:pPr>
                <a:defRPr/>
              </a:pPr>
              <a:t>6.3.2014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3B1463-BCC8-40C0-9AAC-BE3E99E274D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74C558-031C-4AD4-8211-27C32A65437D}" type="datetimeFigureOut">
              <a:rPr lang="cs-CZ"/>
              <a:pPr>
                <a:defRPr/>
              </a:pPr>
              <a:t>6.3.2014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074FF5-CA13-4C7E-8F70-1FE7622B630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661D62-6D46-4C90-8ACD-CB0612FE2191}" type="datetimeFigureOut">
              <a:rPr lang="cs-CZ"/>
              <a:pPr>
                <a:defRPr/>
              </a:pPr>
              <a:t>6.3.2014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BBF873-2D2C-4549-B764-AE3224D7224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06B770-391F-4EB9-8A9B-03A83A6F90A2}" type="datetimeFigureOut">
              <a:rPr lang="cs-CZ"/>
              <a:pPr>
                <a:defRPr/>
              </a:pPr>
              <a:t>6.3.2014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4CE38D-97E7-4BCB-A7FC-3369F137C8D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B7C980-E810-401F-9417-9BD61C279672}" type="datetimeFigureOut">
              <a:rPr lang="cs-CZ"/>
              <a:pPr>
                <a:defRPr/>
              </a:pPr>
              <a:t>6.3.2014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7FB4E6-EAD2-45CD-91F0-186084853C4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F4F095-1753-4E4A-A270-042E5D7646CD}" type="datetimeFigureOut">
              <a:rPr lang="cs-CZ"/>
              <a:pPr>
                <a:defRPr/>
              </a:pPr>
              <a:t>6.3.2014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E18822-444F-4CA2-BEA6-A6A6D066C27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2922D3-3BA9-427C-BB1D-B9610CF8FA32}" type="datetimeFigureOut">
              <a:rPr lang="cs-CZ"/>
              <a:pPr>
                <a:defRPr/>
              </a:pPr>
              <a:t>6.3.2014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AB0AF1-21BA-4002-8EB7-E285977CEB9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A93F88-B447-469C-B613-F177B43FFC6A}" type="datetimeFigureOut">
              <a:rPr lang="cs-CZ"/>
              <a:pPr>
                <a:defRPr/>
              </a:pPr>
              <a:t>6.3.2014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749BD7-D031-43DA-80CD-AFDAB641557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2EA44A-DCE5-45D8-8EFD-803D078EDE41}" type="datetimeFigureOut">
              <a:rPr lang="cs-CZ"/>
              <a:pPr>
                <a:defRPr/>
              </a:pPr>
              <a:t>6.3.2014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766107-1516-41B1-B8D7-0A55C005CE6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8B2165-3C2B-4EE2-BDCC-6102E8005321}" type="datetimeFigureOut">
              <a:rPr lang="cs-CZ"/>
              <a:pPr>
                <a:defRPr/>
              </a:pPr>
              <a:t>6.3.2014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0DD6BC-8AC3-4ECB-97DD-975249E0780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BED647-7DCB-40A4-9392-7F3D6412D6C0}" type="datetimeFigureOut">
              <a:rPr lang="cs-CZ"/>
              <a:pPr>
                <a:defRPr/>
              </a:pPr>
              <a:t>6.3.2014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F57886-5370-4E4C-9681-92E8E10AA7F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1502C34-227A-4CE4-AEB6-6445123F9653}" type="datetimeFigureOut">
              <a:rPr lang="cs-CZ"/>
              <a:pPr>
                <a:defRPr/>
              </a:pPr>
              <a:t>6.3.2014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F651E87-4B7C-44CF-94CA-9F0044A8700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w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microsoft.office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Podnadpis 2"/>
          <p:cNvSpPr>
            <a:spLocks noGrp="1"/>
          </p:cNvSpPr>
          <p:nvPr>
            <p:ph type="subTitle" idx="1"/>
          </p:nvPr>
        </p:nvSpPr>
        <p:spPr>
          <a:xfrm>
            <a:off x="539750" y="4652963"/>
            <a:ext cx="8064500" cy="1990725"/>
          </a:xfrm>
        </p:spPr>
        <p:txBody>
          <a:bodyPr/>
          <a:lstStyle/>
          <a:p>
            <a:pPr algn="r"/>
            <a:endParaRPr lang="cs-CZ" sz="1400" smtClean="0">
              <a:solidFill>
                <a:srgbClr val="FF0000"/>
              </a:solidFill>
            </a:endParaRPr>
          </a:p>
          <a:p>
            <a:pPr algn="r"/>
            <a:endParaRPr lang="cs-CZ" sz="1400" smtClean="0">
              <a:solidFill>
                <a:srgbClr val="FF0000"/>
              </a:solidFill>
            </a:endParaRPr>
          </a:p>
          <a:p>
            <a:pPr algn="r"/>
            <a:r>
              <a:rPr lang="cs-CZ" sz="1400" smtClean="0">
                <a:solidFill>
                  <a:srgbClr val="FF0000"/>
                </a:solidFill>
              </a:rPr>
              <a:t>Základní škola a mateřská škola Nesovice, příspěvková organizace; CZ.1.07/1.4.00/21.1167</a:t>
            </a:r>
          </a:p>
          <a:p>
            <a:pPr algn="r"/>
            <a:r>
              <a:rPr lang="cs-CZ" sz="1400" smtClean="0">
                <a:solidFill>
                  <a:srgbClr val="FF0000"/>
                </a:solidFill>
              </a:rPr>
              <a:t>III/2 Inovace a zkvalitnění výuky prostřednictvím ICT</a:t>
            </a:r>
          </a:p>
          <a:p>
            <a:pPr algn="r"/>
            <a:r>
              <a:rPr lang="cs-CZ" sz="1400" smtClean="0">
                <a:solidFill>
                  <a:srgbClr val="FF0000"/>
                </a:solidFill>
              </a:rPr>
              <a:t>VY_32_INOVACE_19_Nakupujeme</a:t>
            </a:r>
          </a:p>
          <a:p>
            <a:pPr algn="r"/>
            <a:r>
              <a:rPr lang="cs-CZ" sz="1400" smtClean="0">
                <a:solidFill>
                  <a:srgbClr val="FF0000"/>
                </a:solidFill>
              </a:rPr>
              <a:t>Finanční gramotnost. Odčítání s přechodem přes desítku.</a:t>
            </a:r>
          </a:p>
          <a:p>
            <a:pPr algn="r"/>
            <a:r>
              <a:rPr lang="cs-CZ" sz="1400" smtClean="0">
                <a:solidFill>
                  <a:srgbClr val="FF0000"/>
                </a:solidFill>
              </a:rPr>
              <a:t>Mgr. Iva Hanáková</a:t>
            </a:r>
          </a:p>
          <a:p>
            <a:pPr algn="r"/>
            <a:endParaRPr lang="cs-CZ" sz="1400" smtClean="0">
              <a:solidFill>
                <a:srgbClr val="FF0000"/>
              </a:solidFill>
            </a:endParaRPr>
          </a:p>
        </p:txBody>
      </p:sp>
      <p:pic>
        <p:nvPicPr>
          <p:cNvPr id="1331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6050" y="115888"/>
            <a:ext cx="5008563" cy="12255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4551738" y="1268760"/>
            <a:ext cx="4268734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NAKUPUJEME</a:t>
            </a:r>
            <a:endParaRPr lang="cs-CZ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r>
              <a:rPr lang="cs-CZ" b="1" smtClean="0"/>
              <a:t>ANOTACE</a:t>
            </a:r>
          </a:p>
          <a:p>
            <a:r>
              <a:rPr lang="cs-CZ" smtClean="0"/>
              <a:t>Procvičování odčítání s přechodem přes desítku. Finanční gramotnost.</a:t>
            </a:r>
          </a:p>
          <a:p>
            <a:endParaRPr lang="cs-CZ" smtClean="0"/>
          </a:p>
          <a:p>
            <a:pPr>
              <a:buFont typeface="Arial" charset="0"/>
              <a:buNone/>
            </a:pPr>
            <a:r>
              <a:rPr lang="cs-CZ" b="1" smtClean="0"/>
              <a:t>Ročník:</a:t>
            </a:r>
            <a:r>
              <a:rPr lang="cs-CZ" smtClean="0"/>
              <a:t>	1.</a:t>
            </a:r>
          </a:p>
          <a:p>
            <a:pPr>
              <a:buFont typeface="Arial" charset="0"/>
              <a:buNone/>
            </a:pPr>
            <a:r>
              <a:rPr lang="cs-CZ" b="1" smtClean="0"/>
              <a:t>Vzdělávací oblast: </a:t>
            </a:r>
            <a:r>
              <a:rPr lang="cs-CZ" smtClean="0"/>
              <a:t>Matematika a její aplikace</a:t>
            </a:r>
          </a:p>
          <a:p>
            <a:pPr>
              <a:buFont typeface="Arial" charset="0"/>
              <a:buNone/>
            </a:pPr>
            <a:r>
              <a:rPr lang="cs-CZ" b="1" smtClean="0"/>
              <a:t>Předmět:</a:t>
            </a:r>
            <a:r>
              <a:rPr lang="cs-CZ" smtClean="0"/>
              <a:t>	Matematika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sah 2"/>
          <p:cNvSpPr>
            <a:spLocks noGrp="1"/>
          </p:cNvSpPr>
          <p:nvPr>
            <p:ph idx="1"/>
          </p:nvPr>
        </p:nvSpPr>
        <p:spPr>
          <a:xfrm>
            <a:off x="395288" y="1700213"/>
            <a:ext cx="8229600" cy="4525962"/>
          </a:xfrm>
        </p:spPr>
        <p:txBody>
          <a:bodyPr/>
          <a:lstStyle/>
          <a:p>
            <a:r>
              <a:rPr lang="cs-CZ" smtClean="0"/>
              <a:t>Honzík a Anička si vybrali v obchodě několik hraček. </a:t>
            </a:r>
          </a:p>
          <a:p>
            <a:r>
              <a:rPr lang="cs-CZ" smtClean="0"/>
              <a:t>Anička má 12 korun a Honzík 15 korun. </a:t>
            </a:r>
          </a:p>
          <a:p>
            <a:r>
              <a:rPr lang="cs-CZ" smtClean="0"/>
              <a:t>Vypočítejte, kolik korun by každému zbylo, kdyby si koupil jednu z hraček.</a:t>
            </a:r>
          </a:p>
        </p:txBody>
      </p:sp>
      <p:sp>
        <p:nvSpPr>
          <p:cNvPr id="4" name="Obdélník 3"/>
          <p:cNvSpPr/>
          <p:nvPr/>
        </p:nvSpPr>
        <p:spPr>
          <a:xfrm>
            <a:off x="1547664" y="476672"/>
            <a:ext cx="6563400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+mn-lt"/>
                <a:cs typeface="+mn-cs"/>
              </a:rPr>
              <a:t>Nakupujeme hračky</a:t>
            </a:r>
            <a:endParaRPr lang="cs-CZ" sz="5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4" descr="C:\Users\Iva\AppData\Local\Microsoft\Windows\Temporary Internet Files\Content.IE5\YKJ2TBVT\MC900355903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620713"/>
            <a:ext cx="1214437" cy="161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6" name="Picture 5" descr="C:\Users\Iva\AppData\Local\Microsoft\Windows\Temporary Internet Files\Content.IE5\HY1TORNJ\MC900349095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92950" y="549275"/>
            <a:ext cx="1182688" cy="161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Elipsa 5"/>
          <p:cNvSpPr/>
          <p:nvPr/>
        </p:nvSpPr>
        <p:spPr>
          <a:xfrm>
            <a:off x="1763713" y="836613"/>
            <a:ext cx="720725" cy="720725"/>
          </a:xfrm>
          <a:prstGeom prst="ellipse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chemeClr val="tx1"/>
                </a:solidFill>
              </a:rPr>
              <a:t>10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8" name="Elipsa 7"/>
          <p:cNvSpPr/>
          <p:nvPr/>
        </p:nvSpPr>
        <p:spPr>
          <a:xfrm>
            <a:off x="6300788" y="836613"/>
            <a:ext cx="719137" cy="720725"/>
          </a:xfrm>
          <a:prstGeom prst="ellipse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chemeClr val="tx1"/>
                </a:solidFill>
              </a:rPr>
              <a:t>10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9" name="Elipsa 8"/>
          <p:cNvSpPr/>
          <p:nvPr/>
        </p:nvSpPr>
        <p:spPr>
          <a:xfrm>
            <a:off x="2268538" y="1484313"/>
            <a:ext cx="539750" cy="539750"/>
          </a:xfrm>
          <a:prstGeom prst="ellipse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chemeClr val="tx1"/>
                </a:solidFill>
              </a:rPr>
              <a:t>2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0" name="Elipsa 9"/>
          <p:cNvSpPr/>
          <p:nvPr/>
        </p:nvSpPr>
        <p:spPr>
          <a:xfrm>
            <a:off x="6084888" y="1557338"/>
            <a:ext cx="539750" cy="539750"/>
          </a:xfrm>
          <a:prstGeom prst="ellipse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chemeClr val="tx1"/>
                </a:solidFill>
              </a:rPr>
              <a:t>5</a:t>
            </a:r>
          </a:p>
        </p:txBody>
      </p:sp>
      <p:pic>
        <p:nvPicPr>
          <p:cNvPr id="16391" name="Picture 7" descr="C:\Users\Iva\AppData\Local\Microsoft\Windows\Temporary Internet Files\Content.IE5\E6BBRO4B\MC900287159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92475" y="1628775"/>
            <a:ext cx="2559050" cy="177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Obdélník 13"/>
          <p:cNvSpPr/>
          <p:nvPr/>
        </p:nvSpPr>
        <p:spPr>
          <a:xfrm>
            <a:off x="3815916" y="764704"/>
            <a:ext cx="1512168" cy="72008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/>
              <a:t>9 Kč</a:t>
            </a:r>
            <a:endParaRPr lang="cs-CZ" sz="3200" b="1" dirty="0"/>
          </a:p>
        </p:txBody>
      </p:sp>
      <p:sp>
        <p:nvSpPr>
          <p:cNvPr id="16395" name="TextovéPole 14"/>
          <p:cNvSpPr txBox="1">
            <a:spLocks noChangeArrowheads="1"/>
          </p:cNvSpPr>
          <p:nvPr/>
        </p:nvSpPr>
        <p:spPr bwMode="auto">
          <a:xfrm>
            <a:off x="827088" y="3644900"/>
            <a:ext cx="4176712" cy="206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Calibri" pitchFamily="34" charset="0"/>
              </a:rPr>
              <a:t>12 – 9 = ___</a:t>
            </a:r>
          </a:p>
          <a:p>
            <a:r>
              <a:rPr lang="cs-CZ" sz="3200">
                <a:latin typeface="Calibri" pitchFamily="34" charset="0"/>
              </a:rPr>
              <a:t>          </a:t>
            </a:r>
          </a:p>
          <a:p>
            <a:r>
              <a:rPr lang="cs-CZ" sz="3200">
                <a:latin typeface="Calibri" pitchFamily="34" charset="0"/>
              </a:rPr>
              <a:t>   __ + __</a:t>
            </a:r>
          </a:p>
          <a:p>
            <a:r>
              <a:rPr lang="cs-CZ" sz="3200">
                <a:latin typeface="Calibri" pitchFamily="34" charset="0"/>
              </a:rPr>
              <a:t>          </a:t>
            </a:r>
          </a:p>
        </p:txBody>
      </p:sp>
      <p:sp>
        <p:nvSpPr>
          <p:cNvPr id="17" name="Levá složená závorka 16"/>
          <p:cNvSpPr/>
          <p:nvPr/>
        </p:nvSpPr>
        <p:spPr>
          <a:xfrm rot="5400000">
            <a:off x="1584325" y="3968750"/>
            <a:ext cx="358775" cy="720725"/>
          </a:xfrm>
          <a:prstGeom prst="leftBrace">
            <a:avLst>
              <a:gd name="adj1" fmla="val 8333"/>
              <a:gd name="adj2" fmla="val 44139"/>
            </a:avLst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graphicFrame>
        <p:nvGraphicFramePr>
          <p:cNvPr id="18" name="Tabulka 17"/>
          <p:cNvGraphicFramePr>
            <a:graphicFrameLocks noGrp="1"/>
          </p:cNvGraphicFramePr>
          <p:nvPr/>
        </p:nvGraphicFramePr>
        <p:xfrm>
          <a:off x="539750" y="5661025"/>
          <a:ext cx="3600450" cy="7318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</a:tblGrid>
              <a:tr h="36000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00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6432" name="TextovéPole 18"/>
          <p:cNvSpPr txBox="1">
            <a:spLocks noChangeArrowheads="1"/>
          </p:cNvSpPr>
          <p:nvPr/>
        </p:nvSpPr>
        <p:spPr bwMode="auto">
          <a:xfrm>
            <a:off x="4716463" y="3644900"/>
            <a:ext cx="4176712" cy="206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Calibri" pitchFamily="34" charset="0"/>
              </a:rPr>
              <a:t>15 – 9 = ___</a:t>
            </a:r>
          </a:p>
          <a:p>
            <a:r>
              <a:rPr lang="cs-CZ" sz="3200">
                <a:latin typeface="Calibri" pitchFamily="34" charset="0"/>
              </a:rPr>
              <a:t>          </a:t>
            </a:r>
          </a:p>
          <a:p>
            <a:r>
              <a:rPr lang="cs-CZ" sz="3200">
                <a:latin typeface="Calibri" pitchFamily="34" charset="0"/>
              </a:rPr>
              <a:t>   __ + __</a:t>
            </a:r>
          </a:p>
          <a:p>
            <a:r>
              <a:rPr lang="cs-CZ" sz="3200">
                <a:latin typeface="Calibri" pitchFamily="34" charset="0"/>
              </a:rPr>
              <a:t>          </a:t>
            </a:r>
          </a:p>
        </p:txBody>
      </p:sp>
      <p:sp>
        <p:nvSpPr>
          <p:cNvPr id="20" name="Levá složená závorka 19"/>
          <p:cNvSpPr/>
          <p:nvPr/>
        </p:nvSpPr>
        <p:spPr>
          <a:xfrm rot="5400000">
            <a:off x="5472906" y="3969544"/>
            <a:ext cx="358775" cy="719138"/>
          </a:xfrm>
          <a:prstGeom prst="leftBrace">
            <a:avLst>
              <a:gd name="adj1" fmla="val 8333"/>
              <a:gd name="adj2" fmla="val 44139"/>
            </a:avLst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graphicFrame>
        <p:nvGraphicFramePr>
          <p:cNvPr id="21" name="Tabulka 20"/>
          <p:cNvGraphicFramePr>
            <a:graphicFrameLocks noGrp="1"/>
          </p:cNvGraphicFramePr>
          <p:nvPr/>
        </p:nvGraphicFramePr>
        <p:xfrm>
          <a:off x="4500563" y="5661025"/>
          <a:ext cx="3598862" cy="7318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</a:tblGrid>
              <a:tr h="36000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00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4" descr="C:\Users\Iva\AppData\Local\Microsoft\Windows\Temporary Internet Files\Content.IE5\YKJ2TBVT\MC900355903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620713"/>
            <a:ext cx="1214437" cy="161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0" name="Picture 5" descr="C:\Users\Iva\AppData\Local\Microsoft\Windows\Temporary Internet Files\Content.IE5\HY1TORNJ\MC900349095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92950" y="549275"/>
            <a:ext cx="1182688" cy="161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Elipsa 5"/>
          <p:cNvSpPr/>
          <p:nvPr/>
        </p:nvSpPr>
        <p:spPr>
          <a:xfrm>
            <a:off x="1763713" y="836613"/>
            <a:ext cx="720725" cy="720725"/>
          </a:xfrm>
          <a:prstGeom prst="ellipse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chemeClr val="tx1"/>
                </a:solidFill>
              </a:rPr>
              <a:t>10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8" name="Elipsa 7"/>
          <p:cNvSpPr/>
          <p:nvPr/>
        </p:nvSpPr>
        <p:spPr>
          <a:xfrm>
            <a:off x="6300788" y="836613"/>
            <a:ext cx="719137" cy="720725"/>
          </a:xfrm>
          <a:prstGeom prst="ellipse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chemeClr val="tx1"/>
                </a:solidFill>
              </a:rPr>
              <a:t>10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9" name="Elipsa 8"/>
          <p:cNvSpPr/>
          <p:nvPr/>
        </p:nvSpPr>
        <p:spPr>
          <a:xfrm>
            <a:off x="2268538" y="1484313"/>
            <a:ext cx="539750" cy="539750"/>
          </a:xfrm>
          <a:prstGeom prst="ellipse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chemeClr val="tx1"/>
                </a:solidFill>
              </a:rPr>
              <a:t>2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0" name="Elipsa 9"/>
          <p:cNvSpPr/>
          <p:nvPr/>
        </p:nvSpPr>
        <p:spPr>
          <a:xfrm>
            <a:off x="6084888" y="1557338"/>
            <a:ext cx="539750" cy="539750"/>
          </a:xfrm>
          <a:prstGeom prst="ellipse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3815916" y="764704"/>
            <a:ext cx="1512168" cy="72008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/>
              <a:t>7</a:t>
            </a:r>
            <a:r>
              <a:rPr lang="cs-CZ" sz="3200" b="1" dirty="0"/>
              <a:t> Kč</a:t>
            </a:r>
            <a:endParaRPr lang="cs-CZ" sz="3200" b="1" dirty="0"/>
          </a:p>
        </p:txBody>
      </p:sp>
      <p:sp>
        <p:nvSpPr>
          <p:cNvPr id="17418" name="TextovéPole 14"/>
          <p:cNvSpPr txBox="1">
            <a:spLocks noChangeArrowheads="1"/>
          </p:cNvSpPr>
          <p:nvPr/>
        </p:nvSpPr>
        <p:spPr bwMode="auto">
          <a:xfrm>
            <a:off x="827088" y="3644900"/>
            <a:ext cx="4176712" cy="206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Calibri" pitchFamily="34" charset="0"/>
              </a:rPr>
              <a:t>__ – __ = ___</a:t>
            </a:r>
          </a:p>
          <a:p>
            <a:r>
              <a:rPr lang="cs-CZ" sz="3200">
                <a:latin typeface="Calibri" pitchFamily="34" charset="0"/>
              </a:rPr>
              <a:t>          </a:t>
            </a:r>
          </a:p>
          <a:p>
            <a:r>
              <a:rPr lang="cs-CZ" sz="3200">
                <a:latin typeface="Calibri" pitchFamily="34" charset="0"/>
              </a:rPr>
              <a:t>   __ + __</a:t>
            </a:r>
          </a:p>
          <a:p>
            <a:r>
              <a:rPr lang="cs-CZ" sz="3200">
                <a:latin typeface="Calibri" pitchFamily="34" charset="0"/>
              </a:rPr>
              <a:t>          </a:t>
            </a:r>
          </a:p>
        </p:txBody>
      </p:sp>
      <p:sp>
        <p:nvSpPr>
          <p:cNvPr id="17" name="Levá složená závorka 16"/>
          <p:cNvSpPr/>
          <p:nvPr/>
        </p:nvSpPr>
        <p:spPr>
          <a:xfrm rot="5400000">
            <a:off x="1584325" y="3968750"/>
            <a:ext cx="358775" cy="720725"/>
          </a:xfrm>
          <a:prstGeom prst="leftBrace">
            <a:avLst>
              <a:gd name="adj1" fmla="val 8333"/>
              <a:gd name="adj2" fmla="val 44139"/>
            </a:avLst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graphicFrame>
        <p:nvGraphicFramePr>
          <p:cNvPr id="18" name="Tabulka 17"/>
          <p:cNvGraphicFramePr>
            <a:graphicFrameLocks noGrp="1"/>
          </p:cNvGraphicFramePr>
          <p:nvPr/>
        </p:nvGraphicFramePr>
        <p:xfrm>
          <a:off x="539750" y="5661025"/>
          <a:ext cx="3600450" cy="7318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</a:tblGrid>
              <a:tr h="36000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00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7455" name="TextovéPole 18"/>
          <p:cNvSpPr txBox="1">
            <a:spLocks noChangeArrowheads="1"/>
          </p:cNvSpPr>
          <p:nvPr/>
        </p:nvSpPr>
        <p:spPr bwMode="auto">
          <a:xfrm>
            <a:off x="4716463" y="3644900"/>
            <a:ext cx="4176712" cy="206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Calibri" pitchFamily="34" charset="0"/>
              </a:rPr>
              <a:t>__ – __ = ___</a:t>
            </a:r>
          </a:p>
          <a:p>
            <a:r>
              <a:rPr lang="cs-CZ" sz="3200">
                <a:latin typeface="Calibri" pitchFamily="34" charset="0"/>
              </a:rPr>
              <a:t>          </a:t>
            </a:r>
          </a:p>
          <a:p>
            <a:r>
              <a:rPr lang="cs-CZ" sz="3200">
                <a:latin typeface="Calibri" pitchFamily="34" charset="0"/>
              </a:rPr>
              <a:t>   __ + __</a:t>
            </a:r>
          </a:p>
          <a:p>
            <a:r>
              <a:rPr lang="cs-CZ" sz="3200">
                <a:latin typeface="Calibri" pitchFamily="34" charset="0"/>
              </a:rPr>
              <a:t>          </a:t>
            </a:r>
          </a:p>
        </p:txBody>
      </p:sp>
      <p:sp>
        <p:nvSpPr>
          <p:cNvPr id="20" name="Levá složená závorka 19"/>
          <p:cNvSpPr/>
          <p:nvPr/>
        </p:nvSpPr>
        <p:spPr>
          <a:xfrm rot="5400000">
            <a:off x="5472906" y="3969544"/>
            <a:ext cx="358775" cy="719138"/>
          </a:xfrm>
          <a:prstGeom prst="leftBrace">
            <a:avLst>
              <a:gd name="adj1" fmla="val 8333"/>
              <a:gd name="adj2" fmla="val 44139"/>
            </a:avLst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graphicFrame>
        <p:nvGraphicFramePr>
          <p:cNvPr id="21" name="Tabulka 20"/>
          <p:cNvGraphicFramePr>
            <a:graphicFrameLocks noGrp="1"/>
          </p:cNvGraphicFramePr>
          <p:nvPr/>
        </p:nvGraphicFramePr>
        <p:xfrm>
          <a:off x="4500563" y="5661025"/>
          <a:ext cx="3598862" cy="7318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</a:tblGrid>
              <a:tr h="36000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00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7492" name="Picture 2" descr="C:\Users\Iva\AppData\Local\Microsoft\Windows\Temporary Internet Files\Content.IE5\YKJ2TBVT\MC900331562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87675" y="2133600"/>
            <a:ext cx="2978150" cy="122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4" descr="C:\Users\Iva\AppData\Local\Microsoft\Windows\Temporary Internet Files\Content.IE5\YKJ2TBVT\MC900355903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620713"/>
            <a:ext cx="1214437" cy="161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4" name="Picture 5" descr="C:\Users\Iva\AppData\Local\Microsoft\Windows\Temporary Internet Files\Content.IE5\HY1TORNJ\MC900349095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92950" y="549275"/>
            <a:ext cx="1182688" cy="161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Elipsa 5"/>
          <p:cNvSpPr/>
          <p:nvPr/>
        </p:nvSpPr>
        <p:spPr>
          <a:xfrm>
            <a:off x="1763713" y="836613"/>
            <a:ext cx="720725" cy="720725"/>
          </a:xfrm>
          <a:prstGeom prst="ellipse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chemeClr val="tx1"/>
                </a:solidFill>
              </a:rPr>
              <a:t>10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8" name="Elipsa 7"/>
          <p:cNvSpPr/>
          <p:nvPr/>
        </p:nvSpPr>
        <p:spPr>
          <a:xfrm>
            <a:off x="6300788" y="836613"/>
            <a:ext cx="719137" cy="720725"/>
          </a:xfrm>
          <a:prstGeom prst="ellipse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chemeClr val="tx1"/>
                </a:solidFill>
              </a:rPr>
              <a:t>10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9" name="Elipsa 8"/>
          <p:cNvSpPr/>
          <p:nvPr/>
        </p:nvSpPr>
        <p:spPr>
          <a:xfrm>
            <a:off x="2268538" y="1484313"/>
            <a:ext cx="539750" cy="539750"/>
          </a:xfrm>
          <a:prstGeom prst="ellipse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chemeClr val="tx1"/>
                </a:solidFill>
              </a:rPr>
              <a:t>2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0" name="Elipsa 9"/>
          <p:cNvSpPr/>
          <p:nvPr/>
        </p:nvSpPr>
        <p:spPr>
          <a:xfrm>
            <a:off x="6084888" y="1557338"/>
            <a:ext cx="539750" cy="539750"/>
          </a:xfrm>
          <a:prstGeom prst="ellipse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3815916" y="764704"/>
            <a:ext cx="1512168" cy="72008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/>
              <a:t>8 Kč</a:t>
            </a:r>
            <a:endParaRPr lang="cs-CZ" sz="3200" b="1" dirty="0"/>
          </a:p>
        </p:txBody>
      </p:sp>
      <p:sp>
        <p:nvSpPr>
          <p:cNvPr id="18442" name="TextovéPole 14"/>
          <p:cNvSpPr txBox="1">
            <a:spLocks noChangeArrowheads="1"/>
          </p:cNvSpPr>
          <p:nvPr/>
        </p:nvSpPr>
        <p:spPr bwMode="auto">
          <a:xfrm>
            <a:off x="827088" y="3644900"/>
            <a:ext cx="4176712" cy="206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Calibri" pitchFamily="34" charset="0"/>
              </a:rPr>
              <a:t>__ – __ = ___</a:t>
            </a:r>
          </a:p>
          <a:p>
            <a:r>
              <a:rPr lang="cs-CZ" sz="3200">
                <a:latin typeface="Calibri" pitchFamily="34" charset="0"/>
              </a:rPr>
              <a:t>          </a:t>
            </a:r>
          </a:p>
          <a:p>
            <a:r>
              <a:rPr lang="cs-CZ" sz="3200">
                <a:latin typeface="Calibri" pitchFamily="34" charset="0"/>
              </a:rPr>
              <a:t>   __ + __</a:t>
            </a:r>
          </a:p>
          <a:p>
            <a:r>
              <a:rPr lang="cs-CZ" sz="3200">
                <a:latin typeface="Calibri" pitchFamily="34" charset="0"/>
              </a:rPr>
              <a:t>          </a:t>
            </a:r>
          </a:p>
        </p:txBody>
      </p:sp>
      <p:sp>
        <p:nvSpPr>
          <p:cNvPr id="17" name="Levá složená závorka 16"/>
          <p:cNvSpPr/>
          <p:nvPr/>
        </p:nvSpPr>
        <p:spPr>
          <a:xfrm rot="5400000">
            <a:off x="1584325" y="3968750"/>
            <a:ext cx="358775" cy="720725"/>
          </a:xfrm>
          <a:prstGeom prst="leftBrace">
            <a:avLst>
              <a:gd name="adj1" fmla="val 8333"/>
              <a:gd name="adj2" fmla="val 44139"/>
            </a:avLst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graphicFrame>
        <p:nvGraphicFramePr>
          <p:cNvPr id="18" name="Tabulka 17"/>
          <p:cNvGraphicFramePr>
            <a:graphicFrameLocks noGrp="1"/>
          </p:cNvGraphicFramePr>
          <p:nvPr/>
        </p:nvGraphicFramePr>
        <p:xfrm>
          <a:off x="539750" y="5661025"/>
          <a:ext cx="3600450" cy="7318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</a:tblGrid>
              <a:tr h="36000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00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8479" name="TextovéPole 18"/>
          <p:cNvSpPr txBox="1">
            <a:spLocks noChangeArrowheads="1"/>
          </p:cNvSpPr>
          <p:nvPr/>
        </p:nvSpPr>
        <p:spPr bwMode="auto">
          <a:xfrm>
            <a:off x="4716463" y="3644900"/>
            <a:ext cx="4176712" cy="206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Calibri" pitchFamily="34" charset="0"/>
              </a:rPr>
              <a:t>__ – __ = ___</a:t>
            </a:r>
          </a:p>
          <a:p>
            <a:r>
              <a:rPr lang="cs-CZ" sz="3200">
                <a:latin typeface="Calibri" pitchFamily="34" charset="0"/>
              </a:rPr>
              <a:t>          </a:t>
            </a:r>
          </a:p>
          <a:p>
            <a:r>
              <a:rPr lang="cs-CZ" sz="3200">
                <a:latin typeface="Calibri" pitchFamily="34" charset="0"/>
              </a:rPr>
              <a:t>   __ + __</a:t>
            </a:r>
          </a:p>
          <a:p>
            <a:r>
              <a:rPr lang="cs-CZ" sz="3200">
                <a:latin typeface="Calibri" pitchFamily="34" charset="0"/>
              </a:rPr>
              <a:t>          </a:t>
            </a:r>
          </a:p>
        </p:txBody>
      </p:sp>
      <p:sp>
        <p:nvSpPr>
          <p:cNvPr id="20" name="Levá složená závorka 19"/>
          <p:cNvSpPr/>
          <p:nvPr/>
        </p:nvSpPr>
        <p:spPr>
          <a:xfrm rot="5400000">
            <a:off x="5472906" y="3969544"/>
            <a:ext cx="358775" cy="719138"/>
          </a:xfrm>
          <a:prstGeom prst="leftBrace">
            <a:avLst>
              <a:gd name="adj1" fmla="val 8333"/>
              <a:gd name="adj2" fmla="val 44139"/>
            </a:avLst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graphicFrame>
        <p:nvGraphicFramePr>
          <p:cNvPr id="21" name="Tabulka 20"/>
          <p:cNvGraphicFramePr>
            <a:graphicFrameLocks noGrp="1"/>
          </p:cNvGraphicFramePr>
          <p:nvPr/>
        </p:nvGraphicFramePr>
        <p:xfrm>
          <a:off x="4500563" y="5661025"/>
          <a:ext cx="3598862" cy="7318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</a:tblGrid>
              <a:tr h="36000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00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8516" name="Picture 2" descr="C:\Users\Iva\AppData\Local\Microsoft\Windows\Temporary Internet Files\Content.IE5\UM562Z8Q\MC900290545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87675" y="2205038"/>
            <a:ext cx="2879725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4" descr="C:\Users\Iva\AppData\Local\Microsoft\Windows\Temporary Internet Files\Content.IE5\YKJ2TBVT\MC900355903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620713"/>
            <a:ext cx="1214437" cy="161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8" name="Picture 5" descr="C:\Users\Iva\AppData\Local\Microsoft\Windows\Temporary Internet Files\Content.IE5\HY1TORNJ\MC900349095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92950" y="549275"/>
            <a:ext cx="1182688" cy="161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Elipsa 5"/>
          <p:cNvSpPr/>
          <p:nvPr/>
        </p:nvSpPr>
        <p:spPr>
          <a:xfrm>
            <a:off x="1763713" y="836613"/>
            <a:ext cx="720725" cy="720725"/>
          </a:xfrm>
          <a:prstGeom prst="ellipse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chemeClr val="tx1"/>
                </a:solidFill>
              </a:rPr>
              <a:t>10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8" name="Elipsa 7"/>
          <p:cNvSpPr/>
          <p:nvPr/>
        </p:nvSpPr>
        <p:spPr>
          <a:xfrm>
            <a:off x="6300788" y="836613"/>
            <a:ext cx="719137" cy="720725"/>
          </a:xfrm>
          <a:prstGeom prst="ellipse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chemeClr val="tx1"/>
                </a:solidFill>
              </a:rPr>
              <a:t>10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9" name="Elipsa 8"/>
          <p:cNvSpPr/>
          <p:nvPr/>
        </p:nvSpPr>
        <p:spPr>
          <a:xfrm>
            <a:off x="2268538" y="1484313"/>
            <a:ext cx="539750" cy="539750"/>
          </a:xfrm>
          <a:prstGeom prst="ellipse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chemeClr val="tx1"/>
                </a:solidFill>
              </a:rPr>
              <a:t>2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0" name="Elipsa 9"/>
          <p:cNvSpPr/>
          <p:nvPr/>
        </p:nvSpPr>
        <p:spPr>
          <a:xfrm>
            <a:off x="6084888" y="1557338"/>
            <a:ext cx="539750" cy="539750"/>
          </a:xfrm>
          <a:prstGeom prst="ellipse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3815916" y="764704"/>
            <a:ext cx="1512168" cy="72008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/>
              <a:t>6</a:t>
            </a:r>
            <a:r>
              <a:rPr lang="cs-CZ" sz="3200" b="1" dirty="0"/>
              <a:t> Kč</a:t>
            </a:r>
            <a:endParaRPr lang="cs-CZ" sz="3200" b="1" dirty="0"/>
          </a:p>
        </p:txBody>
      </p:sp>
      <p:sp>
        <p:nvSpPr>
          <p:cNvPr id="19466" name="TextovéPole 14"/>
          <p:cNvSpPr txBox="1">
            <a:spLocks noChangeArrowheads="1"/>
          </p:cNvSpPr>
          <p:nvPr/>
        </p:nvSpPr>
        <p:spPr bwMode="auto">
          <a:xfrm>
            <a:off x="827088" y="3644900"/>
            <a:ext cx="4176712" cy="206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Calibri" pitchFamily="34" charset="0"/>
              </a:rPr>
              <a:t>__ – __ = ___</a:t>
            </a:r>
          </a:p>
          <a:p>
            <a:r>
              <a:rPr lang="cs-CZ" sz="3200">
                <a:latin typeface="Calibri" pitchFamily="34" charset="0"/>
              </a:rPr>
              <a:t>          </a:t>
            </a:r>
          </a:p>
          <a:p>
            <a:r>
              <a:rPr lang="cs-CZ" sz="3200">
                <a:latin typeface="Calibri" pitchFamily="34" charset="0"/>
              </a:rPr>
              <a:t>   __ + __</a:t>
            </a:r>
          </a:p>
          <a:p>
            <a:r>
              <a:rPr lang="cs-CZ" sz="3200">
                <a:latin typeface="Calibri" pitchFamily="34" charset="0"/>
              </a:rPr>
              <a:t>          </a:t>
            </a:r>
          </a:p>
        </p:txBody>
      </p:sp>
      <p:sp>
        <p:nvSpPr>
          <p:cNvPr id="17" name="Levá složená závorka 16"/>
          <p:cNvSpPr/>
          <p:nvPr/>
        </p:nvSpPr>
        <p:spPr>
          <a:xfrm rot="5400000">
            <a:off x="1584325" y="3968750"/>
            <a:ext cx="358775" cy="720725"/>
          </a:xfrm>
          <a:prstGeom prst="leftBrace">
            <a:avLst>
              <a:gd name="adj1" fmla="val 8333"/>
              <a:gd name="adj2" fmla="val 44139"/>
            </a:avLst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graphicFrame>
        <p:nvGraphicFramePr>
          <p:cNvPr id="18" name="Tabulka 17"/>
          <p:cNvGraphicFramePr>
            <a:graphicFrameLocks noGrp="1"/>
          </p:cNvGraphicFramePr>
          <p:nvPr/>
        </p:nvGraphicFramePr>
        <p:xfrm>
          <a:off x="539750" y="5661025"/>
          <a:ext cx="3600450" cy="7318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</a:tblGrid>
              <a:tr h="36000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00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9503" name="TextovéPole 18"/>
          <p:cNvSpPr txBox="1">
            <a:spLocks noChangeArrowheads="1"/>
          </p:cNvSpPr>
          <p:nvPr/>
        </p:nvSpPr>
        <p:spPr bwMode="auto">
          <a:xfrm>
            <a:off x="4716463" y="3644900"/>
            <a:ext cx="4176712" cy="206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Calibri" pitchFamily="34" charset="0"/>
              </a:rPr>
              <a:t>__ – __ = ___</a:t>
            </a:r>
          </a:p>
          <a:p>
            <a:r>
              <a:rPr lang="cs-CZ" sz="3200">
                <a:latin typeface="Calibri" pitchFamily="34" charset="0"/>
              </a:rPr>
              <a:t>          </a:t>
            </a:r>
          </a:p>
          <a:p>
            <a:r>
              <a:rPr lang="cs-CZ" sz="3200">
                <a:latin typeface="Calibri" pitchFamily="34" charset="0"/>
              </a:rPr>
              <a:t>   __ + __</a:t>
            </a:r>
          </a:p>
          <a:p>
            <a:r>
              <a:rPr lang="cs-CZ" sz="3200">
                <a:latin typeface="Calibri" pitchFamily="34" charset="0"/>
              </a:rPr>
              <a:t>          </a:t>
            </a:r>
          </a:p>
        </p:txBody>
      </p:sp>
      <p:sp>
        <p:nvSpPr>
          <p:cNvPr id="20" name="Levá složená závorka 19"/>
          <p:cNvSpPr/>
          <p:nvPr/>
        </p:nvSpPr>
        <p:spPr>
          <a:xfrm rot="5400000">
            <a:off x="5472906" y="3969544"/>
            <a:ext cx="358775" cy="719138"/>
          </a:xfrm>
          <a:prstGeom prst="leftBrace">
            <a:avLst>
              <a:gd name="adj1" fmla="val 8333"/>
              <a:gd name="adj2" fmla="val 44139"/>
            </a:avLst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graphicFrame>
        <p:nvGraphicFramePr>
          <p:cNvPr id="21" name="Tabulka 20"/>
          <p:cNvGraphicFramePr>
            <a:graphicFrameLocks noGrp="1"/>
          </p:cNvGraphicFramePr>
          <p:nvPr/>
        </p:nvGraphicFramePr>
        <p:xfrm>
          <a:off x="4500563" y="5661025"/>
          <a:ext cx="3598862" cy="7318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</a:tblGrid>
              <a:tr h="36000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00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9540" name="Picture 2" descr="C:\Users\Iva\AppData\Local\Microsoft\Windows\Temporary Internet Files\Content.IE5\K1LYYGQ1\MC900331486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19475" y="1916113"/>
            <a:ext cx="1676400" cy="179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Honzík s Aničkou si vybrali hračky a šli zaplatit k pokladně.</a:t>
            </a:r>
          </a:p>
          <a:p>
            <a:r>
              <a:rPr lang="cs-CZ" smtClean="0"/>
              <a:t>Tam stálo několik rozzlobených zákazníků. </a:t>
            </a:r>
          </a:p>
          <a:p>
            <a:r>
              <a:rPr lang="cs-CZ" smtClean="0"/>
              <a:t>Pan prodavač totiž neuměl nikomu správně vrátit peníze.</a:t>
            </a:r>
          </a:p>
          <a:p>
            <a:r>
              <a:rPr lang="cs-CZ" smtClean="0"/>
              <a:t>Pomůžete mu? Jaké mince použijete na vrácení?</a:t>
            </a:r>
          </a:p>
        </p:txBody>
      </p:sp>
      <p:sp>
        <p:nvSpPr>
          <p:cNvPr id="4" name="Obdélník 3"/>
          <p:cNvSpPr/>
          <p:nvPr/>
        </p:nvSpPr>
        <p:spPr>
          <a:xfrm>
            <a:off x="2339752" y="476672"/>
            <a:ext cx="4358886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+mn-lt"/>
                <a:cs typeface="+mn-cs"/>
              </a:rPr>
              <a:t>U POKLADNY</a:t>
            </a:r>
            <a:endParaRPr lang="cs-CZ" sz="5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8313" y="620713"/>
            <a:ext cx="4175125" cy="20621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>
                <a:latin typeface="+mn-lt"/>
                <a:cs typeface="+mn-cs"/>
              </a:rPr>
              <a:t>13 – </a:t>
            </a:r>
            <a:r>
              <a:rPr lang="cs-CZ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5</a:t>
            </a:r>
            <a:r>
              <a:rPr lang="cs-CZ" sz="3200" dirty="0">
                <a:latin typeface="+mn-lt"/>
                <a:cs typeface="+mn-cs"/>
              </a:rPr>
              <a:t> = ___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>
                <a:latin typeface="+mn-lt"/>
                <a:cs typeface="+mn-cs"/>
              </a:rPr>
              <a:t> </a:t>
            </a:r>
            <a:r>
              <a:rPr lang="cs-CZ" sz="3200" dirty="0">
                <a:latin typeface="+mn-lt"/>
                <a:cs typeface="+mn-cs"/>
              </a:rPr>
              <a:t>   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>
                <a:latin typeface="+mn-lt"/>
                <a:cs typeface="+mn-cs"/>
              </a:rPr>
              <a:t> </a:t>
            </a:r>
            <a:r>
              <a:rPr lang="cs-CZ" sz="3200" dirty="0">
                <a:latin typeface="+mn-lt"/>
                <a:cs typeface="+mn-cs"/>
              </a:rPr>
              <a:t>  __ + __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>
                <a:latin typeface="+mn-lt"/>
                <a:cs typeface="+mn-cs"/>
              </a:rPr>
              <a:t> </a:t>
            </a:r>
            <a:r>
              <a:rPr lang="cs-CZ" sz="3200" dirty="0">
                <a:latin typeface="+mn-lt"/>
                <a:cs typeface="+mn-cs"/>
              </a:rPr>
              <a:t>         </a:t>
            </a:r>
            <a:endParaRPr lang="cs-CZ" sz="3200" dirty="0">
              <a:latin typeface="+mn-lt"/>
              <a:cs typeface="+mn-cs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500563" y="646113"/>
            <a:ext cx="4175125" cy="20621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>
                <a:latin typeface="+mn-lt"/>
                <a:cs typeface="+mn-cs"/>
              </a:rPr>
              <a:t>14 – </a:t>
            </a:r>
            <a:r>
              <a:rPr lang="cs-CZ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8</a:t>
            </a:r>
            <a:r>
              <a:rPr lang="cs-CZ" sz="3200" dirty="0">
                <a:latin typeface="+mn-lt"/>
                <a:cs typeface="+mn-cs"/>
              </a:rPr>
              <a:t> = ___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>
                <a:latin typeface="+mn-lt"/>
                <a:cs typeface="+mn-cs"/>
              </a:rPr>
              <a:t> </a:t>
            </a:r>
            <a:r>
              <a:rPr lang="cs-CZ" sz="3200" dirty="0">
                <a:latin typeface="+mn-lt"/>
                <a:cs typeface="+mn-cs"/>
              </a:rPr>
              <a:t>   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>
                <a:latin typeface="+mn-lt"/>
                <a:cs typeface="+mn-cs"/>
              </a:rPr>
              <a:t> </a:t>
            </a:r>
            <a:r>
              <a:rPr lang="cs-CZ" sz="3200" dirty="0">
                <a:latin typeface="+mn-lt"/>
                <a:cs typeface="+mn-cs"/>
              </a:rPr>
              <a:t>  __ + __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>
                <a:latin typeface="+mn-lt"/>
                <a:cs typeface="+mn-cs"/>
              </a:rPr>
              <a:t> </a:t>
            </a:r>
            <a:r>
              <a:rPr lang="cs-CZ" sz="3200" dirty="0">
                <a:latin typeface="+mn-lt"/>
                <a:cs typeface="+mn-cs"/>
              </a:rPr>
              <a:t>         </a:t>
            </a:r>
            <a:endParaRPr lang="cs-CZ" sz="3200" dirty="0">
              <a:latin typeface="+mn-lt"/>
              <a:cs typeface="+mn-cs"/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4500563" y="2565400"/>
          <a:ext cx="3598862" cy="7302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</a:tblGrid>
              <a:tr h="36000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00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323850" y="2565400"/>
          <a:ext cx="3600450" cy="7302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</a:tblGrid>
              <a:tr h="36000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00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323850" y="5661025"/>
          <a:ext cx="3600450" cy="7318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</a:tblGrid>
              <a:tr h="36000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00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4572000" y="5661025"/>
          <a:ext cx="3600450" cy="7318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</a:tblGrid>
              <a:tr h="36000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00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TextovéPole 7"/>
          <p:cNvSpPr txBox="1"/>
          <p:nvPr/>
        </p:nvSpPr>
        <p:spPr>
          <a:xfrm>
            <a:off x="323850" y="3500438"/>
            <a:ext cx="4176713" cy="20621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>
                <a:latin typeface="+mn-lt"/>
                <a:cs typeface="+mn-cs"/>
              </a:rPr>
              <a:t>13 – </a:t>
            </a:r>
            <a:r>
              <a:rPr lang="cs-CZ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7</a:t>
            </a:r>
            <a:r>
              <a:rPr lang="cs-CZ" sz="3200" dirty="0">
                <a:latin typeface="+mn-lt"/>
                <a:cs typeface="+mn-cs"/>
              </a:rPr>
              <a:t> = ___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>
                <a:latin typeface="+mn-lt"/>
                <a:cs typeface="+mn-cs"/>
              </a:rPr>
              <a:t> </a:t>
            </a:r>
            <a:r>
              <a:rPr lang="cs-CZ" sz="3200" dirty="0">
                <a:latin typeface="+mn-lt"/>
                <a:cs typeface="+mn-cs"/>
              </a:rPr>
              <a:t>   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>
                <a:latin typeface="+mn-lt"/>
                <a:cs typeface="+mn-cs"/>
              </a:rPr>
              <a:t> </a:t>
            </a:r>
            <a:r>
              <a:rPr lang="cs-CZ" sz="3200" dirty="0">
                <a:latin typeface="+mn-lt"/>
                <a:cs typeface="+mn-cs"/>
              </a:rPr>
              <a:t>  __ + __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>
                <a:latin typeface="+mn-lt"/>
                <a:cs typeface="+mn-cs"/>
              </a:rPr>
              <a:t> </a:t>
            </a:r>
            <a:r>
              <a:rPr lang="cs-CZ" sz="3200" dirty="0">
                <a:latin typeface="+mn-lt"/>
                <a:cs typeface="+mn-cs"/>
              </a:rPr>
              <a:t>         </a:t>
            </a:r>
            <a:endParaRPr lang="cs-CZ" sz="3200" dirty="0">
              <a:latin typeface="+mn-lt"/>
              <a:cs typeface="+mn-cs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500563" y="3429000"/>
            <a:ext cx="4175125" cy="20621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>
                <a:latin typeface="+mn-lt"/>
                <a:cs typeface="+mn-cs"/>
              </a:rPr>
              <a:t>11 – </a:t>
            </a:r>
            <a:r>
              <a:rPr lang="cs-CZ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9</a:t>
            </a:r>
            <a:r>
              <a:rPr lang="cs-CZ" sz="3200" dirty="0">
                <a:latin typeface="+mn-lt"/>
                <a:cs typeface="+mn-cs"/>
              </a:rPr>
              <a:t> = ___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>
                <a:latin typeface="+mn-lt"/>
                <a:cs typeface="+mn-cs"/>
              </a:rPr>
              <a:t> </a:t>
            </a:r>
            <a:r>
              <a:rPr lang="cs-CZ" sz="3200" dirty="0">
                <a:latin typeface="+mn-lt"/>
                <a:cs typeface="+mn-cs"/>
              </a:rPr>
              <a:t>   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>
                <a:latin typeface="+mn-lt"/>
                <a:cs typeface="+mn-cs"/>
              </a:rPr>
              <a:t> </a:t>
            </a:r>
            <a:r>
              <a:rPr lang="cs-CZ" sz="3200" dirty="0">
                <a:latin typeface="+mn-lt"/>
                <a:cs typeface="+mn-cs"/>
              </a:rPr>
              <a:t>  __ + __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>
                <a:latin typeface="+mn-lt"/>
                <a:cs typeface="+mn-cs"/>
              </a:rPr>
              <a:t> </a:t>
            </a:r>
            <a:r>
              <a:rPr lang="cs-CZ" sz="3200" dirty="0">
                <a:latin typeface="+mn-lt"/>
                <a:cs typeface="+mn-cs"/>
              </a:rPr>
              <a:t>         </a:t>
            </a:r>
            <a:endParaRPr lang="cs-CZ" sz="3200" dirty="0">
              <a:latin typeface="+mn-lt"/>
              <a:cs typeface="+mn-cs"/>
            </a:endParaRPr>
          </a:p>
        </p:txBody>
      </p:sp>
      <p:sp>
        <p:nvSpPr>
          <p:cNvPr id="10" name="Levá složená závorka 9"/>
          <p:cNvSpPr/>
          <p:nvPr/>
        </p:nvSpPr>
        <p:spPr>
          <a:xfrm rot="5400000">
            <a:off x="5327650" y="1017588"/>
            <a:ext cx="360363" cy="719137"/>
          </a:xfrm>
          <a:prstGeom prst="lef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1" name="Levá složená závorka 10"/>
          <p:cNvSpPr/>
          <p:nvPr/>
        </p:nvSpPr>
        <p:spPr>
          <a:xfrm rot="5400000">
            <a:off x="1223169" y="1016794"/>
            <a:ext cx="360363" cy="720725"/>
          </a:xfrm>
          <a:prstGeom prst="lef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2" name="Levá složená závorka 11"/>
          <p:cNvSpPr/>
          <p:nvPr/>
        </p:nvSpPr>
        <p:spPr>
          <a:xfrm rot="5400000">
            <a:off x="5256213" y="3825875"/>
            <a:ext cx="360362" cy="719138"/>
          </a:xfrm>
          <a:prstGeom prst="lef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3" name="Levá složená závorka 12"/>
          <p:cNvSpPr/>
          <p:nvPr/>
        </p:nvSpPr>
        <p:spPr>
          <a:xfrm rot="5400000">
            <a:off x="1079500" y="3897313"/>
            <a:ext cx="360363" cy="719137"/>
          </a:xfrm>
          <a:prstGeom prst="lef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8313" y="620713"/>
            <a:ext cx="4175125" cy="20621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>
                <a:latin typeface="+mn-lt"/>
                <a:cs typeface="+mn-cs"/>
              </a:rPr>
              <a:t>16 – </a:t>
            </a:r>
            <a:r>
              <a:rPr lang="cs-CZ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8</a:t>
            </a:r>
            <a:r>
              <a:rPr lang="cs-CZ" sz="3200" dirty="0">
                <a:latin typeface="+mn-lt"/>
                <a:cs typeface="+mn-cs"/>
              </a:rPr>
              <a:t> = ___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>
                <a:latin typeface="+mn-lt"/>
                <a:cs typeface="+mn-cs"/>
              </a:rPr>
              <a:t> </a:t>
            </a:r>
            <a:r>
              <a:rPr lang="cs-CZ" sz="3200" dirty="0">
                <a:latin typeface="+mn-lt"/>
                <a:cs typeface="+mn-cs"/>
              </a:rPr>
              <a:t>   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>
                <a:latin typeface="+mn-lt"/>
                <a:cs typeface="+mn-cs"/>
              </a:rPr>
              <a:t> </a:t>
            </a:r>
            <a:r>
              <a:rPr lang="cs-CZ" sz="3200" dirty="0">
                <a:latin typeface="+mn-lt"/>
                <a:cs typeface="+mn-cs"/>
              </a:rPr>
              <a:t>  __ + __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>
                <a:latin typeface="+mn-lt"/>
                <a:cs typeface="+mn-cs"/>
              </a:rPr>
              <a:t> </a:t>
            </a:r>
            <a:r>
              <a:rPr lang="cs-CZ" sz="3200" dirty="0">
                <a:latin typeface="+mn-lt"/>
                <a:cs typeface="+mn-cs"/>
              </a:rPr>
              <a:t>         </a:t>
            </a:r>
            <a:endParaRPr lang="cs-CZ" sz="3200" dirty="0">
              <a:latin typeface="+mn-lt"/>
              <a:cs typeface="+mn-cs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500563" y="646113"/>
            <a:ext cx="4175125" cy="20621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>
                <a:latin typeface="+mn-lt"/>
                <a:cs typeface="+mn-cs"/>
              </a:rPr>
              <a:t>14 – </a:t>
            </a:r>
            <a:r>
              <a:rPr lang="cs-CZ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5</a:t>
            </a:r>
            <a:r>
              <a:rPr lang="cs-CZ" sz="3200" dirty="0">
                <a:latin typeface="+mn-lt"/>
                <a:cs typeface="+mn-cs"/>
              </a:rPr>
              <a:t> = ___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>
                <a:latin typeface="+mn-lt"/>
                <a:cs typeface="+mn-cs"/>
              </a:rPr>
              <a:t> </a:t>
            </a:r>
            <a:r>
              <a:rPr lang="cs-CZ" sz="3200" dirty="0">
                <a:latin typeface="+mn-lt"/>
                <a:cs typeface="+mn-cs"/>
              </a:rPr>
              <a:t>   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>
                <a:latin typeface="+mn-lt"/>
                <a:cs typeface="+mn-cs"/>
              </a:rPr>
              <a:t> </a:t>
            </a:r>
            <a:r>
              <a:rPr lang="cs-CZ" sz="3200" dirty="0">
                <a:latin typeface="+mn-lt"/>
                <a:cs typeface="+mn-cs"/>
              </a:rPr>
              <a:t>  __ + __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>
                <a:latin typeface="+mn-lt"/>
                <a:cs typeface="+mn-cs"/>
              </a:rPr>
              <a:t> </a:t>
            </a:r>
            <a:r>
              <a:rPr lang="cs-CZ" sz="3200" dirty="0">
                <a:latin typeface="+mn-lt"/>
                <a:cs typeface="+mn-cs"/>
              </a:rPr>
              <a:t>         </a:t>
            </a:r>
            <a:endParaRPr lang="cs-CZ" sz="3200" dirty="0">
              <a:latin typeface="+mn-lt"/>
              <a:cs typeface="+mn-cs"/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4500563" y="2565400"/>
          <a:ext cx="3598862" cy="7302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</a:tblGrid>
              <a:tr h="36000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00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323850" y="2565400"/>
          <a:ext cx="3600450" cy="7302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</a:tblGrid>
              <a:tr h="36000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00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323850" y="5661025"/>
          <a:ext cx="3600450" cy="7318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</a:tblGrid>
              <a:tr h="36000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00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4572000" y="5661025"/>
          <a:ext cx="3600450" cy="7318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</a:tblGrid>
              <a:tr h="36000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00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TextovéPole 7"/>
          <p:cNvSpPr txBox="1"/>
          <p:nvPr/>
        </p:nvSpPr>
        <p:spPr>
          <a:xfrm>
            <a:off x="323850" y="3500438"/>
            <a:ext cx="4176713" cy="20621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>
                <a:latin typeface="+mn-lt"/>
                <a:cs typeface="+mn-cs"/>
              </a:rPr>
              <a:t>11 – </a:t>
            </a:r>
            <a:r>
              <a:rPr lang="cs-CZ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3</a:t>
            </a:r>
            <a:r>
              <a:rPr lang="cs-CZ" sz="3200" dirty="0">
                <a:latin typeface="+mn-lt"/>
                <a:cs typeface="+mn-cs"/>
              </a:rPr>
              <a:t> = ___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>
                <a:latin typeface="+mn-lt"/>
                <a:cs typeface="+mn-cs"/>
              </a:rPr>
              <a:t> </a:t>
            </a:r>
            <a:r>
              <a:rPr lang="cs-CZ" sz="3200" dirty="0">
                <a:latin typeface="+mn-lt"/>
                <a:cs typeface="+mn-cs"/>
              </a:rPr>
              <a:t>   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>
                <a:latin typeface="+mn-lt"/>
                <a:cs typeface="+mn-cs"/>
              </a:rPr>
              <a:t> </a:t>
            </a:r>
            <a:r>
              <a:rPr lang="cs-CZ" sz="3200" dirty="0">
                <a:latin typeface="+mn-lt"/>
                <a:cs typeface="+mn-cs"/>
              </a:rPr>
              <a:t>  __ + __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>
                <a:latin typeface="+mn-lt"/>
                <a:cs typeface="+mn-cs"/>
              </a:rPr>
              <a:t> </a:t>
            </a:r>
            <a:r>
              <a:rPr lang="cs-CZ" sz="3200" dirty="0">
                <a:latin typeface="+mn-lt"/>
                <a:cs typeface="+mn-cs"/>
              </a:rPr>
              <a:t>         </a:t>
            </a:r>
            <a:endParaRPr lang="cs-CZ" sz="3200" dirty="0">
              <a:latin typeface="+mn-lt"/>
              <a:cs typeface="+mn-cs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500563" y="3429000"/>
            <a:ext cx="4175125" cy="20621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>
                <a:latin typeface="+mn-lt"/>
                <a:cs typeface="+mn-cs"/>
              </a:rPr>
              <a:t>16 – </a:t>
            </a:r>
            <a:r>
              <a:rPr lang="cs-CZ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9</a:t>
            </a:r>
            <a:r>
              <a:rPr lang="cs-CZ" sz="3200" dirty="0">
                <a:latin typeface="+mn-lt"/>
                <a:cs typeface="+mn-cs"/>
              </a:rPr>
              <a:t> = ___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>
                <a:latin typeface="+mn-lt"/>
                <a:cs typeface="+mn-cs"/>
              </a:rPr>
              <a:t> </a:t>
            </a:r>
            <a:r>
              <a:rPr lang="cs-CZ" sz="3200" dirty="0">
                <a:latin typeface="+mn-lt"/>
                <a:cs typeface="+mn-cs"/>
              </a:rPr>
              <a:t>   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>
                <a:latin typeface="+mn-lt"/>
                <a:cs typeface="+mn-cs"/>
              </a:rPr>
              <a:t> </a:t>
            </a:r>
            <a:r>
              <a:rPr lang="cs-CZ" sz="3200" dirty="0">
                <a:latin typeface="+mn-lt"/>
                <a:cs typeface="+mn-cs"/>
              </a:rPr>
              <a:t>  __ + __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>
                <a:latin typeface="+mn-lt"/>
                <a:cs typeface="+mn-cs"/>
              </a:rPr>
              <a:t> </a:t>
            </a:r>
            <a:r>
              <a:rPr lang="cs-CZ" sz="3200" dirty="0">
                <a:latin typeface="+mn-lt"/>
                <a:cs typeface="+mn-cs"/>
              </a:rPr>
              <a:t>         </a:t>
            </a:r>
            <a:endParaRPr lang="cs-CZ" sz="3200" dirty="0">
              <a:latin typeface="+mn-lt"/>
              <a:cs typeface="+mn-cs"/>
            </a:endParaRPr>
          </a:p>
        </p:txBody>
      </p:sp>
      <p:sp>
        <p:nvSpPr>
          <p:cNvPr id="10" name="Levá složená závorka 9"/>
          <p:cNvSpPr/>
          <p:nvPr/>
        </p:nvSpPr>
        <p:spPr>
          <a:xfrm rot="5400000">
            <a:off x="5256213" y="3825875"/>
            <a:ext cx="360362" cy="719138"/>
          </a:xfrm>
          <a:prstGeom prst="lef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1" name="Levá složená závorka 10"/>
          <p:cNvSpPr/>
          <p:nvPr/>
        </p:nvSpPr>
        <p:spPr>
          <a:xfrm rot="5400000">
            <a:off x="1079501" y="3825875"/>
            <a:ext cx="360362" cy="719137"/>
          </a:xfrm>
          <a:prstGeom prst="lef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2" name="Levá složená závorka 11"/>
          <p:cNvSpPr/>
          <p:nvPr/>
        </p:nvSpPr>
        <p:spPr>
          <a:xfrm rot="5400000">
            <a:off x="5327650" y="1017588"/>
            <a:ext cx="360363" cy="719137"/>
          </a:xfrm>
          <a:prstGeom prst="lef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3" name="Levá složená závorka 12"/>
          <p:cNvSpPr/>
          <p:nvPr/>
        </p:nvSpPr>
        <p:spPr>
          <a:xfrm rot="5400000">
            <a:off x="1295400" y="1017588"/>
            <a:ext cx="360363" cy="719137"/>
          </a:xfrm>
          <a:prstGeom prst="lef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Bibliografická citace</a:t>
            </a:r>
          </a:p>
        </p:txBody>
      </p:sp>
      <p:sp>
        <p:nvSpPr>
          <p:cNvPr id="23554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Klipart: </a:t>
            </a:r>
            <a:r>
              <a:rPr lang="cs-CZ" smtClean="0">
                <a:hlinkClick r:id="rId2"/>
              </a:rPr>
              <a:t>http://microsoft.office.com</a:t>
            </a:r>
            <a:endParaRPr lang="cs-CZ" smtClean="0"/>
          </a:p>
          <a:p>
            <a:endParaRPr lang="cs-CZ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155</Words>
  <Application>Microsoft Office PowerPoint</Application>
  <PresentationFormat>On-screen Show (4:3)</PresentationFormat>
  <Paragraphs>106</Paragraphs>
  <Slides>11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4" baseType="lpstr">
      <vt:lpstr>Calibri</vt:lpstr>
      <vt:lpstr>Arial</vt:lpstr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Bibliografická 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Iva</dc:creator>
  <cp:lastModifiedBy>DUM</cp:lastModifiedBy>
  <cp:revision>4</cp:revision>
  <dcterms:created xsi:type="dcterms:W3CDTF">2012-05-27T16:59:48Z</dcterms:created>
  <dcterms:modified xsi:type="dcterms:W3CDTF">2014-03-06T13:37:44Z</dcterms:modified>
</cp:coreProperties>
</file>