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5" r:id="rId3"/>
    <p:sldId id="268" r:id="rId4"/>
    <p:sldId id="269" r:id="rId5"/>
    <p:sldId id="270" r:id="rId6"/>
    <p:sldId id="267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FA22F-3919-4255-9B38-E253CB6F059D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1419F-69C9-44AF-8BC1-6E8297CD7C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286846-C365-446F-B638-4CF8C59AFA6F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128B0-DF9D-4E40-B120-583533AE57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6AE3D-793C-4F9D-B839-0B5EA3149356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E3F3BD-227C-482D-9824-455D5BF92E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6BC29B-DD6A-40C0-950E-A47872EFA3A4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69328-C4C2-4162-9CE3-551AE69D4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FC19A8-2C14-4B6E-862B-412399927AE8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0BEE1D-9912-41AA-82E5-2911C7B1CC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0D300-78DF-42AF-8F83-24A4CF9101BB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EA95B-9EF2-4082-BC0A-132C6CC17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6B236-FD36-4DE7-A196-D30BBE8E5EE4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F2FA71-CB67-4ED0-93AC-C0A238A8D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C6F6A-8681-46D8-AD3F-8FF1467D319B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8DC1C-8B42-4629-8AFC-72511B01D7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860EE-86C6-41A3-A4E3-F06E3011889C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58C240-EF22-4528-AC05-F39CB5A0AF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67C92-510A-4A98-974C-F951FFB03959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4E33E-06B9-470B-814C-7C87C0C486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7DA21-43B3-42DE-83B1-4286D6D61C20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FE53C8-D130-4C5D-81C2-D0E1A7FB5F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CCE23CF-1DD2-41EC-BCA0-7C063DD0E8FC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84AB7FC-DD9F-4120-AFA5-5102ABFF35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l="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79388" y="3573463"/>
            <a:ext cx="8064500" cy="1990725"/>
          </a:xfrm>
        </p:spPr>
        <p:txBody>
          <a:bodyPr/>
          <a:lstStyle/>
          <a:p>
            <a:pPr marR="0" algn="l">
              <a:buFont typeface="Arial" charset="0"/>
              <a:buNone/>
            </a:pPr>
            <a:endParaRPr lang="cs-CZ" sz="1400" smtClean="0">
              <a:solidFill>
                <a:srgbClr val="C00000"/>
              </a:solidFill>
            </a:endParaRPr>
          </a:p>
          <a:p>
            <a:pPr marR="0" algn="l">
              <a:buFont typeface="Arial" charset="0"/>
              <a:buNone/>
            </a:pPr>
            <a:endParaRPr lang="cs-CZ" sz="1400" smtClean="0">
              <a:solidFill>
                <a:srgbClr val="C00000"/>
              </a:solidFill>
            </a:endParaRPr>
          </a:p>
          <a:p>
            <a:pPr marR="0" algn="l">
              <a:buFont typeface="Arial" charset="0"/>
              <a:buNone/>
            </a:pPr>
            <a:r>
              <a:rPr lang="cs-CZ" sz="1400" smtClean="0">
                <a:solidFill>
                  <a:srgbClr val="C00000"/>
                </a:solidFill>
              </a:rPr>
              <a:t>Základní škola a mateřská škola Nesovice, příspěvková organizace; CZ.1.07/1.4.00/21.1167</a:t>
            </a:r>
          </a:p>
          <a:p>
            <a:pPr marR="0" algn="l">
              <a:buFont typeface="Arial" charset="0"/>
              <a:buNone/>
            </a:pPr>
            <a:r>
              <a:rPr lang="cs-CZ" sz="1400" smtClean="0">
                <a:solidFill>
                  <a:srgbClr val="C00000"/>
                </a:solidFill>
              </a:rPr>
              <a:t>III/2 Inovace a zkvalitnění výuky prostřednictvím ICT</a:t>
            </a:r>
          </a:p>
          <a:p>
            <a:pPr marR="0" algn="l">
              <a:buFont typeface="Arial" charset="0"/>
              <a:buNone/>
            </a:pPr>
            <a:r>
              <a:rPr lang="cs-CZ" sz="1400" smtClean="0">
                <a:solidFill>
                  <a:srgbClr val="C00000"/>
                </a:solidFill>
              </a:rPr>
              <a:t>VY_32_INOVACE_20_Na výletě</a:t>
            </a:r>
          </a:p>
          <a:p>
            <a:pPr marR="0" algn="l">
              <a:buFont typeface="Arial" charset="0"/>
              <a:buNone/>
            </a:pPr>
            <a:r>
              <a:rPr lang="cs-CZ" sz="1400" smtClean="0">
                <a:solidFill>
                  <a:srgbClr val="C00000"/>
                </a:solidFill>
              </a:rPr>
              <a:t>Sčítání a odčítání s přechodem i bez přechodu v oboru do 20.</a:t>
            </a:r>
          </a:p>
          <a:p>
            <a:pPr marR="0" algn="l">
              <a:buFont typeface="Arial" charset="0"/>
              <a:buNone/>
            </a:pPr>
            <a:r>
              <a:rPr lang="cs-CZ" sz="1400" smtClean="0">
                <a:solidFill>
                  <a:srgbClr val="C00000"/>
                </a:solidFill>
              </a:rPr>
              <a:t>Mgr. Iva Hanáková</a:t>
            </a:r>
          </a:p>
          <a:p>
            <a:pPr marR="0" algn="l">
              <a:buFont typeface="Arial" charset="0"/>
              <a:buNone/>
            </a:pPr>
            <a:endParaRPr lang="cs-CZ" sz="1400" smtClean="0">
              <a:solidFill>
                <a:srgbClr val="C00000"/>
              </a:solidFill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634038"/>
            <a:ext cx="5008563" cy="12239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580112" y="188640"/>
            <a:ext cx="335700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NA VÝLETĚ</a:t>
            </a:r>
            <a:endParaRPr lang="cs-CZ" sz="5400" b="1" spc="50" dirty="0">
              <a:ln w="11430"/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ANOTACE</a:t>
            </a:r>
          </a:p>
          <a:p>
            <a:r>
              <a:rPr lang="cs-CZ" smtClean="0"/>
              <a:t>Sčítání a odčítání s přechodem i bez přechodu v oboru do 20. Finanční gramotnost.</a:t>
            </a:r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b="1" smtClean="0"/>
              <a:t>Ročník:</a:t>
            </a:r>
            <a:r>
              <a:rPr lang="cs-CZ" smtClean="0"/>
              <a:t>	1.</a:t>
            </a:r>
          </a:p>
          <a:p>
            <a:pPr>
              <a:buFont typeface="Wingdings 2" pitchFamily="18" charset="2"/>
              <a:buNone/>
            </a:pPr>
            <a:r>
              <a:rPr lang="cs-CZ" b="1" smtClean="0"/>
              <a:t>Vzdělávací oblast: </a:t>
            </a:r>
            <a:r>
              <a:rPr lang="cs-CZ" smtClean="0"/>
              <a:t>Matematika a její aplikace</a:t>
            </a:r>
          </a:p>
          <a:p>
            <a:pPr>
              <a:buFont typeface="Wingdings 2" pitchFamily="18" charset="2"/>
              <a:buNone/>
            </a:pPr>
            <a:r>
              <a:rPr lang="cs-CZ" b="1" smtClean="0"/>
              <a:t>Předmět:</a:t>
            </a:r>
            <a:r>
              <a:rPr lang="cs-CZ" smtClean="0"/>
              <a:t>	Matematika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052513"/>
            <a:ext cx="8229600" cy="3509962"/>
          </a:xfrm>
        </p:spPr>
        <p:txBody>
          <a:bodyPr/>
          <a:lstStyle/>
          <a:p>
            <a:r>
              <a:rPr lang="cs-CZ" smtClean="0"/>
              <a:t>Anička s maminkou jel</a:t>
            </a:r>
            <a:r>
              <a:rPr lang="cs-CZ" smtClean="0">
                <a:latin typeface="Arial" charset="0"/>
              </a:rPr>
              <a:t>y</a:t>
            </a:r>
            <a:r>
              <a:rPr lang="cs-CZ" smtClean="0"/>
              <a:t> na výlet. Jízdenka do vlaku stála Aničku 4 koruny. Maminčina jízdenka stála 8 korun. </a:t>
            </a:r>
          </a:p>
          <a:p>
            <a:pPr lvl="1"/>
            <a:r>
              <a:rPr lang="cs-CZ" smtClean="0"/>
              <a:t>Kolik zaplatily za obě jízdenky? </a:t>
            </a:r>
          </a:p>
          <a:p>
            <a:pPr lvl="1"/>
            <a:r>
              <a:rPr lang="cs-CZ" smtClean="0"/>
              <a:t>Jakými mincemi můžeš zaplatit?</a:t>
            </a:r>
          </a:p>
          <a:p>
            <a:pPr lvl="1"/>
            <a:r>
              <a:rPr lang="cs-CZ" smtClean="0"/>
              <a:t>Kolik jim vrátí peněz, když budou platit 20Kč?</a:t>
            </a:r>
          </a:p>
          <a:p>
            <a:pPr lvl="1"/>
            <a:r>
              <a:rPr lang="cs-CZ" smtClean="0"/>
              <a:t>Kolik jim vrátí peněz, když zaplatí jednou desetikorunou a pětikorunou?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468313" y="1052513"/>
            <a:ext cx="8229600" cy="1439862"/>
          </a:xfrm>
        </p:spPr>
        <p:txBody>
          <a:bodyPr/>
          <a:lstStyle/>
          <a:p>
            <a:r>
              <a:rPr lang="cs-CZ" smtClean="0"/>
              <a:t>Vstupné do zámku pro maminku stojí 18Kč. Vstupenka pro Aničku je o 9Kč levnější než maminčina. </a:t>
            </a:r>
          </a:p>
          <a:p>
            <a:pPr lvl="1"/>
            <a:r>
              <a:rPr lang="cs-CZ" smtClean="0"/>
              <a:t>Kolik stojí vstupenka Aničky?</a:t>
            </a:r>
          </a:p>
          <a:p>
            <a:pPr lvl="1"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Anička dostane od maminky 20Kč. Spočítej, co si může Anička koupit.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139952" y="1772816"/>
            <a:ext cx="4248472" cy="460851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CENÍK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Limonáda 		12Kč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Lízátko		5 Kč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Zmrzlina		8 Kč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Pendrek		3 Kč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Tatranka		7 Kč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Pohlednice		9 Kč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Odznak		15 Kč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/>
          </a:p>
        </p:txBody>
      </p:sp>
      <p:pic>
        <p:nvPicPr>
          <p:cNvPr id="17413" name="Picture 2" descr="C:\Users\Iva\AppData\Local\Microsoft\Windows\Temporary Internet Files\Content.IE5\E6BBRO4B\MC9003570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2565400"/>
            <a:ext cx="2024062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Bibliografická citace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Klipart: </a:t>
            </a:r>
            <a:r>
              <a:rPr lang="cs-CZ" smtClean="0">
                <a:hlinkClick r:id="rId2"/>
              </a:rPr>
              <a:t>http://microsoft.office.com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</TotalTime>
  <Words>160</Words>
  <Application>Microsoft Office PowerPoint</Application>
  <PresentationFormat>On-screen Show (4:3)</PresentationFormat>
  <Paragraphs>32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6</vt:i4>
      </vt:variant>
    </vt:vector>
  </HeadingPairs>
  <TitlesOfParts>
    <vt:vector size="14" baseType="lpstr">
      <vt:lpstr>Constantia</vt:lpstr>
      <vt:lpstr>Arial</vt:lpstr>
      <vt:lpstr>Calibri</vt:lpstr>
      <vt:lpstr>Wingdings 2</vt:lpstr>
      <vt:lpstr>Tok</vt:lpstr>
      <vt:lpstr>Tok</vt:lpstr>
      <vt:lpstr>Tok</vt:lpstr>
      <vt:lpstr>Tok</vt:lpstr>
      <vt:lpstr>Snímek 1</vt:lpstr>
      <vt:lpstr>Snímek 2</vt:lpstr>
      <vt:lpstr>Snímek 3</vt:lpstr>
      <vt:lpstr>Snímek 4</vt:lpstr>
      <vt:lpstr>Anička dostane od maminky 20Kč. Spočítej, co si může Anička koupit.</vt:lpstr>
      <vt:lpstr>Bibliografická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</dc:creator>
  <cp:lastModifiedBy>DUM</cp:lastModifiedBy>
  <cp:revision>6</cp:revision>
  <dcterms:created xsi:type="dcterms:W3CDTF">2012-05-27T16:59:48Z</dcterms:created>
  <dcterms:modified xsi:type="dcterms:W3CDTF">2014-03-06T13:28:50Z</dcterms:modified>
</cp:coreProperties>
</file>