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5" r:id="rId3"/>
    <p:sldId id="256" r:id="rId4"/>
    <p:sldId id="257" r:id="rId5"/>
    <p:sldId id="258" r:id="rId6"/>
    <p:sldId id="259" r:id="rId7"/>
    <p:sldId id="261" r:id="rId8"/>
    <p:sldId id="260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2226" autoAdjust="0"/>
  </p:normalViewPr>
  <p:slideViewPr>
    <p:cSldViewPr>
      <p:cViewPr varScale="1">
        <p:scale>
          <a:sx n="95" d="100"/>
          <a:sy n="95" d="100"/>
        </p:scale>
        <p:origin x="-209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33E15-31CA-44AE-9AAC-0620D396A397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7D3604-060C-44D2-AE55-BE24EB8B332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33E15-31CA-44AE-9AAC-0620D396A397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7D3604-060C-44D2-AE55-BE24EB8B33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33E15-31CA-44AE-9AAC-0620D396A397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7D3604-060C-44D2-AE55-BE24EB8B332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33E15-31CA-44AE-9AAC-0620D396A397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7D3604-060C-44D2-AE55-BE24EB8B33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33E15-31CA-44AE-9AAC-0620D396A397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7D3604-060C-44D2-AE55-BE24EB8B33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33E15-31CA-44AE-9AAC-0620D396A397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7D3604-060C-44D2-AE55-BE24EB8B33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33E15-31CA-44AE-9AAC-0620D396A397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7D3604-060C-44D2-AE55-BE24EB8B33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33E15-31CA-44AE-9AAC-0620D396A397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7D3604-060C-44D2-AE55-BE24EB8B33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33E15-31CA-44AE-9AAC-0620D396A397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97D3604-060C-44D2-AE55-BE24EB8B332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33E15-31CA-44AE-9AAC-0620D396A397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7D3604-060C-44D2-AE55-BE24EB8B33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33E15-31CA-44AE-9AAC-0620D396A397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7D3604-060C-44D2-AE55-BE24EB8B33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7F33E15-31CA-44AE-9AAC-0620D396A397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97D3604-060C-44D2-AE55-BE24EB8B332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%C5%A0tika" TargetMode="External"/><Relationship Id="rId7" Type="http://schemas.openxmlformats.org/officeDocument/2006/relationships/image" Target="../media/image3.jpeg"/><Relationship Id="rId2" Type="http://schemas.openxmlformats.org/officeDocument/2006/relationships/hyperlink" Target="http://cs.wikipedia.org/wiki/Ekosyst%C3%A9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/index.php?title=Anorganicka_p%C5%99%C3%ADroda&amp;action=edit&amp;redlink=1" TargetMode="External"/><Relationship Id="rId5" Type="http://schemas.openxmlformats.org/officeDocument/2006/relationships/hyperlink" Target="http://cs.wikipedia.org/wiki/Plankton" TargetMode="External"/><Relationship Id="rId4" Type="http://schemas.openxmlformats.org/officeDocument/2006/relationships/hyperlink" Target="http://cs.wikipedia.org/wiki/%C5%98asy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Jezero" TargetMode="External"/><Relationship Id="rId7" Type="http://schemas.openxmlformats.org/officeDocument/2006/relationships/image" Target="../media/image4.jpeg"/><Relationship Id="rId2" Type="http://schemas.openxmlformats.org/officeDocument/2006/relationships/hyperlink" Target="http://cs.wikipedia.org/wiki/%C4%8Clov%C4%9B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Ryby" TargetMode="External"/><Relationship Id="rId5" Type="http://schemas.openxmlformats.org/officeDocument/2006/relationships/hyperlink" Target="http://cs.wikipedia.org/wiki/Sinice" TargetMode="External"/><Relationship Id="rId4" Type="http://schemas.openxmlformats.org/officeDocument/2006/relationships/hyperlink" Target="http://cs.wikipedia.org/wiki/R%C3%A1kos%C3%AD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%C4%8C%C3%A1p_b%C3%ADl%C3%BD" TargetMode="External"/><Relationship Id="rId13" Type="http://schemas.openxmlformats.org/officeDocument/2006/relationships/hyperlink" Target="http://cs.wikipedia.org/wiki/R%C3%A1kosn%C3%ADk_velk%C3%BD" TargetMode="External"/><Relationship Id="rId3" Type="http://schemas.openxmlformats.org/officeDocument/2006/relationships/hyperlink" Target="http://cs.wikipedia.org/w/index.php?title=Hn%C3%ADzdi%C5%A1t%C4%9B&amp;action=edit&amp;redlink=1" TargetMode="External"/><Relationship Id="rId7" Type="http://schemas.openxmlformats.org/officeDocument/2006/relationships/hyperlink" Target="http://cs.wikipedia.org/wiki/%C4%8C%C3%A1p_%C4%8Dern%C3%BD" TargetMode="External"/><Relationship Id="rId12" Type="http://schemas.openxmlformats.org/officeDocument/2006/relationships/hyperlink" Target="http://cs.wikipedia.org/wiki/Orlovec_%C5%99%C3%AD%C4%8Dn%C3%AD" TargetMode="External"/><Relationship Id="rId2" Type="http://schemas.openxmlformats.org/officeDocument/2006/relationships/hyperlink" Target="http://cs.wikipedia.org/wiki/Zem%C4%9Bd%C4%9Blstv%C3%AD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Bekasina_otavn%C3%AD" TargetMode="External"/><Relationship Id="rId11" Type="http://schemas.openxmlformats.org/officeDocument/2006/relationships/hyperlink" Target="http://cs.wikipedia.org/wiki/Ch%C5%99%C3%A1stal_vodn%C3%AD" TargetMode="External"/><Relationship Id="rId5" Type="http://schemas.openxmlformats.org/officeDocument/2006/relationships/hyperlink" Target="http://cs.wikipedia.org/w/index.php?title=Ta%C5%BEn%C3%AD_pt%C3%A1ci&amp;action=edit&amp;redlink=1" TargetMode="External"/><Relationship Id="rId10" Type="http://schemas.openxmlformats.org/officeDocument/2006/relationships/hyperlink" Target="http://cs.wikipedia.org/wiki/Hohol_severn%C3%AD" TargetMode="External"/><Relationship Id="rId4" Type="http://schemas.openxmlformats.org/officeDocument/2006/relationships/hyperlink" Target="http://cs.wikipedia.org/w/index.php?title=Vodn%C3%AD_ptactvo&amp;action=edit&amp;redlink=1" TargetMode="External"/><Relationship Id="rId9" Type="http://schemas.openxmlformats.org/officeDocument/2006/relationships/hyperlink" Target="http://cs.wikipedia.org/wiki/Volavka_popelav%C3%A1" TargetMode="External"/><Relationship Id="rId14" Type="http://schemas.openxmlformats.org/officeDocument/2006/relationships/hyperlink" Target="http://cs.wikipedia.org/wiki/Kachna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hyperlink" Target="http://cs.wikipedia.org/wiki/%C4%8Colek_horsk%C3%BD" TargetMode="External"/><Relationship Id="rId7" Type="http://schemas.openxmlformats.org/officeDocument/2006/relationships/hyperlink" Target="http://cs.wikipedia.org/wiki/Oboj%C5%BEiveln%C3%ADci" TargetMode="External"/><Relationship Id="rId2" Type="http://schemas.openxmlformats.org/officeDocument/2006/relationships/hyperlink" Target="http://cs.wikipedia.org/wiki/Rak_%C5%99%C3%AD%C4%8Dn%C3%AD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Rosni%C4%8Dka_zelen%C3%A1" TargetMode="External"/><Relationship Id="rId5" Type="http://schemas.openxmlformats.org/officeDocument/2006/relationships/hyperlink" Target="http://cs.wikipedia.org/wiki/Ropucha_zelen%C3%A1" TargetMode="External"/><Relationship Id="rId4" Type="http://schemas.openxmlformats.org/officeDocument/2006/relationships/hyperlink" Target="http://cs.wikipedia.org/wiki/Ropucha_obecn%C3%A1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Rybník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3886200"/>
            <a:ext cx="8064500" cy="1990725"/>
          </a:xfrm>
        </p:spPr>
        <p:txBody>
          <a:bodyPr rtlCol="0">
            <a:normAutofit fontScale="85000"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Základní škola a mateřská škola Nesovice, příspěvková organizace; CZ.1.07/1.4.00/21.1167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III/2 Inovace a zkvalitnění výuky prostřednictvím ICT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VY_32_INOVACE_09_Rybník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Rybníky mají v krajině velký význam. Člověk je využívá, ale také o ně pečuje.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Autor Mgr. Jana Kachlíková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0"/>
            <a:ext cx="6080125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57570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žáky naučí rozlišit stojatou a tekoucí vodu i to, že člověk krajinu mění, ničí i chrání, a že je důležitá i pro zvířata a rostliny.</a:t>
            </a:r>
          </a:p>
          <a:p>
            <a:r>
              <a:rPr lang="cs-CZ" dirty="0" smtClean="0"/>
              <a:t>Pro 2. ročník </a:t>
            </a:r>
            <a:r>
              <a:rPr lang="cs-CZ" dirty="0" err="1" smtClean="0"/>
              <a:t>z.š</a:t>
            </a:r>
            <a:r>
              <a:rPr lang="cs-CZ" dirty="0" smtClean="0"/>
              <a:t>.</a:t>
            </a:r>
          </a:p>
          <a:p>
            <a:r>
              <a:rPr lang="cs-CZ" dirty="0" smtClean="0"/>
              <a:t>Člověk a jeho svět </a:t>
            </a:r>
          </a:p>
          <a:p>
            <a:r>
              <a:rPr lang="cs-CZ" dirty="0" err="1" smtClean="0"/>
              <a:t>Tématický</a:t>
            </a:r>
            <a:r>
              <a:rPr lang="cs-CZ" dirty="0" smtClean="0"/>
              <a:t> okruh</a:t>
            </a:r>
            <a:r>
              <a:rPr lang="cs-CZ" smtClean="0"/>
              <a:t>: Léto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61794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Ekosystém rybníka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Živé a neživé organismy na určitém území ve vzájemných vztazích</a:t>
            </a:r>
          </a:p>
          <a:p>
            <a:r>
              <a:rPr lang="cs-CZ" dirty="0" smtClean="0"/>
              <a:t>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92959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Rybník je velice rozmanitý 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  <a:hlinkClick r:id="rId2" tooltip="Ekosystém"/>
              </a:rPr>
              <a:t>ekosystém</a:t>
            </a:r>
            <a:r>
              <a:rPr lang="cs-CZ" dirty="0" smtClean="0"/>
              <a:t>, v jehož čele stojí konzumenti jako </a:t>
            </a:r>
            <a:r>
              <a:rPr lang="cs-CZ" dirty="0" smtClean="0">
                <a:hlinkClick r:id="rId3" tooltip="Štika"/>
              </a:rPr>
              <a:t>štika</a:t>
            </a:r>
            <a:r>
              <a:rPr lang="cs-CZ" dirty="0" smtClean="0"/>
              <a:t>, a dole v pomyslné pyramidě jsou </a:t>
            </a:r>
            <a:r>
              <a:rPr lang="cs-CZ" dirty="0" smtClean="0">
                <a:hlinkClick r:id="rId4" tooltip="Řasy"/>
              </a:rPr>
              <a:t>řasy</a:t>
            </a:r>
            <a:r>
              <a:rPr lang="cs-CZ" dirty="0" smtClean="0"/>
              <a:t>, </a:t>
            </a:r>
            <a:r>
              <a:rPr lang="cs-CZ" dirty="0" smtClean="0">
                <a:hlinkClick r:id="rId5" tooltip="Plankton"/>
              </a:rPr>
              <a:t>plankton</a:t>
            </a:r>
            <a:r>
              <a:rPr lang="cs-CZ" dirty="0" smtClean="0"/>
              <a:t>, a nejspodněji </a:t>
            </a:r>
            <a:r>
              <a:rPr lang="cs-CZ" dirty="0" smtClean="0">
                <a:hlinkClick r:id="rId6" tooltip="Anorganicka příroda (stránka neexistuje)"/>
              </a:rPr>
              <a:t>anorganická příroda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0" name="Picture 2" descr="C:\Users\Ríša\AppData\Local\Microsoft\Windows\Temporary Internet Files\Content.IE5\8T2GRZ4C\MP900149106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200" y="3573016"/>
            <a:ext cx="3657600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44963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21 000 rybníků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564904"/>
            <a:ext cx="8229600" cy="3759696"/>
          </a:xfrm>
        </p:spPr>
        <p:txBody>
          <a:bodyPr/>
          <a:lstStyle/>
          <a:p>
            <a:r>
              <a:rPr lang="cs-CZ" dirty="0" smtClean="0"/>
              <a:t>dílem </a:t>
            </a:r>
            <a:r>
              <a:rPr lang="cs-CZ" dirty="0" smtClean="0">
                <a:hlinkClick r:id="rId2" tooltip="Člověk"/>
              </a:rPr>
              <a:t>člověka</a:t>
            </a:r>
            <a:r>
              <a:rPr lang="cs-CZ" dirty="0" smtClean="0"/>
              <a:t>, nemá zdaleka tak vyrovnaný ekosystém jako horské říčky či přírodní </a:t>
            </a:r>
            <a:r>
              <a:rPr lang="cs-CZ" dirty="0" smtClean="0">
                <a:hlinkClick r:id="rId3" tooltip="Jezero"/>
              </a:rPr>
              <a:t>jezera</a:t>
            </a:r>
            <a:endParaRPr lang="cs-CZ" dirty="0" smtClean="0"/>
          </a:p>
          <a:p>
            <a:r>
              <a:rPr lang="cs-CZ" dirty="0" smtClean="0"/>
              <a:t>některé rybníky zarostlé </a:t>
            </a:r>
            <a:r>
              <a:rPr lang="cs-CZ" dirty="0" smtClean="0">
                <a:hlinkClick r:id="rId4" tooltip="Rákosí"/>
              </a:rPr>
              <a:t>rákosím</a:t>
            </a:r>
            <a:r>
              <a:rPr lang="cs-CZ" dirty="0" smtClean="0"/>
              <a:t> či obsazené </a:t>
            </a:r>
            <a:r>
              <a:rPr lang="cs-CZ" dirty="0" smtClean="0">
                <a:hlinkClick r:id="rId5" tooltip="Sinice"/>
              </a:rPr>
              <a:t>sinicemi</a:t>
            </a:r>
            <a:r>
              <a:rPr lang="cs-CZ" dirty="0" smtClean="0"/>
              <a:t>, jelikož jim chybí přirozený konzument. Proto je třeba o rybníky na rozdíl od jezer pečovat, čistit je a provádět výlovy </a:t>
            </a:r>
            <a:r>
              <a:rPr lang="cs-CZ" dirty="0" smtClean="0">
                <a:hlinkClick r:id="rId6" tooltip="Ryby"/>
              </a:rPr>
              <a:t>ryb</a:t>
            </a:r>
            <a:endParaRPr lang="cs-CZ" dirty="0"/>
          </a:p>
        </p:txBody>
      </p:sp>
      <p:pic>
        <p:nvPicPr>
          <p:cNvPr id="5125" name="Picture 5" descr="C:\Users\Ríša\AppData\Local\Microsoft\Windows\Temporary Internet Files\Content.IE5\8T2GRZ4C\MP900405036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5013176"/>
            <a:ext cx="500098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15295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Rybníky mají po stránce biologické, krajinářské i estetické mimořádný význam v intenzivně </a:t>
            </a:r>
            <a:r>
              <a:rPr lang="cs-CZ" dirty="0" smtClean="0">
                <a:hlinkClick r:id="rId2" tooltip="Zemědělství"/>
              </a:rPr>
              <a:t>zemědělsky</a:t>
            </a:r>
            <a:r>
              <a:rPr lang="cs-CZ" dirty="0" smtClean="0"/>
              <a:t> využívané krajině. Bývají významným </a:t>
            </a:r>
            <a:r>
              <a:rPr lang="cs-CZ" dirty="0">
                <a:hlinkClick r:id="rId3" tooltip="Hnízdiště (stránka neexistuje)"/>
              </a:rPr>
              <a:t>hnízdištěm</a:t>
            </a:r>
            <a:r>
              <a:rPr lang="cs-CZ" dirty="0" smtClean="0"/>
              <a:t> </a:t>
            </a:r>
            <a:r>
              <a:rPr lang="cs-CZ" dirty="0">
                <a:hlinkClick r:id="rId4" tooltip="Vodní ptactvo (stránka neexistuje)"/>
              </a:rPr>
              <a:t>vodního ptactva</a:t>
            </a:r>
            <a:r>
              <a:rPr lang="cs-CZ" dirty="0" smtClean="0"/>
              <a:t> a důležitou zastávkou </a:t>
            </a:r>
            <a:r>
              <a:rPr lang="cs-CZ" dirty="0">
                <a:hlinkClick r:id="rId5" tooltip="Tažní ptáci (stránka neexistuje)"/>
              </a:rPr>
              <a:t>tažných ptáků</a:t>
            </a:r>
            <a:r>
              <a:rPr lang="cs-CZ" dirty="0" smtClean="0"/>
              <a:t>. V jejich okolí se vyskytuje mnoho významných chráněných druhů, např. </a:t>
            </a:r>
            <a:r>
              <a:rPr lang="cs-CZ" dirty="0" smtClean="0">
                <a:hlinkClick r:id="rId6" tooltip="Bekasina otavní"/>
              </a:rPr>
              <a:t>bekasina otavní</a:t>
            </a:r>
            <a:r>
              <a:rPr lang="cs-CZ" dirty="0" smtClean="0"/>
              <a:t>, </a:t>
            </a:r>
            <a:r>
              <a:rPr lang="cs-CZ" dirty="0" smtClean="0">
                <a:hlinkClick r:id="rId7" tooltip="Čáp černý"/>
              </a:rPr>
              <a:t>čáp černý</a:t>
            </a:r>
            <a:r>
              <a:rPr lang="cs-CZ" dirty="0" smtClean="0"/>
              <a:t> a </a:t>
            </a:r>
            <a:r>
              <a:rPr lang="cs-CZ" dirty="0" smtClean="0">
                <a:hlinkClick r:id="rId8" tooltip="Čáp bílý"/>
              </a:rPr>
              <a:t>čáp bílý</a:t>
            </a:r>
            <a:r>
              <a:rPr lang="cs-CZ" dirty="0" smtClean="0"/>
              <a:t>, </a:t>
            </a:r>
            <a:r>
              <a:rPr lang="cs-CZ" dirty="0" smtClean="0">
                <a:hlinkClick r:id="rId9" tooltip="Volavka popelavá"/>
              </a:rPr>
              <a:t>volavka popelavá</a:t>
            </a:r>
            <a:r>
              <a:rPr lang="cs-CZ" dirty="0" smtClean="0"/>
              <a:t>, </a:t>
            </a:r>
            <a:r>
              <a:rPr lang="cs-CZ" dirty="0" smtClean="0">
                <a:hlinkClick r:id="rId10" tooltip="Hohol severní"/>
              </a:rPr>
              <a:t>hohol severní</a:t>
            </a:r>
            <a:r>
              <a:rPr lang="cs-CZ" dirty="0" smtClean="0"/>
              <a:t>, </a:t>
            </a:r>
            <a:r>
              <a:rPr lang="cs-CZ" dirty="0" smtClean="0">
                <a:hlinkClick r:id="rId11" tooltip="Chřástal vodní"/>
              </a:rPr>
              <a:t>chřástal vodní</a:t>
            </a:r>
            <a:r>
              <a:rPr lang="cs-CZ" dirty="0" smtClean="0"/>
              <a:t>, </a:t>
            </a:r>
            <a:r>
              <a:rPr lang="cs-CZ" dirty="0" smtClean="0">
                <a:hlinkClick r:id="rId12" tooltip="Orlovec říční"/>
              </a:rPr>
              <a:t>orlovec říční</a:t>
            </a:r>
            <a:r>
              <a:rPr lang="cs-CZ" dirty="0" smtClean="0"/>
              <a:t>, </a:t>
            </a:r>
            <a:r>
              <a:rPr lang="cs-CZ" dirty="0" smtClean="0">
                <a:hlinkClick r:id="rId13" tooltip="Rákosník velký"/>
              </a:rPr>
              <a:t>rákosník velký</a:t>
            </a:r>
            <a:r>
              <a:rPr lang="cs-CZ" dirty="0" smtClean="0"/>
              <a:t>, a mnoho druhů </a:t>
            </a:r>
            <a:r>
              <a:rPr lang="cs-CZ" dirty="0" smtClean="0">
                <a:hlinkClick r:id="rId14" tooltip="Kachna"/>
              </a:rPr>
              <a:t>kachen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76398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948" y="1935163"/>
            <a:ext cx="7734104" cy="438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307896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Najdeme zde </a:t>
            </a:r>
            <a:r>
              <a:rPr lang="cs-CZ" dirty="0" smtClean="0">
                <a:hlinkClick r:id="rId2" tooltip="Rak říční"/>
              </a:rPr>
              <a:t>raka říčního</a:t>
            </a:r>
            <a:r>
              <a:rPr lang="cs-CZ" dirty="0" smtClean="0"/>
              <a:t>, </a:t>
            </a:r>
            <a:r>
              <a:rPr lang="cs-CZ" dirty="0" smtClean="0">
                <a:hlinkClick r:id="rId3" tooltip="Čolek horský"/>
              </a:rPr>
              <a:t>čolka horského</a:t>
            </a:r>
            <a:r>
              <a:rPr lang="cs-CZ" dirty="0" smtClean="0"/>
              <a:t>, </a:t>
            </a:r>
            <a:r>
              <a:rPr lang="cs-CZ" dirty="0" smtClean="0">
                <a:hlinkClick r:id="rId4" tooltip="Ropucha obecná"/>
              </a:rPr>
              <a:t>ropuchu obecnou</a:t>
            </a:r>
            <a:r>
              <a:rPr lang="cs-CZ" dirty="0" smtClean="0"/>
              <a:t> i </a:t>
            </a:r>
            <a:r>
              <a:rPr lang="cs-CZ" dirty="0" smtClean="0">
                <a:hlinkClick r:id="rId5" tooltip="Ropucha zelená"/>
              </a:rPr>
              <a:t>ropuchu zelenou</a:t>
            </a:r>
            <a:r>
              <a:rPr lang="cs-CZ" dirty="0" smtClean="0"/>
              <a:t>, </a:t>
            </a:r>
            <a:r>
              <a:rPr lang="cs-CZ" dirty="0" smtClean="0">
                <a:hlinkClick r:id="rId6" tooltip="Rosnička zelená"/>
              </a:rPr>
              <a:t>rosničku zelenou</a:t>
            </a:r>
            <a:r>
              <a:rPr lang="cs-CZ" dirty="0" smtClean="0"/>
              <a:t> a další druhy </a:t>
            </a:r>
            <a:r>
              <a:rPr lang="cs-CZ" dirty="0" smtClean="0">
                <a:hlinkClick r:id="rId7" tooltip="Obojživelníci"/>
              </a:rPr>
              <a:t>obojživelníků</a:t>
            </a:r>
            <a:r>
              <a:rPr lang="cs-CZ" dirty="0" smtClean="0"/>
              <a:t>. Z rostlin také </a:t>
            </a:r>
            <a:r>
              <a:rPr lang="cs-CZ" dirty="0" smtClean="0">
                <a:solidFill>
                  <a:srgbClr val="FFC000"/>
                </a:solidFill>
              </a:rPr>
              <a:t>kotvice plovoucí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3140968"/>
            <a:ext cx="6400800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087672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Bibliografické citace</a:t>
            </a:r>
          </a:p>
        </p:txBody>
      </p:sp>
      <p:sp>
        <p:nvSpPr>
          <p:cNvPr id="3075" name="Obdélník 3"/>
          <p:cNvSpPr>
            <a:spLocks noChangeArrowheads="1"/>
          </p:cNvSpPr>
          <p:nvPr/>
        </p:nvSpPr>
        <p:spPr bwMode="auto">
          <a:xfrm>
            <a:off x="395288" y="1773238"/>
            <a:ext cx="8064500" cy="2031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marL="342900" indent="-342900" fontAlgn="base">
              <a:spcBef>
                <a:spcPct val="0"/>
              </a:spcBef>
              <a:spcAft>
                <a:spcPct val="0"/>
              </a:spcAft>
              <a:buFont typeface="Calibri" pitchFamily="34" charset="0"/>
              <a:buAutoNum type="arabicPeriod"/>
            </a:pPr>
            <a:r>
              <a:rPr lang="cs-CZ" dirty="0" smtClean="0"/>
              <a:t>Klipart: &lt;</a:t>
            </a:r>
            <a:r>
              <a:rPr lang="cs-CZ" i="1" dirty="0" smtClean="0">
                <a:solidFill>
                  <a:prstClr val="black"/>
                </a:solidFill>
                <a:cs typeface="Arial" charset="0"/>
              </a:rPr>
              <a:t>http</a:t>
            </a:r>
            <a:r>
              <a:rPr lang="cs-CZ" i="1" dirty="0">
                <a:solidFill>
                  <a:prstClr val="black"/>
                </a:solidFill>
                <a:cs typeface="Arial" charset="0"/>
              </a:rPr>
              <a:t>://</a:t>
            </a:r>
            <a:r>
              <a:rPr lang="cs-CZ" i="1" dirty="0" smtClean="0">
                <a:solidFill>
                  <a:prstClr val="black"/>
                </a:solidFill>
                <a:cs typeface="Arial" charset="0"/>
              </a:rPr>
              <a:t>office.microsoft.com/</a:t>
            </a:r>
            <a:endParaRPr lang="cs-CZ" i="1" dirty="0" smtClean="0">
              <a:solidFill>
                <a:prstClr val="black"/>
              </a:solidFill>
              <a:cs typeface="Arial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i="1" dirty="0" smtClean="0">
              <a:solidFill>
                <a:prstClr val="black"/>
              </a:solidFill>
              <a:cs typeface="Arial" charset="0"/>
            </a:endParaRPr>
          </a:p>
          <a:p>
            <a:pPr marL="342900" indent="-342900" fontAlgn="base">
              <a:spcBef>
                <a:spcPct val="0"/>
              </a:spcBef>
              <a:spcAft>
                <a:spcPct val="0"/>
              </a:spcAft>
              <a:buFont typeface="Calibri" pitchFamily="34" charset="0"/>
              <a:buAutoNum type="arabicPeriod"/>
            </a:pPr>
            <a:endParaRPr lang="cs-CZ" i="1" dirty="0" smtClean="0">
              <a:solidFill>
                <a:prstClr val="black"/>
              </a:solidFill>
              <a:cs typeface="Arial" charset="0"/>
            </a:endParaRPr>
          </a:p>
          <a:p>
            <a:pPr marL="342900" indent="-342900" fontAlgn="base">
              <a:spcBef>
                <a:spcPct val="0"/>
              </a:spcBef>
              <a:spcAft>
                <a:spcPct val="0"/>
              </a:spcAft>
              <a:buFont typeface="Calibri" pitchFamily="34" charset="0"/>
              <a:buAutoNum type="arabicPeriod"/>
            </a:pPr>
            <a:endParaRPr lang="cs-CZ" i="1" dirty="0" smtClean="0">
              <a:solidFill>
                <a:prstClr val="black"/>
              </a:solidFill>
              <a:cs typeface="Arial" charset="0"/>
            </a:endParaRPr>
          </a:p>
          <a:p>
            <a:pPr marL="342900" indent="-342900" fontAlgn="base">
              <a:spcBef>
                <a:spcPct val="0"/>
              </a:spcBef>
              <a:spcAft>
                <a:spcPct val="0"/>
              </a:spcAft>
              <a:buFont typeface="Calibri" pitchFamily="34" charset="0"/>
              <a:buAutoNum type="arabicPeriod"/>
            </a:pPr>
            <a:endParaRPr lang="cs-CZ" i="1" dirty="0" smtClean="0">
              <a:solidFill>
                <a:prstClr val="black"/>
              </a:solidFill>
              <a:cs typeface="Arial" charset="0"/>
            </a:endParaRPr>
          </a:p>
          <a:p>
            <a:pPr marL="342900" indent="-342900" fontAlgn="base">
              <a:spcBef>
                <a:spcPct val="0"/>
              </a:spcBef>
              <a:spcAft>
                <a:spcPct val="0"/>
              </a:spcAft>
              <a:buFont typeface="Calibri" pitchFamily="34" charset="0"/>
              <a:buAutoNum type="arabicPeriod"/>
            </a:pPr>
            <a:endParaRPr lang="cs-CZ" i="1" dirty="0" smtClean="0">
              <a:solidFill>
                <a:prstClr val="black"/>
              </a:solidFill>
              <a:cs typeface="Arial" charset="0"/>
            </a:endParaRPr>
          </a:p>
          <a:p>
            <a:pPr marL="342900" indent="-342900" fontAlgn="base">
              <a:spcBef>
                <a:spcPct val="0"/>
              </a:spcBef>
              <a:spcAft>
                <a:spcPct val="0"/>
              </a:spcAft>
              <a:buFont typeface="Calibri" pitchFamily="34" charset="0"/>
              <a:buAutoNum type="arabicPeriod"/>
            </a:pPr>
            <a:endParaRPr lang="cs-CZ" i="1" dirty="0" smtClean="0">
              <a:solidFill>
                <a:prstClr val="black"/>
              </a:solidFill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6575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115</TotalTime>
  <Words>281</Words>
  <Application>Microsoft Office PowerPoint</Application>
  <PresentationFormat>Předvádění na obrazovce (4:3)</PresentationFormat>
  <Paragraphs>26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Rybník</vt:lpstr>
      <vt:lpstr>Anotace</vt:lpstr>
      <vt:lpstr>Ekosystém rybníka</vt:lpstr>
      <vt:lpstr>Prezentace aplikace PowerPoint</vt:lpstr>
      <vt:lpstr>21 000 rybníků</vt:lpstr>
      <vt:lpstr>Prezentace aplikace PowerPoint</vt:lpstr>
      <vt:lpstr>Prezentace aplikace PowerPoint</vt:lpstr>
      <vt:lpstr>Prezentace aplikace PowerPoint</vt:lpstr>
      <vt:lpstr>Bibliografické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Ekosystém rybníka</dc:title>
  <dc:creator>Ríša</dc:creator>
  <cp:lastModifiedBy>sborovna</cp:lastModifiedBy>
  <cp:revision>17</cp:revision>
  <dcterms:created xsi:type="dcterms:W3CDTF">2012-02-10T16:49:51Z</dcterms:created>
  <dcterms:modified xsi:type="dcterms:W3CDTF">2013-01-17T10:36:51Z</dcterms:modified>
</cp:coreProperties>
</file>