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22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22ACB-C1E5-4BC1-A838-56992028437D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F4BBEC-C174-486F-B2C2-5301C849B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626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BBEC-C174-486F-B2C2-5301C849B02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75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BBEC-C174-486F-B2C2-5301C849B02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75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BBEC-C174-486F-B2C2-5301C849B02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75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BBEC-C174-486F-B2C2-5301C849B02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75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4BBEC-C174-486F-B2C2-5301C849B02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875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pPr>
              <a:defRPr/>
            </a:pPr>
            <a:fld id="{7B01BEAF-48C4-40F2-BDB3-EA6ED2610B41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pPr>
              <a:defRPr/>
            </a:pPr>
            <a:fld id="{73D55544-F659-4220-912A-06CA12DFBF8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E5E0C1-D8F5-4C9E-8F2E-2671CB98E9F6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F98DEF-B105-4E70-AB98-586C457C62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10304302-FE20-447F-9429-B90895B0960D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pPr>
              <a:defRPr/>
            </a:pPr>
            <a:fld id="{F4742458-D06F-4222-AF71-9924478B7B4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EDB5FC82-9D43-4D0C-A323-B03EEDEF69D8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C0E6B3AE-4EC0-466B-BAAE-FCF064BA95D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7CA77C47-4A7F-4441-A27F-72EDA6589DCE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516EFC91-B3DD-4BBE-803B-A7D98EF34B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574AE0-A5E6-457A-8681-C0C7069B7271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430AD4-FA29-4A1A-98A1-2E32ECD5260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273723-7E7C-4AEC-80D9-51ACCAB6597D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80AEA4-B91D-4288-99CD-400A0B64E87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41FD88D2-7953-466C-9423-65FD5C337480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F5769E69-F45C-49B0-B3EF-374BBF83FE6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B7E023C0-4AAA-463C-A922-603CB46227E9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A3B864FA-FD92-4031-BDB8-FC1A319644B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220F1BF1-35D4-41B5-88F8-2B6A231782FA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6BFDA714-4D9E-4FC0-9D3A-C38B02B5AAD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pPr>
              <a:defRPr/>
            </a:pPr>
            <a:fld id="{10BC61CB-07B0-4023-990B-320D4AE7E073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pPr>
              <a:defRPr/>
            </a:pPr>
            <a:fld id="{BEA73708-0BB6-48F6-B2AF-AD7D0C0C2B5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E3BE33-6E4E-4B2F-8275-530922A210C4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CB7996-AB9B-4F36-9719-74D87BF48D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CE3BE33-6E4E-4B2F-8275-530922A210C4}" type="datetimeFigureOut">
              <a:rPr lang="cs-CZ" smtClean="0"/>
              <a:pPr>
                <a:defRPr/>
              </a:pPr>
              <a:t>22.6.2012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8CB7996-AB9B-4F36-9719-74D87BF48D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d/Malina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8/Bilberries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1/Vaccinium_vitis-idaea_20060824_003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1/Blackberries_on_bush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3/Fragaria_vesca_close-up_1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alina.jpg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Bilberrie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Léto v lese - rostliny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581128"/>
            <a:ext cx="8064500" cy="19907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Základní škola a mateřská škola Nesovice, příspěvková organizace; CZ.1.07/1.4.00/21.1167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III/2 Inovace a zkvalitnění výuky prostřednictvím ICT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VY_32_INOVACE_13_Léto v lese - rostliny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Lesní rostliny, houby.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chemeClr val="tx2">
                    <a:lumMod val="50000"/>
                  </a:schemeClr>
                </a:solidFill>
              </a:rPr>
              <a:t>Mgr. Iva Hanáková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445224"/>
            <a:ext cx="3774018" cy="92231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Flora lesa – bobulovité jedlé rostliny, houby.</a:t>
            </a:r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Ročník: 	1.</a:t>
            </a:r>
          </a:p>
          <a:p>
            <a:pPr marL="0" indent="0">
              <a:buNone/>
            </a:pPr>
            <a:r>
              <a:rPr lang="cs-CZ" sz="2400" dirty="0" smtClean="0"/>
              <a:t>Vzdělávací oblast:	Člověk a jeho svět</a:t>
            </a:r>
          </a:p>
          <a:p>
            <a:pPr marL="0" indent="0">
              <a:buNone/>
            </a:pPr>
            <a:r>
              <a:rPr lang="cs-CZ" sz="2400" dirty="0" smtClean="0"/>
              <a:t>Předmět:	Prvouka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728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Maliník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Stanoviště: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s</a:t>
            </a:r>
            <a:r>
              <a:rPr lang="cs-CZ" sz="2400" dirty="0" smtClean="0"/>
              <a:t>větlé lesy,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mýtiny,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s</a:t>
            </a:r>
            <a:r>
              <a:rPr lang="cs-CZ" sz="2400" dirty="0" smtClean="0"/>
              <a:t>lunné stráně.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r>
              <a:rPr lang="cs-CZ" sz="2400" dirty="0" smtClean="0"/>
              <a:t>Plody: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Maliny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algn="ctr"/>
            <a:r>
              <a:rPr lang="cs-CZ" sz="2400" dirty="0" smtClean="0"/>
              <a:t>Léčivka (antioxidant)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1026" name="Picture 2" descr="Soubor:Malin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88" y="1700808"/>
            <a:ext cx="518781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882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Brusnice borůvka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Nízký keřík.</a:t>
            </a:r>
          </a:p>
          <a:p>
            <a:endParaRPr lang="cs-CZ" sz="2400" dirty="0"/>
          </a:p>
          <a:p>
            <a:r>
              <a:rPr lang="cs-CZ" sz="2400" dirty="0" smtClean="0"/>
              <a:t>Plody: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b</a:t>
            </a:r>
            <a:r>
              <a:rPr lang="cs-CZ" sz="2400" dirty="0" smtClean="0"/>
              <a:t>orůvky.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Léčivá rostlina, pozitivně působí proti rakovině.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2050" name="Picture 2" descr="Soubor:Bilberrie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84784"/>
            <a:ext cx="5099720" cy="382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5733256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POZOR!! MŮŽEME SI JI ZAMĚNIT S RULÍKEM ZLOMOCNÝM, KTERÝ JE PRUDCE JEDOVATÝ!!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319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Brusnice brusinka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plazivý keřík.</a:t>
            </a:r>
          </a:p>
          <a:p>
            <a:endParaRPr lang="cs-CZ" sz="2400" dirty="0"/>
          </a:p>
          <a:p>
            <a:r>
              <a:rPr lang="cs-CZ" sz="2400" dirty="0" smtClean="0"/>
              <a:t>Plody: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brusinky.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3074" name="Picture 2" descr="Soubor:Vaccinium vitis-idaea 20060824 003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56792"/>
            <a:ext cx="5603776" cy="420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738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Ostružiník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Plody: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ostružiny.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4098" name="Picture 2" descr="Soubor:Blackberries on bush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44824"/>
            <a:ext cx="4104456" cy="4063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552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Lesní jahody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Plody: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jahody.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5122" name="Picture 2" descr="Soubor:Fragaria vesca close-up 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4606"/>
            <a:ext cx="5688632" cy="426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68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Bibliografické citace</a:t>
            </a:r>
          </a:p>
        </p:txBody>
      </p:sp>
      <p:sp>
        <p:nvSpPr>
          <p:cNvPr id="3075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cs-CZ" dirty="0" smtClean="0">
              <a:latin typeface="Calibri" pitchFamily="34" charset="0"/>
            </a:endParaRPr>
          </a:p>
          <a:p>
            <a:r>
              <a:rPr lang="cs-CZ" dirty="0" smtClean="0">
                <a:latin typeface="Calibri" pitchFamily="34" charset="0"/>
              </a:rPr>
              <a:t>Obrázky: </a:t>
            </a:r>
            <a:r>
              <a:rPr lang="cs-CZ" dirty="0" smtClean="0">
                <a:latin typeface="Calibri" pitchFamily="34" charset="0"/>
                <a:hlinkClick r:id="rId2"/>
              </a:rPr>
              <a:t>http://office.microsoft.com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smtClean="0">
                <a:latin typeface="Calibri" pitchFamily="34" charset="0"/>
              </a:rPr>
              <a:t>– KLIPART</a:t>
            </a:r>
          </a:p>
          <a:p>
            <a:r>
              <a:rPr lang="cs-CZ" sz="1600" dirty="0" smtClean="0">
                <a:latin typeface="Calibri" pitchFamily="34" charset="0"/>
              </a:rPr>
              <a:t>[cit. 2012-12-06] Dostupný na WWW: &lt;</a:t>
            </a: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cs.wikipedia.org/wiki/</a:t>
            </a:r>
            <a:r>
              <a:rPr lang="cs-CZ" sz="1600" dirty="0" err="1" smtClean="0">
                <a:hlinkClick r:id="rId3"/>
              </a:rPr>
              <a:t>Soubor:Malina.jpg</a:t>
            </a:r>
            <a:r>
              <a:rPr lang="cs-CZ" sz="1600" dirty="0" smtClean="0"/>
              <a:t>&gt;</a:t>
            </a:r>
          </a:p>
          <a:p>
            <a:r>
              <a:rPr lang="cs-CZ" sz="1600" dirty="0">
                <a:latin typeface="Calibri" pitchFamily="34" charset="0"/>
              </a:rPr>
              <a:t>[cit. 2012-12-06] Dostupný </a:t>
            </a:r>
            <a:r>
              <a:rPr lang="cs-CZ" sz="1600" dirty="0" smtClean="0">
                <a:latin typeface="Calibri" pitchFamily="34" charset="0"/>
              </a:rPr>
              <a:t>pod licencí </a:t>
            </a:r>
            <a:r>
              <a:rPr lang="cs-CZ" sz="1600" dirty="0" err="1" smtClean="0">
                <a:latin typeface="Calibri" pitchFamily="34" charset="0"/>
              </a:rPr>
              <a:t>Creative</a:t>
            </a:r>
            <a:r>
              <a:rPr lang="cs-CZ" sz="1600" dirty="0" smtClean="0">
                <a:latin typeface="Calibri" pitchFamily="34" charset="0"/>
              </a:rPr>
              <a:t> </a:t>
            </a:r>
            <a:r>
              <a:rPr lang="cs-CZ" sz="1600" dirty="0" err="1" smtClean="0">
                <a:latin typeface="Calibri" pitchFamily="34" charset="0"/>
              </a:rPr>
              <a:t>commons</a:t>
            </a:r>
            <a:r>
              <a:rPr lang="cs-CZ" sz="1600" dirty="0" smtClean="0">
                <a:latin typeface="Calibri" pitchFamily="34" charset="0"/>
              </a:rPr>
              <a:t> na </a:t>
            </a:r>
            <a:r>
              <a:rPr lang="cs-CZ" sz="1600" dirty="0">
                <a:latin typeface="Calibri" pitchFamily="34" charset="0"/>
              </a:rPr>
              <a:t>WWW: </a:t>
            </a:r>
            <a:r>
              <a:rPr lang="cs-CZ" sz="1600" dirty="0" smtClean="0">
                <a:latin typeface="Calibri" pitchFamily="34" charset="0"/>
              </a:rPr>
              <a:t>&lt;</a:t>
            </a:r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</a:t>
            </a:r>
            <a:r>
              <a:rPr lang="cs-CZ" sz="1600" dirty="0" smtClean="0">
                <a:hlinkClick r:id="rId4"/>
              </a:rPr>
              <a:t>cs.wikipedia.org/wiki/</a:t>
            </a:r>
            <a:r>
              <a:rPr lang="cs-CZ" sz="1600" dirty="0" err="1" smtClean="0">
                <a:hlinkClick r:id="rId4"/>
              </a:rPr>
              <a:t>Soubor:Bilberries.jpg</a:t>
            </a:r>
            <a:r>
              <a:rPr lang="cs-CZ" sz="1600" dirty="0" smtClean="0"/>
              <a:t>&gt;</a:t>
            </a:r>
          </a:p>
          <a:p>
            <a:r>
              <a:rPr lang="cs-CZ" sz="1600" dirty="0">
                <a:latin typeface="Calibri" pitchFamily="34" charset="0"/>
              </a:rPr>
              <a:t>[cit. 2012-12-06] Dostupný </a:t>
            </a:r>
            <a:r>
              <a:rPr lang="cs-CZ" sz="1600" dirty="0" smtClean="0">
                <a:latin typeface="Calibri" pitchFamily="34" charset="0"/>
              </a:rPr>
              <a:t>na </a:t>
            </a:r>
            <a:r>
              <a:rPr lang="cs-CZ" sz="1600" dirty="0">
                <a:latin typeface="Calibri" pitchFamily="34" charset="0"/>
              </a:rPr>
              <a:t>WWW: </a:t>
            </a:r>
            <a:r>
              <a:rPr lang="cs-CZ" sz="1600" dirty="0" smtClean="0">
                <a:latin typeface="Calibri" pitchFamily="34" charset="0"/>
              </a:rPr>
              <a:t>&lt;</a:t>
            </a:r>
            <a:r>
              <a:rPr lang="cs-CZ" sz="1600" dirty="0"/>
              <a:t>http://</a:t>
            </a:r>
            <a:r>
              <a:rPr lang="cs-CZ" sz="1600" dirty="0" smtClean="0"/>
              <a:t>cs.wikipedia.org/wiki/Soubor:Vaccinium_vitis-idaea_20060824_003.jpg&gt;</a:t>
            </a:r>
            <a:endParaRPr lang="cs-CZ" sz="1600" dirty="0"/>
          </a:p>
          <a:p>
            <a:r>
              <a:rPr lang="cs-CZ" sz="1600" dirty="0">
                <a:latin typeface="Calibri" pitchFamily="34" charset="0"/>
              </a:rPr>
              <a:t>[cit. 2012-12-06] Dostupný na WWW: </a:t>
            </a:r>
            <a:r>
              <a:rPr lang="cs-CZ" sz="1600" dirty="0" smtClean="0">
                <a:latin typeface="Calibri" pitchFamily="34" charset="0"/>
              </a:rPr>
              <a:t>&lt;</a:t>
            </a:r>
            <a:r>
              <a:rPr lang="cs-CZ" sz="1600" dirty="0"/>
              <a:t>http://</a:t>
            </a:r>
            <a:r>
              <a:rPr lang="cs-CZ" sz="1600" dirty="0" smtClean="0"/>
              <a:t>cs.wikipedia.org/wiki/</a:t>
            </a:r>
            <a:r>
              <a:rPr lang="cs-CZ" sz="1600" dirty="0" err="1" smtClean="0"/>
              <a:t>Soubor:Blackberries_on_bush.jpg</a:t>
            </a:r>
            <a:r>
              <a:rPr lang="cs-CZ" sz="1600" dirty="0" smtClean="0"/>
              <a:t>&gt;</a:t>
            </a:r>
            <a:endParaRPr lang="cs-CZ" sz="1600" dirty="0"/>
          </a:p>
          <a:p>
            <a:r>
              <a:rPr lang="cs-CZ" sz="1600" dirty="0">
                <a:latin typeface="Calibri" pitchFamily="34" charset="0"/>
              </a:rPr>
              <a:t>[cit. 2012-12-06] Dostupný na WWW: </a:t>
            </a:r>
            <a:r>
              <a:rPr lang="cs-CZ" sz="1600" dirty="0" smtClean="0">
                <a:latin typeface="Calibri" pitchFamily="34" charset="0"/>
              </a:rPr>
              <a:t>&lt;</a:t>
            </a:r>
            <a:r>
              <a:rPr lang="cs-CZ" sz="1600" dirty="0" err="1"/>
              <a:t>ttp</a:t>
            </a:r>
            <a:r>
              <a:rPr lang="cs-CZ" sz="1600"/>
              <a:t>://</a:t>
            </a:r>
            <a:r>
              <a:rPr lang="cs-CZ" sz="1600" smtClean="0"/>
              <a:t>cs.wikipedia.org/wiki/Soubor:Fragaria_vesca_close-up_1.jpg&gt;</a:t>
            </a:r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66</TotalTime>
  <Words>208</Words>
  <Application>Microsoft Office PowerPoint</Application>
  <PresentationFormat>Předvádění na obrazovce (4:3)</PresentationFormat>
  <Paragraphs>56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Brooklet</vt:lpstr>
      <vt:lpstr>Léto v lese - rostliny</vt:lpstr>
      <vt:lpstr>Anotace</vt:lpstr>
      <vt:lpstr>Maliník</vt:lpstr>
      <vt:lpstr>Brusnice borůvka</vt:lpstr>
      <vt:lpstr>Brusnice brusinka</vt:lpstr>
      <vt:lpstr>Ostružiník</vt:lpstr>
      <vt:lpstr>Lesní jahody</vt:lpstr>
      <vt:lpstr>Bibliografické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pc</cp:lastModifiedBy>
  <cp:revision>11</cp:revision>
  <dcterms:created xsi:type="dcterms:W3CDTF">2011-04-12T15:51:18Z</dcterms:created>
  <dcterms:modified xsi:type="dcterms:W3CDTF">2012-06-22T12:27:59Z</dcterms:modified>
</cp:coreProperties>
</file>