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FE209-39C0-486E-B425-A53DBAD58A83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DA7343-642F-4568-BFD4-73B5CCE977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DE34F3-70E6-44AA-9017-6866C230D603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5730EA-0A12-4FB6-9FA4-FD27E5F471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20723-4209-48F9-A185-BBD4084D2304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5E4EF-33AA-498B-9C3C-F90A097E4C8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15C72-2E2A-4326-B20D-878CFB9CD730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993DB-D2F4-42D5-8D12-62C167B673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054CB7-50CB-4467-A84A-A5C3B5ED5248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8922BF-0EA8-405B-A056-8D4BC1B707D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58864-CB6B-48E1-8602-3F915E93054D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EB2741-647D-4D9F-9F91-2446087763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52C78-EB95-4DF0-9EEB-792BB8FCF03D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1EACA8-F270-4085-9BB9-4ACAA82B90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AC215-D104-4564-9A13-12C00F4692DC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12DAD-85AE-4092-BA02-0B4FDB2E70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39374-FA0E-4306-977D-BFB6F080E58F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0AB8DF-37DA-4652-B389-F988460922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8CF53C-161A-446E-AA68-489ACD1120AD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497A6B-03D1-4EC0-9EC8-B150B5BA3E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D9F366-6DDC-40D3-BB74-597AEC019970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94008-1C8D-4240-A4C4-679416C0B1E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 smtClean="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4E526E0F-21FC-4FFD-9E17-B7970BBC50EF}" type="datetimeFigureOut">
              <a:rPr lang="cs-CZ"/>
              <a:pPr>
                <a:defRPr/>
              </a:pPr>
              <a:t>6.3.2014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 smtClean="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5C5044AC-089B-4B35-BC28-6F56B44D17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0" r:id="rId4"/>
    <p:sldLayoutId id="2147483686" r:id="rId5"/>
    <p:sldLayoutId id="2147483681" r:id="rId6"/>
    <p:sldLayoutId id="2147483687" r:id="rId7"/>
    <p:sldLayoutId id="2147483688" r:id="rId8"/>
    <p:sldLayoutId id="2147483689" r:id="rId9"/>
    <p:sldLayoutId id="2147483682" r:id="rId10"/>
    <p:sldLayoutId id="2147483690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jpeg"/><Relationship Id="rId4" Type="http://schemas.openxmlformats.org/officeDocument/2006/relationships/image" Target="../media/image9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jpeg"/><Relationship Id="rId4" Type="http://schemas.openxmlformats.org/officeDocument/2006/relationships/image" Target="../media/image9.w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mtClean="0"/>
              <a:t>LISTNATÉ STROMY A JEJICH PLODY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 fontScale="55000" lnSpcReduction="20000"/>
          </a:bodyPr>
          <a:lstStyle/>
          <a:p>
            <a:pPr fontAlgn="auto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Arial" pitchFamily="34" charset="0"/>
              <a:buNone/>
              <a:defRPr/>
            </a:pPr>
            <a:r>
              <a:rPr lang="cs-CZ" dirty="0"/>
              <a:t>Základní škola a mateřská škola </a:t>
            </a:r>
            <a:r>
              <a:rPr lang="cs-CZ" dirty="0" err="1"/>
              <a:t>Nesovice</a:t>
            </a:r>
            <a:r>
              <a:rPr lang="cs-CZ" dirty="0"/>
              <a:t>, příspěvková organizace; </a:t>
            </a:r>
            <a:r>
              <a:rPr lang="cs-CZ" dirty="0">
                <a:effectLst>
                  <a:outerShdw blurRad="38100" dist="38100" dir="2700000" algn="tl">
                    <a:srgbClr val="676A55"/>
                  </a:outerShdw>
                </a:effectLst>
              </a:rPr>
              <a:t>C</a:t>
            </a:r>
            <a:r>
              <a:rPr lang="cs-CZ" sz="5400" dirty="0">
                <a:effectLst>
                  <a:outerShdw blurRad="38100" dist="38100" dir="2700000" algn="tl">
                    <a:srgbClr val="676A55"/>
                  </a:outerShdw>
                </a:effectLst>
              </a:rPr>
              <a:t>Z</a:t>
            </a:r>
            <a:r>
              <a:rPr lang="cs-CZ" dirty="0">
                <a:effectLst>
                  <a:outerShdw blurRad="38100" dist="38100" dir="2700000" algn="tl">
                    <a:srgbClr val="676A55"/>
                  </a:outerShdw>
                </a:effectLst>
              </a:rPr>
              <a:t>.1.07/1.4.00/21.1167</a:t>
            </a:r>
            <a:endParaRPr lang="cs-CZ" sz="15400" dirty="0">
              <a:effectLst>
                <a:outerShdw blurRad="38100" dist="38100" dir="2700000" algn="tl">
                  <a:srgbClr val="676A55"/>
                </a:outerShdw>
              </a:effectLst>
            </a:endParaRPr>
          </a:p>
          <a:p>
            <a:pPr fontAlgn="auto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Arial" pitchFamily="34" charset="0"/>
              <a:buNone/>
              <a:defRPr/>
            </a:pPr>
            <a:r>
              <a:rPr lang="cs-CZ" dirty="0"/>
              <a:t>III/2 Inovace a zkvalitnění výuky prostřednictvím ICT</a:t>
            </a:r>
          </a:p>
          <a:p>
            <a:pPr fontAlgn="auto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Arial" pitchFamily="34" charset="0"/>
              <a:buNone/>
              <a:defRPr/>
            </a:pPr>
            <a:r>
              <a:rPr lang="cs-CZ" dirty="0" smtClean="0"/>
              <a:t>VY_32_INOVACE_16_Listnaté stromy a jejich plody</a:t>
            </a:r>
            <a:endParaRPr lang="cs-CZ" dirty="0"/>
          </a:p>
          <a:p>
            <a:pPr fontAlgn="auto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Arial" pitchFamily="34" charset="0"/>
              <a:buNone/>
              <a:defRPr/>
            </a:pPr>
            <a:r>
              <a:rPr lang="cs-CZ" dirty="0"/>
              <a:t>Žák </a:t>
            </a:r>
            <a:r>
              <a:rPr lang="cs-CZ" dirty="0" smtClean="0"/>
              <a:t>se seznámí s listnatými stromy a jejich plody.</a:t>
            </a:r>
            <a:endParaRPr lang="cs-CZ" dirty="0"/>
          </a:p>
          <a:p>
            <a:pPr fontAlgn="auto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Arial" pitchFamily="34" charset="0"/>
              <a:buNone/>
              <a:defRPr/>
            </a:pPr>
            <a:r>
              <a:rPr lang="cs-CZ" dirty="0"/>
              <a:t>Mgr. Monika </a:t>
            </a:r>
            <a:r>
              <a:rPr lang="cs-CZ" dirty="0" err="1"/>
              <a:t>Frolcová</a:t>
            </a:r>
            <a:endParaRPr lang="cs-CZ" dirty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</p:txBody>
      </p:sp>
      <p:pic>
        <p:nvPicPr>
          <p:cNvPr id="1024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350" y="404813"/>
            <a:ext cx="6080125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 smtClean="0"/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Char char="•"/>
            </a:pPr>
            <a:r>
              <a:rPr lang="cs-CZ" b="1" dirty="0" smtClean="0"/>
              <a:t>Anotace:</a:t>
            </a:r>
            <a:r>
              <a:rPr lang="cs-CZ" dirty="0" smtClean="0"/>
              <a:t>Žák se seznámí s nejznámějšími listnatými stromy, pozná strukturu jejich listu a pozná jejich plody. Žák přiřazuje k sobě správné obrázky a údaje.</a:t>
            </a:r>
          </a:p>
          <a:p>
            <a:pPr>
              <a:buFont typeface="Arial" charset="0"/>
              <a:buChar char="•"/>
            </a:pPr>
            <a:r>
              <a:rPr lang="cs-CZ" b="1" dirty="0" smtClean="0"/>
              <a:t>Ročník:</a:t>
            </a:r>
            <a:r>
              <a:rPr lang="cs-CZ" dirty="0" smtClean="0"/>
              <a:t> 1.</a:t>
            </a:r>
          </a:p>
          <a:p>
            <a:pPr>
              <a:buFont typeface="Arial" charset="0"/>
              <a:buChar char="•"/>
            </a:pPr>
            <a:r>
              <a:rPr lang="cs-CZ" b="1" dirty="0" smtClean="0"/>
              <a:t>Vzdělávací oblast:</a:t>
            </a:r>
            <a:r>
              <a:rPr lang="cs-CZ" dirty="0" smtClean="0"/>
              <a:t> Člověk a jeho svět – prvouka</a:t>
            </a:r>
          </a:p>
          <a:p>
            <a:pPr>
              <a:buFont typeface="Arial" charset="0"/>
              <a:buChar char="•"/>
            </a:pPr>
            <a:r>
              <a:rPr lang="cs-CZ" b="1" dirty="0" smtClean="0"/>
              <a:t>Druh učebního materiálu:</a:t>
            </a:r>
            <a:r>
              <a:rPr lang="cs-CZ" dirty="0" smtClean="0"/>
              <a:t> prezentace </a:t>
            </a:r>
            <a:r>
              <a:rPr lang="cs-CZ" dirty="0" err="1" smtClean="0"/>
              <a:t>Power</a:t>
            </a:r>
            <a:r>
              <a:rPr lang="cs-CZ" dirty="0" smtClean="0"/>
              <a:t> Point</a:t>
            </a:r>
          </a:p>
          <a:p>
            <a:pPr>
              <a:buFont typeface="Arial" charset="0"/>
              <a:buChar char="•"/>
            </a:pPr>
            <a:endParaRPr lang="cs-CZ" dirty="0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STROM…?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charset="0"/>
              <a:buNone/>
              <a:defRPr/>
            </a:pPr>
            <a:r>
              <a:rPr lang="cs-CZ" dirty="0" smtClean="0"/>
              <a:t>             KMEN                                         PLODY</a:t>
            </a:r>
          </a:p>
          <a:p>
            <a:pPr fontAlgn="auto">
              <a:spcAft>
                <a:spcPts val="0"/>
              </a:spcAft>
              <a:buFont typeface="Arial" charset="0"/>
              <a:buNone/>
              <a:defRPr/>
            </a:pPr>
            <a:endParaRPr lang="cs-CZ" dirty="0" smtClean="0"/>
          </a:p>
          <a:p>
            <a:pPr fontAlgn="auto">
              <a:spcAft>
                <a:spcPts val="0"/>
              </a:spcAft>
              <a:buFont typeface="Arial" charset="0"/>
              <a:buNone/>
              <a:defRPr/>
            </a:pPr>
            <a:r>
              <a:rPr lang="cs-CZ" dirty="0" smtClean="0"/>
              <a:t>                                   </a:t>
            </a:r>
            <a:r>
              <a:rPr lang="cs-CZ" sz="4800" b="1" dirty="0" smtClean="0">
                <a:solidFill>
                  <a:schemeClr val="accent4">
                    <a:lumMod val="75000"/>
                  </a:schemeClr>
                </a:solidFill>
              </a:rPr>
              <a:t>STROM </a:t>
            </a:r>
            <a:r>
              <a:rPr lang="cs-CZ" sz="4000" b="1" dirty="0" smtClean="0">
                <a:solidFill>
                  <a:schemeClr val="accent4">
                    <a:lumMod val="75000"/>
                  </a:schemeClr>
                </a:solidFill>
              </a:rPr>
              <a:t>  </a:t>
            </a:r>
            <a:r>
              <a:rPr lang="cs-CZ" dirty="0" smtClean="0"/>
              <a:t>                LISTY</a:t>
            </a:r>
          </a:p>
          <a:p>
            <a:pPr fontAlgn="auto">
              <a:spcAft>
                <a:spcPts val="0"/>
              </a:spcAft>
              <a:buFont typeface="Arial" charset="0"/>
              <a:buNone/>
              <a:defRPr/>
            </a:pPr>
            <a:r>
              <a:rPr lang="cs-CZ" dirty="0" smtClean="0"/>
              <a:t>                 OVOCNÉ</a:t>
            </a:r>
          </a:p>
          <a:p>
            <a:pPr fontAlgn="auto">
              <a:spcAft>
                <a:spcPts val="0"/>
              </a:spcAft>
              <a:buFont typeface="Arial" charset="0"/>
              <a:buNone/>
              <a:defRPr/>
            </a:pPr>
            <a:r>
              <a:rPr lang="cs-CZ" dirty="0" smtClean="0"/>
              <a:t>KORUNA                   </a:t>
            </a:r>
            <a:r>
              <a:rPr lang="cs-CZ" dirty="0" smtClean="0"/>
              <a:t>KOŘENY                    VĚTVE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LISTNATÉ STROMY</a:t>
            </a:r>
          </a:p>
        </p:txBody>
      </p:sp>
      <p:sp>
        <p:nvSpPr>
          <p:cNvPr id="512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mtClean="0"/>
              <a:t>Listnatý strom je strom, který nese listy.</a:t>
            </a:r>
          </a:p>
          <a:p>
            <a:r>
              <a:rPr lang="cs-CZ" smtClean="0"/>
              <a:t>Většina listnatých stromů je opadavých.</a:t>
            </a:r>
          </a:p>
          <a:p>
            <a:r>
              <a:rPr lang="cs-CZ" smtClean="0"/>
              <a:t>Listnaté stromy tvoří listnaté lesy.</a:t>
            </a:r>
          </a:p>
          <a:p>
            <a:endParaRPr lang="cs-CZ" smtClean="0"/>
          </a:p>
        </p:txBody>
      </p:sp>
      <p:pic>
        <p:nvPicPr>
          <p:cNvPr id="5124" name="Picture 7" descr="C:\Users\Moníšek\AppData\Local\Microsoft\Windows\Temporary Internet Files\Content.IE5\65CK3NAX\MP900145137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838700" y="2420938"/>
            <a:ext cx="4014788" cy="264953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DUB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Duby jsou stále zelené, opadají jim listy na podzim.</a:t>
            </a:r>
          </a:p>
          <a:p>
            <a:r>
              <a:rPr lang="cs-CZ" smtClean="0"/>
              <a:t>Jejich kořeny zpevňují hráze rybníků. </a:t>
            </a:r>
          </a:p>
          <a:p>
            <a:r>
              <a:rPr lang="cs-CZ" smtClean="0"/>
              <a:t>Listy mají hluboké zářezy.</a:t>
            </a:r>
          </a:p>
          <a:p>
            <a:r>
              <a:rPr lang="cs-CZ" smtClean="0"/>
              <a:t>Plody - žaludy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301625" y="457200"/>
            <a:ext cx="8686800" cy="841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 smtClean="0"/>
          </a:p>
        </p:txBody>
      </p:sp>
      <p:pic>
        <p:nvPicPr>
          <p:cNvPr id="17410" name="Picture 2" descr="C:\Users\Moníšek\AppData\Local\Microsoft\Windows\Temporary Internet Files\Content.IE5\65CK3NAX\MC900151253[1]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84213" y="1773238"/>
            <a:ext cx="3876675" cy="2951162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411" name="Picture 3" descr="C:\Users\Moníšek\AppData\Local\Microsoft\Windows\Temporary Internet Files\Content.IE5\WC95B7J1\MC900351346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042025" y="3070225"/>
            <a:ext cx="1555750" cy="1784350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2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LÍPA SRDČITÁ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Lípa je náš národní strom.</a:t>
            </a:r>
          </a:p>
          <a:p>
            <a:r>
              <a:rPr lang="cs-CZ" smtClean="0"/>
              <a:t>Lípa je opadavý strom.</a:t>
            </a:r>
          </a:p>
          <a:p>
            <a:r>
              <a:rPr lang="cs-CZ" smtClean="0"/>
              <a:t>Listy mají tvar srdíčka.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301625" y="457200"/>
            <a:ext cx="8686800" cy="841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 smtClean="0"/>
          </a:p>
        </p:txBody>
      </p:sp>
      <p:pic>
        <p:nvPicPr>
          <p:cNvPr id="18434" name="Picture 2" descr="C:\Users\Moníšek\Desktop\lípa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2390775"/>
            <a:ext cx="4191000" cy="3143250"/>
          </a:xfrm>
          <a:effectLst>
            <a:softEdge rad="112500"/>
          </a:effectLst>
        </p:spPr>
      </p:pic>
      <p:pic>
        <p:nvPicPr>
          <p:cNvPr id="18435" name="Picture 3" descr="C:\Users\Moníšek\Desktop\list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048250" y="1600200"/>
            <a:ext cx="3543300" cy="4724400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2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JÍROVEC</a:t>
            </a:r>
          </a:p>
        </p:txBody>
      </p:sp>
      <p:sp>
        <p:nvSpPr>
          <p:cNvPr id="10243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Je statný, listnatý, opadavý strom.</a:t>
            </a:r>
          </a:p>
          <a:p>
            <a:r>
              <a:rPr lang="cs-CZ" smtClean="0"/>
              <a:t>Jeho listy jsou složené a velké.</a:t>
            </a:r>
          </a:p>
          <a:p>
            <a:r>
              <a:rPr lang="cs-CZ" smtClean="0"/>
              <a:t>Plody – kaštany, které jsou uloženy v zelené tobolce.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301625" y="457200"/>
            <a:ext cx="8686800" cy="841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 smtClean="0"/>
          </a:p>
        </p:txBody>
      </p:sp>
      <p:pic>
        <p:nvPicPr>
          <p:cNvPr id="19458" name="Picture 2" descr="C:\Users\Moníšek\AppData\Local\Microsoft\Windows\Temporary Internet Files\Content.IE5\40426J0E\MC900122859[1].wmf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1871366"/>
            <a:ext cx="4191000" cy="41820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  <p:pic>
        <p:nvPicPr>
          <p:cNvPr id="19460" name="Picture 4" descr="C:\Users\Moníšek\Desktop\jírovec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004048" y="1772816"/>
            <a:ext cx="3140964" cy="4322428"/>
          </a:xfrm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JAVOR</a:t>
            </a:r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Javorový list je vyobrazen na kanadské vlajce (národní symbol).</a:t>
            </a:r>
          </a:p>
          <a:p>
            <a:r>
              <a:rPr lang="cs-CZ" smtClean="0"/>
              <a:t>Listy mají zářezy.</a:t>
            </a:r>
          </a:p>
          <a:p>
            <a:r>
              <a:rPr lang="cs-CZ" smtClean="0"/>
              <a:t>Na podzim se krásně zbarvují do oranžova až červena.</a:t>
            </a:r>
          </a:p>
          <a:p>
            <a:r>
              <a:rPr lang="cs-CZ" smtClean="0"/>
              <a:t>Plody mají křídlatý tvar.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>
          <a:xfrm>
            <a:off x="301625" y="457200"/>
            <a:ext cx="8686800" cy="841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 smtClean="0"/>
          </a:p>
        </p:txBody>
      </p:sp>
      <p:pic>
        <p:nvPicPr>
          <p:cNvPr id="20482" name="Picture 2" descr="C:\Users\Moníšek\AppData\Local\Microsoft\Windows\Temporary Internet Files\Content.IE5\40426J0E\MP900401230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552" y="1628800"/>
            <a:ext cx="3419839" cy="4275843"/>
          </a:xfrm>
          <a:effectLst>
            <a:softEdge rad="112500"/>
          </a:effectLst>
        </p:spPr>
      </p:pic>
      <p:pic>
        <p:nvPicPr>
          <p:cNvPr id="13316" name="Picture 3" descr="C:\Users\Moníšek\AppData\Local\Microsoft\Windows\Temporary Internet Files\Content.IE5\WC95B7J1\MP900411770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073650" y="1600200"/>
            <a:ext cx="3492500" cy="47244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ÚKOL 1</a:t>
            </a:r>
            <a:br>
              <a:rPr lang="cs-CZ" dirty="0" smtClean="0"/>
            </a:br>
            <a:r>
              <a:rPr lang="cs-CZ" dirty="0" smtClean="0"/>
              <a:t>Vytvoř dvojice. Spoj čarou název stromu a obrázek.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8600" cy="4525963"/>
          </a:xfrm>
        </p:spPr>
        <p:txBody>
          <a:bodyPr/>
          <a:lstStyle/>
          <a:p>
            <a:r>
              <a:rPr lang="cs-CZ" smtClean="0"/>
              <a:t>LÍPA</a:t>
            </a:r>
          </a:p>
          <a:p>
            <a:endParaRPr lang="cs-CZ" smtClean="0"/>
          </a:p>
          <a:p>
            <a:r>
              <a:rPr lang="cs-CZ" smtClean="0"/>
              <a:t>JAVOR</a:t>
            </a:r>
          </a:p>
          <a:p>
            <a:endParaRPr lang="cs-CZ" smtClean="0"/>
          </a:p>
          <a:p>
            <a:r>
              <a:rPr lang="cs-CZ" smtClean="0"/>
              <a:t>DUB</a:t>
            </a:r>
          </a:p>
          <a:p>
            <a:endParaRPr lang="cs-CZ" smtClean="0"/>
          </a:p>
          <a:p>
            <a:r>
              <a:rPr lang="cs-CZ" smtClean="0"/>
              <a:t>JÍROVEC</a:t>
            </a:r>
          </a:p>
        </p:txBody>
      </p:sp>
      <p:pic>
        <p:nvPicPr>
          <p:cNvPr id="7" name="Picture 2" descr="C:\Users\Moníšek\AppData\Local\Microsoft\Windows\Temporary Internet Files\Content.IE5\65CK3NAX\MC900151253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787900" y="1773238"/>
            <a:ext cx="1512888" cy="1150937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3" descr="C:\Users\Moníšek\AppData\Local\Microsoft\Windows\Temporary Internet Files\Content.IE5\WC95B7J1\MP90041177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6100" y="3644900"/>
            <a:ext cx="946150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:\Users\Moníšek\AppData\Local\Microsoft\Windows\Temporary Internet Files\Content.IE5\40426J0E\MC90012285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64288" y="2996952"/>
            <a:ext cx="1224136" cy="12215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9525">
            <a:noFill/>
            <a:miter lim="800000"/>
            <a:headEnd/>
            <a:tailEnd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3" descr="C:\Users\Moníšek\Desktop\lis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4437112"/>
            <a:ext cx="969888" cy="1293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ÚKOL 1 -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smtClean="0"/>
              <a:t>LÍPA</a:t>
            </a:r>
          </a:p>
          <a:p>
            <a:endParaRPr lang="cs-CZ" smtClean="0"/>
          </a:p>
          <a:p>
            <a:r>
              <a:rPr lang="cs-CZ" smtClean="0"/>
              <a:t>JAVOR</a:t>
            </a:r>
          </a:p>
          <a:p>
            <a:endParaRPr lang="cs-CZ" smtClean="0"/>
          </a:p>
          <a:p>
            <a:r>
              <a:rPr lang="cs-CZ" smtClean="0"/>
              <a:t>DUB</a:t>
            </a:r>
          </a:p>
          <a:p>
            <a:endParaRPr lang="cs-CZ" smtClean="0"/>
          </a:p>
          <a:p>
            <a:r>
              <a:rPr lang="cs-CZ" smtClean="0"/>
              <a:t>JÍROVEC  </a:t>
            </a:r>
          </a:p>
          <a:p>
            <a:endParaRPr lang="cs-CZ" smtClean="0"/>
          </a:p>
        </p:txBody>
      </p:sp>
      <p:pic>
        <p:nvPicPr>
          <p:cNvPr id="5" name="Picture 2" descr="C:\Users\Moníšek\AppData\Local\Microsoft\Windows\Temporary Internet Files\Content.IE5\65CK3NAX\MC900151253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92275" y="3429000"/>
            <a:ext cx="1377950" cy="1049338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3" descr="C:\Users\Moníšek\AppData\Local\Microsoft\Windows\Temporary Internet Files\Content.IE5\WC95B7J1\MP90041177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2205038"/>
            <a:ext cx="946150" cy="127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Moníšek\AppData\Local\Microsoft\Windows\Temporary Internet Files\Content.IE5\40426J0E\MC90012285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4725144"/>
            <a:ext cx="1224136" cy="12215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9525">
            <a:noFill/>
            <a:miter lim="800000"/>
            <a:headEnd/>
            <a:tailEnd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3" descr="C:\Users\Moníšek\Desktop\lis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1412776"/>
            <a:ext cx="969888" cy="1293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ÚKOL 2</a:t>
            </a:r>
            <a:br>
              <a:rPr lang="cs-CZ" dirty="0" smtClean="0"/>
            </a:br>
            <a:r>
              <a:rPr lang="cs-CZ" dirty="0" smtClean="0"/>
              <a:t>POZNÁŠ STROM?</a:t>
            </a:r>
            <a:endParaRPr lang="cs-CZ" dirty="0"/>
          </a:p>
        </p:txBody>
      </p:sp>
      <p:pic>
        <p:nvPicPr>
          <p:cNvPr id="5" name="Picture 4" descr="C:\Users\Moníšek\Desktop\jírovec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59632" y="2348880"/>
            <a:ext cx="2327916" cy="3203554"/>
          </a:xfrm>
          <a:effectLst>
            <a:softEdge rad="112500"/>
          </a:effectLst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r>
              <a:rPr lang="cs-CZ" smtClean="0"/>
              <a:t>JÍROVEC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625" y="457200"/>
            <a:ext cx="8686800" cy="841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5" name="Picture 2" descr="C:\Users\Moníšek\Desktop\lípa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04800" y="2390775"/>
            <a:ext cx="4191000" cy="3143250"/>
          </a:xfrm>
          <a:effectLst>
            <a:softEdge rad="112500"/>
          </a:effectLst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r>
              <a:rPr lang="cs-CZ" smtClean="0"/>
              <a:t>LÍPA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625" y="457200"/>
            <a:ext cx="8686800" cy="8413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5" name="Picture 2" descr="C:\Users\Moníšek\AppData\Local\Microsoft\Windows\Temporary Internet Files\Content.IE5\40426J0E\MP900401230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147969" y="2396604"/>
            <a:ext cx="2504661" cy="3131591"/>
          </a:xfrm>
          <a:effectLst>
            <a:softEdge rad="112500"/>
          </a:effectLst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r>
              <a:rPr lang="cs-CZ" smtClean="0"/>
              <a:t>JAVOR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Bibliografické citace</a:t>
            </a:r>
            <a:endParaRPr lang="cs-CZ" dirty="0"/>
          </a:p>
        </p:txBody>
      </p:sp>
      <p:sp>
        <p:nvSpPr>
          <p:cNvPr id="27651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smtClean="0"/>
              <a:t>[cit. 2012-10-01]. Dostupný na WWW: &lt;http://office.microsoft.com/cs-cz/images/results.aspx?qu=les&amp;ex=1&amp;origin=FX010132103&gt;.</a:t>
            </a:r>
          </a:p>
          <a:p>
            <a:r>
              <a:rPr lang="cs-CZ" sz="1600" smtClean="0"/>
              <a:t>[cit. 2012-10-01]. Dostupný na WWW: &lt;http://office.microsoft.com/cs-cz/images/results.aspx?qu=dub&amp;ex=1&gt;.</a:t>
            </a:r>
          </a:p>
          <a:p>
            <a:r>
              <a:rPr lang="cs-CZ" sz="1600" smtClean="0">
                <a:latin typeface="Arial" charset="0"/>
                <a:cs typeface="Arial" charset="0"/>
              </a:rPr>
              <a:t>FAIGL LADISLAV. </a:t>
            </a:r>
            <a:r>
              <a:rPr lang="cs-CZ" sz="1600" b="1" smtClean="0"/>
              <a:t>Soubor:Lipa rada.jpg</a:t>
            </a:r>
            <a:r>
              <a:rPr lang="cs-CZ" sz="1600" smtClean="0"/>
              <a:t> </a:t>
            </a:r>
            <a:r>
              <a:rPr lang="cs-CZ" sz="1600" i="1" smtClean="0">
                <a:latin typeface="Arial" charset="0"/>
                <a:cs typeface="Arial" charset="0"/>
              </a:rPr>
              <a:t>[online]. </a:t>
            </a:r>
            <a:r>
              <a:rPr lang="cs-CZ" sz="1600" smtClean="0">
                <a:latin typeface="Arial" charset="0"/>
                <a:cs typeface="Arial" charset="0"/>
              </a:rPr>
              <a:t>7. 8. 2004</a:t>
            </a:r>
            <a:r>
              <a:rPr lang="cs-CZ" sz="1600" i="1" smtClean="0">
                <a:latin typeface="Arial" charset="0"/>
                <a:cs typeface="Arial" charset="0"/>
              </a:rPr>
              <a:t> [cit. 2012-10-01].</a:t>
            </a:r>
            <a:r>
              <a:rPr lang="cs-CZ" sz="1600" smtClean="0">
                <a:latin typeface="Arial" charset="0"/>
                <a:cs typeface="Arial" charset="0"/>
              </a:rPr>
              <a:t> Dostupný pod licencí Creative Commons na WWW:</a:t>
            </a:r>
            <a:r>
              <a:rPr lang="cs-CZ" sz="1600" i="1" smtClean="0">
                <a:latin typeface="Arial" charset="0"/>
                <a:cs typeface="Arial" charset="0"/>
              </a:rPr>
              <a:t>&lt;http://cs.wikipedia.org/wiki/Soubor:Lipa_rada.jpg&gt;.</a:t>
            </a:r>
          </a:p>
          <a:p>
            <a:r>
              <a:rPr lang="cs-CZ" sz="1600" smtClean="0">
                <a:latin typeface="Arial" charset="0"/>
                <a:cs typeface="Arial" charset="0"/>
              </a:rPr>
              <a:t>EDISTEEWR. </a:t>
            </a:r>
            <a:r>
              <a:rPr lang="cs-CZ" sz="1600" b="1" smtClean="0"/>
              <a:t>Soubor:Lipovlist.JPG</a:t>
            </a:r>
            <a:r>
              <a:rPr lang="cs-CZ" sz="1600" smtClean="0"/>
              <a:t> </a:t>
            </a:r>
            <a:r>
              <a:rPr lang="cs-CZ" sz="1600" i="1" smtClean="0">
                <a:latin typeface="Arial" charset="0"/>
                <a:cs typeface="Arial" charset="0"/>
              </a:rPr>
              <a:t>[online]. </a:t>
            </a:r>
            <a:r>
              <a:rPr lang="cs-CZ" sz="1600" smtClean="0">
                <a:latin typeface="Arial" charset="0"/>
                <a:cs typeface="Arial" charset="0"/>
              </a:rPr>
              <a:t>3. 5. 2012</a:t>
            </a:r>
            <a:r>
              <a:rPr lang="cs-CZ" sz="1600" i="1" smtClean="0">
                <a:latin typeface="Arial" charset="0"/>
                <a:cs typeface="Arial" charset="0"/>
              </a:rPr>
              <a:t> [cit. 2012-10-01].</a:t>
            </a:r>
            <a:r>
              <a:rPr lang="cs-CZ" sz="1600" smtClean="0">
                <a:latin typeface="Arial" charset="0"/>
                <a:cs typeface="Arial" charset="0"/>
              </a:rPr>
              <a:t> Dostupný pod licencí Creative Commons na WWW:</a:t>
            </a:r>
            <a:r>
              <a:rPr lang="cs-CZ" sz="1600" i="1" smtClean="0">
                <a:latin typeface="Arial" charset="0"/>
                <a:cs typeface="Arial" charset="0"/>
              </a:rPr>
              <a:t>&lt;http://cs.wikipedia.org/wiki/Soubor:Lipovlist.JPG&gt;.</a:t>
            </a:r>
          </a:p>
          <a:p>
            <a:r>
              <a:rPr lang="cs-CZ" sz="1600" smtClean="0"/>
              <a:t>[cit. 2012-10-01]. Dostupný na WWW: &lt;http://office.microsoft.com/cs-cz/images/results.aspx?qu=KA%C5%A0TAN&amp;ex=1&gt;.</a:t>
            </a:r>
          </a:p>
          <a:p>
            <a:r>
              <a:rPr lang="cs-CZ" sz="1600" smtClean="0">
                <a:latin typeface="Arial" charset="0"/>
                <a:cs typeface="Arial" charset="0"/>
              </a:rPr>
              <a:t>SANNSE. </a:t>
            </a:r>
            <a:r>
              <a:rPr lang="cs-CZ" sz="1600" b="1" smtClean="0"/>
              <a:t>Soubor:Horse-chestnut 800.jpg </a:t>
            </a:r>
            <a:r>
              <a:rPr lang="cs-CZ" sz="1600" i="1" smtClean="0">
                <a:latin typeface="Arial" charset="0"/>
                <a:cs typeface="Arial" charset="0"/>
              </a:rPr>
              <a:t>[online]. </a:t>
            </a:r>
            <a:r>
              <a:rPr lang="cs-CZ" sz="1600" smtClean="0">
                <a:latin typeface="Arial" charset="0"/>
                <a:cs typeface="Arial" charset="0"/>
              </a:rPr>
              <a:t>30. 6. 2004</a:t>
            </a:r>
            <a:r>
              <a:rPr lang="cs-CZ" sz="1600" i="1" smtClean="0">
                <a:latin typeface="Arial" charset="0"/>
                <a:cs typeface="Arial" charset="0"/>
              </a:rPr>
              <a:t> [cit. 2012-10-01].</a:t>
            </a:r>
            <a:r>
              <a:rPr lang="cs-CZ" sz="1600" smtClean="0">
                <a:latin typeface="Arial" charset="0"/>
                <a:cs typeface="Arial" charset="0"/>
              </a:rPr>
              <a:t> Dostupný pod licencí Creative Commons na WWW:</a:t>
            </a:r>
            <a:r>
              <a:rPr lang="cs-CZ" sz="1600" i="1" smtClean="0">
                <a:latin typeface="Arial" charset="0"/>
                <a:cs typeface="Arial" charset="0"/>
              </a:rPr>
              <a:t>&lt;http://cs.wikipedia.org/wiki/Soubor:Horse-chestnut_800.jpg&gt;.</a:t>
            </a:r>
          </a:p>
          <a:p>
            <a:r>
              <a:rPr lang="cs-CZ" sz="1600" smtClean="0"/>
              <a:t>[cit. 2012-10-01]. Dostupný na WWW: &lt;http://office.microsoft.com/cs-cz/images/results.aspx?qu=JAVOR&amp;ex=1&gt;.</a:t>
            </a:r>
          </a:p>
          <a:p>
            <a:endParaRPr lang="cs-CZ" sz="2000" i="1" smtClean="0">
              <a:latin typeface="Arial" charset="0"/>
              <a:cs typeface="Arial" charset="0"/>
            </a:endParaRPr>
          </a:p>
          <a:p>
            <a:endParaRPr lang="cs-CZ" sz="2000" i="1" smtClean="0">
              <a:latin typeface="Arial" charset="0"/>
              <a:cs typeface="Arial" charset="0"/>
            </a:endParaRPr>
          </a:p>
          <a:p>
            <a:endParaRPr lang="cs-CZ" sz="2000" smtClean="0"/>
          </a:p>
          <a:p>
            <a:endParaRPr lang="cs-CZ" sz="2000" smtClean="0"/>
          </a:p>
          <a:p>
            <a:endParaRPr lang="cs-CZ" sz="2000" i="1" smtClean="0">
              <a:latin typeface="Arial" charset="0"/>
              <a:cs typeface="Arial" charset="0"/>
            </a:endParaRPr>
          </a:p>
          <a:p>
            <a:endParaRPr lang="cs-CZ" sz="2000" i="1" smtClean="0">
              <a:latin typeface="Arial" charset="0"/>
              <a:cs typeface="Arial" charset="0"/>
            </a:endParaRPr>
          </a:p>
          <a:p>
            <a:pPr>
              <a:buFont typeface="Wingdings 2" pitchFamily="18" charset="2"/>
              <a:buNone/>
            </a:pPr>
            <a:endParaRPr lang="cs-CZ" sz="2000" i="1" smtClean="0">
              <a:latin typeface="Arial" charset="0"/>
              <a:cs typeface="Arial" charset="0"/>
            </a:endParaRPr>
          </a:p>
          <a:p>
            <a:pPr>
              <a:buFont typeface="Wingdings 2" pitchFamily="18" charset="2"/>
              <a:buNone/>
            </a:pPr>
            <a:endParaRPr lang="cs-CZ" sz="2000" i="1" smtClean="0">
              <a:latin typeface="Arial" charset="0"/>
              <a:cs typeface="Arial" charset="0"/>
            </a:endParaRPr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esta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87</TotalTime>
  <Words>390</Words>
  <Application>Microsoft Office PowerPoint</Application>
  <PresentationFormat>Předvádění na obrazovce (4:3)</PresentationFormat>
  <Paragraphs>90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4" baseType="lpstr">
      <vt:lpstr>Arial</vt:lpstr>
      <vt:lpstr>Franklin Gothic Medium</vt:lpstr>
      <vt:lpstr>Franklin Gothic Book</vt:lpstr>
      <vt:lpstr>Wingdings 2</vt:lpstr>
      <vt:lpstr>Calibri</vt:lpstr>
      <vt:lpstr>Cesta</vt:lpstr>
      <vt:lpstr>LISTNATÉ STROMY A JEJICH PLODY</vt:lpstr>
      <vt:lpstr>Snímek 2</vt:lpstr>
      <vt:lpstr>STROM…?</vt:lpstr>
      <vt:lpstr>LISTNATÉ STROMY</vt:lpstr>
      <vt:lpstr>DUB</vt:lpstr>
      <vt:lpstr>Snímek 6</vt:lpstr>
      <vt:lpstr>LÍPA SRDČITÁ</vt:lpstr>
      <vt:lpstr>Snímek 8</vt:lpstr>
      <vt:lpstr>JÍROVEC</vt:lpstr>
      <vt:lpstr>Snímek 10</vt:lpstr>
      <vt:lpstr>JAVOR</vt:lpstr>
      <vt:lpstr>Snímek 12</vt:lpstr>
      <vt:lpstr>ÚKOL 1 Vytvoř dvojice. Spoj čarou název stromu a obrázek.</vt:lpstr>
      <vt:lpstr>ÚKOL 1 - ŘEŠENÍ</vt:lpstr>
      <vt:lpstr>ÚKOL 2 POZNÁŠ STROM?</vt:lpstr>
      <vt:lpstr>Snímek 16</vt:lpstr>
      <vt:lpstr>Snímek 17</vt:lpstr>
      <vt:lpstr>Bibliografické 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LISTNATÉ STROMY A JEJICH PLODY</dc:title>
  <dc:creator>Moníšek</dc:creator>
  <cp:lastModifiedBy>Dum</cp:lastModifiedBy>
  <cp:revision>11</cp:revision>
  <dcterms:created xsi:type="dcterms:W3CDTF">2012-10-03T08:10:56Z</dcterms:created>
  <dcterms:modified xsi:type="dcterms:W3CDTF">2014-03-06T11:59:01Z</dcterms:modified>
</cp:coreProperties>
</file>