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830F8-F0DA-499E-960D-B8F6B0DC6D5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4F229-7908-4484-9E78-EE60EAB60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DBC6A-DBBE-47E3-A5B6-68EE956BC0D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309168-AE94-4751-8ED4-C1D1E0699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771F7-F3D1-4A4F-95AA-613E266D72B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8559-95D0-4902-B518-03E8BFBCE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18276-BB22-4141-BA68-A5F56B8423C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82893-98D4-43BF-97C0-5A44E18E4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0D53E-A22B-47AC-BBE6-051E85192B9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C47D39-6E3E-4FB5-A327-6A374FB16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81458-72EF-471A-B771-69462556C4C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F9385-B542-4BF0-BBAB-0C5F6DB30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C88EE-0749-41DF-8085-6CB727AFC89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AB4F-E916-43B0-AD15-3DD69F483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A06A-11D9-4C7D-9FC5-A369FEE3554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18FE8-B2A7-40F0-B83D-012E8A917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D1946-10FD-44E1-B400-B75519DB487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C6BE1-9D06-49D0-855F-003806E9A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C9FDF-2E52-4FC1-84A3-3CC83278934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F1ECF-112C-4D34-BF0F-E51AA9D5B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F8A9A-6079-4642-9415-E42C8E06E6B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1A265-ED4D-4442-8C24-AA426DC8B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615BE3-B26A-437F-A098-012ACB3306D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3B4E9F-2A97-4834-86CF-B3FF56B26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59" r:id="rId4"/>
    <p:sldLayoutId id="2147483765" r:id="rId5"/>
    <p:sldLayoutId id="2147483760" r:id="rId6"/>
    <p:sldLayoutId id="2147483766" r:id="rId7"/>
    <p:sldLayoutId id="2147483767" r:id="rId8"/>
    <p:sldLayoutId id="2147483768" r:id="rId9"/>
    <p:sldLayoutId id="2147483761" r:id="rId10"/>
    <p:sldLayoutId id="214748376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afrik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3573463"/>
            <a:ext cx="8458200" cy="914400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chemeClr val="hlink"/>
              </a:buClr>
              <a:buSzPct val="60000"/>
              <a:buFont typeface="Wingdings 2"/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Základní škola a mateřská škola </a:t>
            </a:r>
            <a:r>
              <a:rPr lang="cs-CZ" sz="1500" dirty="0" err="1">
                <a:latin typeface="Arial" pitchFamily="34" charset="0"/>
                <a:cs typeface="Arial" pitchFamily="34" charset="0"/>
              </a:rPr>
              <a:t>Nesovice</a:t>
            </a:r>
            <a:r>
              <a:rPr lang="cs-CZ" sz="1500" dirty="0">
                <a:latin typeface="Arial" pitchFamily="34" charset="0"/>
                <a:cs typeface="Arial" pitchFamily="34" charset="0"/>
              </a:rPr>
              <a:t>, příspěvková organizace; </a:t>
            </a:r>
            <a:endParaRPr lang="cs-CZ" sz="15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chemeClr val="hlink"/>
              </a:buClr>
              <a:buSzPct val="60000"/>
              <a:buFont typeface="Wingdings 2"/>
              <a:buNone/>
              <a:defRPr/>
            </a:pPr>
            <a:r>
              <a:rPr lang="cs-CZ" sz="15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CZ.1.07/1.4.00/21.1167</a:t>
            </a:r>
            <a:endParaRPr lang="cs-CZ" sz="1500" dirty="0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Font typeface="Wingdings 2"/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III/2 Inovace a zkvalitnění výuky prostřednictvím </a:t>
            </a:r>
            <a:r>
              <a:rPr lang="cs-CZ" sz="1500" dirty="0" smtClean="0">
                <a:latin typeface="Arial" pitchFamily="34" charset="0"/>
                <a:cs typeface="Arial" pitchFamily="34" charset="0"/>
              </a:rPr>
              <a:t>ICT</a:t>
            </a:r>
            <a:endParaRPr lang="cs-CZ" sz="1500" dirty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Font typeface="Wingdings 2"/>
              <a:buNone/>
              <a:defRPr/>
            </a:pPr>
            <a:r>
              <a:rPr lang="cs-CZ" sz="1500" dirty="0" smtClean="0">
                <a:latin typeface="Arial" pitchFamily="34" charset="0"/>
                <a:cs typeface="Arial" pitchFamily="34" charset="0"/>
              </a:rPr>
              <a:t>VY_32_INOVACE_19_Podzim</a:t>
            </a:r>
            <a:endParaRPr lang="cs-CZ" sz="1500" dirty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Font typeface="Wingdings 2"/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Žák se </a:t>
            </a:r>
            <a:r>
              <a:rPr lang="cs-CZ" sz="1500" dirty="0" smtClean="0">
                <a:latin typeface="Arial" pitchFamily="34" charset="0"/>
                <a:cs typeface="Arial" pitchFamily="34" charset="0"/>
              </a:rPr>
              <a:t>seznámí s činnostmi,které se provádějí na podzim.</a:t>
            </a:r>
            <a:endParaRPr lang="cs-CZ" sz="1500" dirty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6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Font typeface="Wingdings 2"/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Mgr. Monika </a:t>
            </a:r>
            <a:r>
              <a:rPr lang="cs-CZ" sz="1500" dirty="0" err="1">
                <a:latin typeface="Arial" pitchFamily="34" charset="0"/>
                <a:cs typeface="Arial" pitchFamily="34" charset="0"/>
              </a:rPr>
              <a:t>Frolcová</a:t>
            </a:r>
            <a:endParaRPr lang="cs-CZ" sz="1500" dirty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404813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Anotace</a:t>
            </a:r>
            <a:r>
              <a:rPr lang="cs-CZ" dirty="0" smtClean="0"/>
              <a:t>: Žák se zamyslí nad pojmem podzim. Seznámí s činnostmi, které se vykonávají na podzim. Dozví se, co se děje s podzimní přírodou.</a:t>
            </a:r>
          </a:p>
          <a:p>
            <a:pPr eaLnBrk="1" hangingPunct="1"/>
            <a:r>
              <a:rPr lang="cs-CZ" b="1" dirty="0" smtClean="0"/>
              <a:t>Ročník</a:t>
            </a:r>
            <a:r>
              <a:rPr lang="cs-CZ" dirty="0" smtClean="0"/>
              <a:t>: 1.</a:t>
            </a:r>
          </a:p>
          <a:p>
            <a:pPr eaLnBrk="1" hangingPunct="1"/>
            <a:r>
              <a:rPr lang="cs-CZ" b="1" dirty="0" smtClean="0"/>
              <a:t>Vzdělávací oblast</a:t>
            </a:r>
            <a:r>
              <a:rPr lang="cs-CZ" dirty="0" smtClean="0"/>
              <a:t>: Člověk a jeho svět – prvouka</a:t>
            </a:r>
          </a:p>
          <a:p>
            <a:pPr eaLnBrk="1" hangingPunct="1"/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?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OPADÁVÁNÍ LISTÍ 			SBÍRÁNÍ OVOCE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POUŠTĚNÍ DRAKŮ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</a:t>
            </a:r>
            <a:r>
              <a:rPr lang="cs-CZ" sz="4800" b="1" smtClean="0"/>
              <a:t>PODZIM</a:t>
            </a:r>
            <a:endParaRPr lang="cs-CZ" b="1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ODLÉTÁNÍ PTÁKŮ DO TEPLÝCH KRAJŮ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                     ZÁSOBY NA ZIMU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TO JEDNO ZE ČTYŘ ROČNÍCH OBDOBÍ.</a:t>
            </a:r>
          </a:p>
          <a:p>
            <a:pPr eaLnBrk="1" hangingPunct="1"/>
            <a:r>
              <a:rPr lang="cs-CZ" smtClean="0"/>
              <a:t>PODZIM JE PŘECHOD MEZI LÉTEM A ZIMOU.</a:t>
            </a:r>
          </a:p>
          <a:p>
            <a:pPr eaLnBrk="1" hangingPunct="1"/>
            <a:r>
              <a:rPr lang="cs-CZ" smtClean="0"/>
              <a:t>SKLÍZÍ SE ÚRODA.</a:t>
            </a:r>
          </a:p>
          <a:p>
            <a:pPr eaLnBrk="1" hangingPunct="1"/>
            <a:r>
              <a:rPr lang="cs-CZ" smtClean="0"/>
              <a:t>OPADAVÉ LISTNATÉ STROMY ZTRÁCEJÍ LISTÍ.</a:t>
            </a:r>
          </a:p>
          <a:p>
            <a:pPr eaLnBrk="1" hangingPunct="1"/>
            <a:r>
              <a:rPr lang="cs-CZ" smtClean="0"/>
              <a:t>DNY SE KRÁTÍ.</a:t>
            </a:r>
          </a:p>
          <a:p>
            <a:pPr eaLnBrk="1" hangingPunct="1"/>
            <a:r>
              <a:rPr lang="cs-CZ" smtClean="0"/>
              <a:t>VÍCE PRŠÍ.</a:t>
            </a:r>
          </a:p>
          <a:p>
            <a:pPr eaLnBrk="1" hangingPunct="1"/>
            <a:r>
              <a:rPr lang="cs-CZ" smtClean="0"/>
              <a:t>OCHLAZUJE SE.</a:t>
            </a:r>
          </a:p>
        </p:txBody>
      </p:sp>
      <p:pic>
        <p:nvPicPr>
          <p:cNvPr id="1026" name="Picture 2" descr="C:\Users\Moníšek\AppData\Local\Microsoft\Windows\Temporary Internet Files\Content.IE5\Q1WQACBV\MP9002892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933056"/>
            <a:ext cx="3657600" cy="2389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SKLÍZENÍ ÚRODY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SBÍRÁNÍ  ZELENINY</a:t>
            </a:r>
          </a:p>
          <a:p>
            <a:pPr eaLnBrk="1" hangingPunct="1"/>
            <a:r>
              <a:rPr lang="cs-CZ" smtClean="0"/>
              <a:t>ČESÁNÍ OVOCE</a:t>
            </a:r>
          </a:p>
          <a:p>
            <a:pPr eaLnBrk="1" hangingPunct="1"/>
            <a:r>
              <a:rPr lang="cs-CZ" smtClean="0"/>
              <a:t>HRUŠKY, JABLKA, VINNÁ RÉVA</a:t>
            </a:r>
          </a:p>
          <a:p>
            <a:pPr eaLnBrk="1" hangingPunct="1"/>
            <a:r>
              <a:rPr lang="cs-CZ" smtClean="0"/>
              <a:t>UKLÁDÁNÍ DO SKLEPŮ</a:t>
            </a:r>
          </a:p>
          <a:p>
            <a:pPr eaLnBrk="1" hangingPunct="1"/>
            <a:r>
              <a:rPr lang="cs-CZ" smtClean="0"/>
              <a:t>ZAVAŘOVÁNÍ</a:t>
            </a:r>
          </a:p>
          <a:p>
            <a:pPr eaLnBrk="1" hangingPunct="1"/>
            <a:r>
              <a:rPr lang="cs-CZ" smtClean="0"/>
              <a:t>K SADU A V ZAHRADĚ POTŘEBUJEME ŽEBŘÍK, BEDÝNKY, HRÁBĚ, KOŠÍKY.</a:t>
            </a:r>
          </a:p>
          <a:p>
            <a:pPr eaLnBrk="1" hangingPunct="1"/>
            <a:endParaRPr lang="cs-CZ" smtClean="0"/>
          </a:p>
        </p:txBody>
      </p:sp>
      <p:pic>
        <p:nvPicPr>
          <p:cNvPr id="2050" name="Picture 2" descr="C:\Users\Moníšek\AppData\Local\Microsoft\Windows\Temporary Internet Files\Content.IE5\Q1WQACBV\MP9004036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268760"/>
            <a:ext cx="2382491" cy="29788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STROMY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LISTNATÉ STROMY OPADÁVAJÍ.</a:t>
            </a:r>
          </a:p>
          <a:p>
            <a:pPr eaLnBrk="1" hangingPunct="1"/>
            <a:r>
              <a:rPr lang="cs-CZ" smtClean="0"/>
              <a:t>LISTÍ SE ZBARVUJE DO ORANŽOVA, ČERVENA, ŽLUTA.</a:t>
            </a:r>
          </a:p>
        </p:txBody>
      </p:sp>
      <p:pic>
        <p:nvPicPr>
          <p:cNvPr id="3074" name="Picture 2" descr="C:\Users\Moníšek\AppData\Local\Microsoft\Windows\Temporary Internet Files\Content.IE5\1PTIBEFY\MP9004075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429000"/>
            <a:ext cx="3901440" cy="2599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 descr="C:\Users\Moníšek\AppData\Local\Microsoft\Windows\Temporary Internet Files\Content.IE5\G61SQQAL\MP9004075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068960"/>
            <a:ext cx="2736304" cy="3189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oníšek\AppData\Local\Microsoft\Windows\Temporary Internet Files\Content.IE5\U8QB4FHB\MP9004243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196752"/>
            <a:ext cx="2160240" cy="32917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ŽIVOČICHOVÉ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VLAŠTOVKY, ČÁPI A JINÍ TEPLOMILNÍ PTÁCI NA PODZIM ODLÉTAJÍ DO TEPLÝCH KRAJIN. (AFRIKA)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OSTATNÍ ŽIVOČICHOVÉ SI DĚLAJÍ ZÁBOBY NA ZIMU A UKLÁDAJÍ SE K ZIMNÍMU SPÁNKU. (JEŽEK)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" name="Picture 5" descr="C:\Users\Moníšek\AppData\Local\Microsoft\Windows\Temporary Internet Files\Content.IE5\G61SQQAL\MP90018051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528" y="1700808"/>
            <a:ext cx="3096344" cy="4901864"/>
          </a:xfrm>
          <a:effectLst>
            <a:softEdge rad="112500"/>
          </a:effectLst>
        </p:spPr>
      </p:pic>
      <p:pic>
        <p:nvPicPr>
          <p:cNvPr id="5" name="Picture 4" descr="C:\Users\Moníšek\AppData\Local\Microsoft\Windows\Temporary Internet Files\Content.IE5\Q1WQACBV\MC9003469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3744416" cy="29131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2" name="Picture 2" descr="C:\Users\Moníšek\AppData\Local\Microsoft\Windows\Temporary Internet Files\Content.IE5\G61SQQAL\MC9000526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625" y="3429000"/>
            <a:ext cx="3311525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PROČ ČÁPI A VLAŠTOVKY ODLÉTAJÍ NA PODZIM DO TEPLÝCH KRAJŮ?</a:t>
            </a:r>
          </a:p>
          <a:p>
            <a:pPr lvl="1" eaLnBrk="1" hangingPunct="1"/>
            <a:r>
              <a:rPr lang="cs-CZ" dirty="0" smtClean="0"/>
              <a:t>PŘES ZIMU BY TU NEMĚLI POTRAVU.</a:t>
            </a:r>
          </a:p>
          <a:p>
            <a:pPr eaLnBrk="1" hangingPunct="1"/>
            <a:r>
              <a:rPr lang="cs-CZ" dirty="0" smtClean="0"/>
              <a:t>KTERÉ ŽIVOČICHY MŮŽEME VIDĚT NA PODZIM V LESE?</a:t>
            </a:r>
          </a:p>
          <a:p>
            <a:pPr lvl="1" eaLnBrk="1" hangingPunct="1"/>
            <a:r>
              <a:rPr lang="cs-CZ" dirty="0" smtClean="0"/>
              <a:t>JELEN, SRNKA, DIVOČÁK, JEŽEK, VEVERKA, SÝČEK</a:t>
            </a:r>
          </a:p>
          <a:p>
            <a:pPr eaLnBrk="1" hangingPunct="1"/>
            <a:r>
              <a:rPr lang="cs-CZ" dirty="0" smtClean="0"/>
              <a:t>ŘEKNI, CO SI OBLEČEŠ N A PODZIMNÍ </a:t>
            </a:r>
            <a:r>
              <a:rPr lang="cs-CZ" dirty="0" smtClean="0"/>
              <a:t>VYCHÁZKU</a:t>
            </a:r>
            <a:r>
              <a:rPr lang="cs-CZ" dirty="0" smtClean="0"/>
              <a:t>.</a:t>
            </a:r>
          </a:p>
        </p:txBody>
      </p:sp>
      <p:pic>
        <p:nvPicPr>
          <p:cNvPr id="6146" name="Picture 2" descr="C:\Users\Moníšek\AppData\Local\Microsoft\Windows\Temporary Internet Files\Content.IE5\U8QB4FHB\MC900239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5075238"/>
            <a:ext cx="1149350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Moníšek\AppData\Local\Microsoft\Windows\Temporary Internet Files\Content.IE5\G61SQQAL\MC9004045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5463" y="5073650"/>
            <a:ext cx="201612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POTŘEBUJEŠ K ČESÁNÍ OVOCE?</a:t>
            </a:r>
          </a:p>
          <a:p>
            <a:pPr lvl="1" eaLnBrk="1" hangingPunct="1"/>
            <a:r>
              <a:rPr lang="cs-CZ" smtClean="0"/>
              <a:t>ŽEBŘÍK, BEDÝNKA, KOŠÍK, ŠTAFLE</a:t>
            </a:r>
          </a:p>
          <a:p>
            <a:pPr eaLnBrk="1" hangingPunct="1"/>
            <a:r>
              <a:rPr lang="cs-CZ" smtClean="0"/>
              <a:t>KAM UKLÁDÁME OVOCE, ABY V ZIMĚ NEZMRZLO?</a:t>
            </a:r>
          </a:p>
          <a:p>
            <a:pPr lvl="1" eaLnBrk="1" hangingPunct="1"/>
            <a:r>
              <a:rPr lang="cs-CZ" smtClean="0"/>
              <a:t>DO SKLEPA</a:t>
            </a:r>
          </a:p>
          <a:p>
            <a:pPr eaLnBrk="1" hangingPunct="1"/>
            <a:r>
              <a:rPr lang="cs-CZ" smtClean="0"/>
              <a:t>KTERÉ OVOCE DOMA ZAVAŘUJETE NEBO SUŠÍTE?</a:t>
            </a:r>
          </a:p>
          <a:p>
            <a:pPr eaLnBrk="1" hangingPunct="1"/>
            <a:r>
              <a:rPr lang="cs-CZ" smtClean="0"/>
              <a:t>KTERÉ PODZIMNÍ OVOCE MÁŠ NEJRADĚJI?</a:t>
            </a:r>
          </a:p>
        </p:txBody>
      </p:sp>
      <p:pic>
        <p:nvPicPr>
          <p:cNvPr id="7171" name="Picture 3" descr="C:\Users\Moníšek\AppData\Local\Microsoft\Windows\Temporary Internet Files\Content.IE5\Q1WQACBV\MC900300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2565400"/>
            <a:ext cx="1812925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C:\Users\Moníšek\AppData\Local\Microsoft\Windows\Temporary Internet Files\Content.IE5\U8QB4FHB\MC9003966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9925" y="476250"/>
            <a:ext cx="1144588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2012-10-21]. Dostupný na WWW:&lt;http://office.microsoft.com/</a:t>
            </a:r>
            <a:r>
              <a:rPr lang="cs-CZ" dirty="0" err="1" smtClean="0"/>
              <a:t>cs-cz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results.aspx?qu</a:t>
            </a:r>
            <a:r>
              <a:rPr lang="cs-CZ" dirty="0" smtClean="0"/>
              <a:t>=</a:t>
            </a:r>
            <a:r>
              <a:rPr lang="cs-CZ" dirty="0" err="1" smtClean="0"/>
              <a:t>podzim&amp;ex</a:t>
            </a:r>
            <a:r>
              <a:rPr lang="cs-CZ" dirty="0" smtClean="0"/>
              <a:t>=1&amp;origin=FX010132103&gt;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2012-10-21]. Dostupný na WWW: </a:t>
            </a:r>
            <a:r>
              <a:rPr lang="cs-CZ" dirty="0"/>
              <a:t>&lt;</a:t>
            </a:r>
            <a:r>
              <a:rPr lang="cs-CZ" dirty="0" smtClean="0">
                <a:hlinkClick r:id="rId2"/>
              </a:rPr>
              <a:t>http://office.microsoft.com/cs-cz/images/results.aspx?qu=afrika&amp;ex=1</a:t>
            </a:r>
            <a:r>
              <a:rPr lang="cs-CZ" dirty="0"/>
              <a:t> &gt;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2012-10-21]. Dostupný na WWW:</a:t>
            </a:r>
            <a:r>
              <a:rPr lang="cs-CZ" dirty="0"/>
              <a:t>&lt;</a:t>
            </a:r>
            <a:r>
              <a:rPr lang="cs-CZ" dirty="0" smtClean="0"/>
              <a:t>http://office.microsoft.com/cs-cz/images/results.aspx?qu=%C4%8D%C3%A1p&amp;ex=1</a:t>
            </a:r>
            <a:r>
              <a:rPr lang="cs-CZ" dirty="0"/>
              <a:t> &gt;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2012-10-21]. Dostupný na WWW:</a:t>
            </a:r>
            <a:r>
              <a:rPr lang="cs-CZ" dirty="0"/>
              <a:t>&lt;</a:t>
            </a:r>
            <a:r>
              <a:rPr lang="cs-CZ" dirty="0" smtClean="0"/>
              <a:t>http://office.microsoft.com/cs-cz/images/results.aspx?qu=je%C5%BEek&amp;ex=1</a:t>
            </a:r>
            <a:r>
              <a:rPr lang="cs-CZ" dirty="0"/>
              <a:t> &gt;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[cit. 2012-10-21]. Dostupný na WWW:</a:t>
            </a:r>
            <a:r>
              <a:rPr lang="cs-CZ" dirty="0"/>
              <a:t>&lt;</a:t>
            </a:r>
            <a:r>
              <a:rPr lang="cs-CZ" dirty="0" smtClean="0"/>
              <a:t>http</a:t>
            </a:r>
            <a:r>
              <a:rPr lang="cs-CZ" smtClean="0"/>
              <a:t>://office.microsoft.com/cs-cz/images/results.aspx?qu=vla%C5%A1tovka&amp;ex=1</a:t>
            </a:r>
            <a:r>
              <a:rPr lang="cs-CZ"/>
              <a:t> &gt;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364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Franklin Gothic Medium</vt:lpstr>
      <vt:lpstr>Franklin Gothic Book</vt:lpstr>
      <vt:lpstr>Wingdings 2</vt:lpstr>
      <vt:lpstr>Calibri</vt:lpstr>
      <vt:lpstr>Cesta</vt:lpstr>
      <vt:lpstr>PODZIM</vt:lpstr>
      <vt:lpstr>Snímek 2</vt:lpstr>
      <vt:lpstr>?</vt:lpstr>
      <vt:lpstr>PODZIM</vt:lpstr>
      <vt:lpstr>SKLÍZENÍ ÚRODY</vt:lpstr>
      <vt:lpstr>STROMY NA PODZIM</vt:lpstr>
      <vt:lpstr>ŽIVOČICHOVÉ NA PODZIM</vt:lpstr>
      <vt:lpstr>Snímek 8</vt:lpstr>
      <vt:lpstr>ÚKOLY</vt:lpstr>
      <vt:lpstr>ÚKOLY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Moníšek</dc:creator>
  <cp:lastModifiedBy>Dum</cp:lastModifiedBy>
  <cp:revision>7</cp:revision>
  <dcterms:created xsi:type="dcterms:W3CDTF">2012-10-21T15:42:54Z</dcterms:created>
  <dcterms:modified xsi:type="dcterms:W3CDTF">2014-03-06T11:54:22Z</dcterms:modified>
</cp:coreProperties>
</file>