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0" r:id="rId2"/>
    <p:sldId id="27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5" r:id="rId18"/>
    <p:sldId id="276" r:id="rId19"/>
    <p:sldId id="271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CD0A9C69-E308-4E5A-8699-592E831FFC40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CFFDE78-B15D-4DC2-9CA7-021BCC054E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C721E-F6BF-4D90-B2F7-8D48399FEBB8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DE7BB-C67E-4565-9C4A-CDE55D8F04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ovnoramenný trojúhelník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Přímá spojovací čára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65E96-E1FE-4AF9-B8AB-D81801033912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196C7-BA13-4274-BC21-F4C85130A0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D10F9-AB76-4C29-B1D5-EEF4F9A5E3F9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ADD05-44BB-4D4C-91BE-802419473F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579B8-B19E-4DD8-A912-C643D4EA595B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1A75971-106A-42DC-8A5B-46F8325570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5B1F4-0AF6-4006-90A8-F63519651BB7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EA536-2754-455D-84F3-737ABA45A2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0F77B-55AB-4C2B-A784-3B1857ACDFE8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ECE2A-31E9-4EFF-AA9D-441F39313A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AE6644C0-FB94-4303-AA27-B3BB3FCF92F5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6ECDB141-AFE8-4DA1-9B2C-D4DDA8C85A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8F93DB66-841A-4757-A325-0383E09D4945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 algn="ctr">
              <a:defRPr sz="900"/>
            </a:lvl1pPr>
          </a:lstStyle>
          <a:p>
            <a:pPr>
              <a:defRPr/>
            </a:pPr>
            <a:fld id="{A4344810-F89C-4C99-8229-8529222F2D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C3922-8BFC-472E-905D-E30F5D363173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7566C-EDFA-4072-9150-F7D2401B5D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9337B-322E-4386-8E8E-D68D3BC6B98F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EFD2C-037F-422B-9C18-F82583E14C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1925BA-7F20-4EB1-99C4-F3C6056B2AD3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394D88-7888-4A13-8D02-B94C801AA6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59" r:id="rId4"/>
    <p:sldLayoutId id="2147483767" r:id="rId5"/>
    <p:sldLayoutId id="2147483760" r:id="rId6"/>
    <p:sldLayoutId id="2147483761" r:id="rId7"/>
    <p:sldLayoutId id="2147483768" r:id="rId8"/>
    <p:sldLayoutId id="2147483769" r:id="rId9"/>
    <p:sldLayoutId id="2147483762" r:id="rId10"/>
    <p:sldLayoutId id="2147483763" r:id="rId11"/>
  </p:sldLayoutIdLst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FF5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FF5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FF90B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UNESCO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200" dirty="0" smtClean="0"/>
              <a:t>Základní škola a mateřská škola </a:t>
            </a:r>
            <a:r>
              <a:rPr lang="cs-CZ" sz="2200" dirty="0" err="1" smtClean="0"/>
              <a:t>Nesovice</a:t>
            </a:r>
            <a:r>
              <a:rPr lang="cs-CZ" sz="2200" dirty="0" smtClean="0"/>
              <a:t>, příspěvková </a:t>
            </a:r>
            <a:r>
              <a:rPr lang="cs-CZ" sz="2200" smtClean="0"/>
              <a:t>organizace;</a:t>
            </a:r>
            <a:r>
              <a:rPr lang="cs-CZ" sz="2400"/>
              <a:t> </a:t>
            </a:r>
            <a:r>
              <a:rPr lang="cs-CZ" sz="2400" smtClean="0"/>
              <a:t>CZ.1.07/1.4.00/21.1167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III/2 Inovace a zkvalitnění výuky prostřednictvím ICT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VY_32_INOVACE_02_UNESCO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err="1" smtClean="0"/>
              <a:t>Pámátky</a:t>
            </a:r>
            <a:r>
              <a:rPr lang="cs-CZ" sz="2200" dirty="0" smtClean="0"/>
              <a:t> UNESCO v České republice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200" dirty="0" smtClean="0"/>
              <a:t>Mgr. Monika </a:t>
            </a:r>
            <a:r>
              <a:rPr lang="cs-CZ" sz="2200" dirty="0" err="1" smtClean="0"/>
              <a:t>Frolcová</a:t>
            </a:r>
            <a:endParaRPr lang="cs-CZ" sz="22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819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</p:spPr>
        <p:txBody>
          <a:bodyPr/>
          <a:lstStyle/>
          <a:p>
            <a:pPr indent="0">
              <a:defRPr/>
            </a:pPr>
            <a:endParaRPr lang="cs-CZ"/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r>
              <a:rPr lang="cs-CZ" b="1" dirty="0" smtClean="0"/>
              <a:t>Anotace</a:t>
            </a:r>
            <a:r>
              <a:rPr lang="cs-CZ" dirty="0" smtClean="0"/>
              <a:t>: Žák se seznámí s mezinárodní organizací Unesco. Dozví se, které památky v České republice patří do Unesca. Nakreslí vlajku Unesca. Vyhledává v atlase krajská města.</a:t>
            </a:r>
          </a:p>
          <a:p>
            <a:r>
              <a:rPr lang="cs-CZ" b="1" dirty="0" smtClean="0"/>
              <a:t>Ročník</a:t>
            </a:r>
            <a:r>
              <a:rPr lang="cs-CZ" dirty="0" smtClean="0"/>
              <a:t>: 5.</a:t>
            </a:r>
          </a:p>
          <a:p>
            <a:r>
              <a:rPr lang="cs-CZ" b="1" dirty="0" smtClean="0"/>
              <a:t>Vzdělávací oblast</a:t>
            </a:r>
            <a:r>
              <a:rPr lang="cs-CZ" dirty="0" smtClean="0"/>
              <a:t>: Člověk a jeho svět</a:t>
            </a:r>
          </a:p>
          <a:p>
            <a:r>
              <a:rPr lang="cs-CZ" b="1" dirty="0" smtClean="0"/>
              <a:t>Druh učebního materiálu</a:t>
            </a:r>
            <a:r>
              <a:rPr lang="cs-CZ" dirty="0" smtClean="0"/>
              <a:t>: prezentace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b="1" i="1" u="sng" dirty="0" smtClean="0">
                <a:solidFill>
                  <a:srgbClr val="00B0F0"/>
                </a:solidFill>
              </a:rPr>
              <a:t>UNESCO</a:t>
            </a:r>
            <a:endParaRPr lang="cs-CZ" b="1" i="1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Unesco je mezinárodní organizace, která podporuje vzdělávání obyvatelstva a chrání kulturní a přírodní památky celosvětového významu. Součástí UNESCO je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Dětský fond (UNICEF)</a:t>
            </a:r>
            <a:r>
              <a:rPr lang="cs-CZ" dirty="0" smtClean="0"/>
              <a:t>, který organizuje a financuje pomoc dětem.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Autofit/>
          </a:bodyPr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Památky světového kulturního a přírodního dědictví UNESCO České republiky</a:t>
            </a:r>
            <a:endParaRPr lang="cs-CZ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Praha – historické centrum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jednotlivé části hlavního města České republiky:</a:t>
            </a:r>
          </a:p>
          <a:p>
            <a:pPr marL="1106424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cs-CZ" dirty="0" smtClean="0"/>
              <a:t>Malá Strana</a:t>
            </a:r>
          </a:p>
          <a:p>
            <a:pPr marL="1106424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cs-CZ" dirty="0" smtClean="0"/>
              <a:t>Hradčany</a:t>
            </a:r>
          </a:p>
          <a:p>
            <a:pPr marL="1106424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cs-CZ" dirty="0" smtClean="0"/>
              <a:t>Staré a Nové Město</a:t>
            </a:r>
          </a:p>
          <a:p>
            <a:pPr marL="1106424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cs-CZ" dirty="0" smtClean="0"/>
              <a:t>Katedrála sv. Víta</a:t>
            </a:r>
          </a:p>
          <a:p>
            <a:pPr marL="1106424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cs-CZ" dirty="0" smtClean="0"/>
              <a:t>Pražský Hrad </a:t>
            </a:r>
          </a:p>
          <a:p>
            <a:pPr marL="1106424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cs-CZ" dirty="0" smtClean="0"/>
              <a:t>Karlův most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Telč – historické centrum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Město bylo vystavěno na konci 14. století.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renesanční a barokní měšťanské domy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gotický hrad byl přestavěn v renesančním stylu na konci 16. století.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850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err="1" smtClean="0">
                <a:solidFill>
                  <a:srgbClr val="00FF00"/>
                </a:solidFill>
              </a:rPr>
              <a:t>Ždár</a:t>
            </a:r>
            <a:r>
              <a:rPr lang="cs-CZ" b="1" dirty="0" smtClean="0">
                <a:solidFill>
                  <a:srgbClr val="00FF00"/>
                </a:solidFill>
              </a:rPr>
              <a:t> nad Sázavou – poutní kostel sv. Jana Nepomuckého na Zelené hoře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Byl postaven na začátku 20. let 18. století.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Je vrcholným dílem architekta Jana Blažeje </a:t>
            </a:r>
            <a:r>
              <a:rPr lang="cs-CZ" dirty="0" err="1" smtClean="0"/>
              <a:t>Santiniho</a:t>
            </a:r>
            <a:r>
              <a:rPr lang="cs-CZ" dirty="0" smtClean="0"/>
              <a:t> a nejoriginálnějším příkladem takzvané barokní gotiky.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tvar pěticípé hvězdy a obklopen hřbitovem a ambitem.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850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Český Krumlov – historické centrum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hradní a zámecký komplex s unikátním barokním divadlem, meandr řeky Vltavy, erbovní znak s pětilistou růží, středověké uličky a kamenné </a:t>
            </a:r>
            <a:r>
              <a:rPr lang="cs-CZ" dirty="0" smtClean="0"/>
              <a:t>měšťanské </a:t>
            </a:r>
            <a:r>
              <a:rPr lang="cs-CZ" dirty="0" smtClean="0"/>
              <a:t>domy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Kutná Hora – historické centrum, Chrám sv. Barbory, Katedrála Nanebevzetí Panny Marie v Sedlci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pozdně gotický chrám sv. Barbory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katedrála Nanebevzetí Panny Marie v Sedlci přestavěná v duchu barokní gotiky, tvoří pomyslné vstupní brány do královského horního města.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Lednicko-valtický areál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Knížata z </a:t>
            </a:r>
            <a:r>
              <a:rPr lang="cs-CZ" dirty="0" err="1" smtClean="0"/>
              <a:t>Lichtenštejnu</a:t>
            </a:r>
            <a:r>
              <a:rPr lang="cs-CZ" dirty="0" smtClean="0"/>
              <a:t> </a:t>
            </a:r>
            <a:r>
              <a:rPr lang="cs-CZ" dirty="0" smtClean="0"/>
              <a:t>proměnila svá panství mezi 17. </a:t>
            </a:r>
            <a:r>
              <a:rPr lang="cs-CZ" dirty="0" smtClean="0"/>
              <a:t>a 20. stoletím v jeden velký park, kde se barokní a novogotická architektura zámků setkává s drobnými stavbami v romantickém duchu a s krajinou upravenou podle principů anglického krajinářství.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850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Kroměříž – zahrady a zámecký areál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byl vybudovaný v 17. století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Představuje zachovaný příklad středoevropského barokního sídla vysoké šlechty a s ním souvisejících zahrad.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Podzámecká zahrada v přírodně krajinářské úpravě anglického typu a raně barokní libosad Květná zahrada.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850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Litomyšl – zámek a zámecký areál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Druhá polovina 16. století 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Arkádový zámek vycházejícího z italských podnětů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Dochována je řada hospodářských budov a zahrada.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925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err="1" smtClean="0">
                <a:solidFill>
                  <a:srgbClr val="00FF00"/>
                </a:solidFill>
              </a:rPr>
              <a:t>Holašovice</a:t>
            </a:r>
            <a:r>
              <a:rPr lang="cs-CZ" b="1" dirty="0" smtClean="0">
                <a:solidFill>
                  <a:srgbClr val="00FF00"/>
                </a:solidFill>
              </a:rPr>
              <a:t> – vesnická rezervace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výjimečně dobře zachovaný příklade tradiční středoevropské vesnice.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množství kvalitních venkovských staveb z 18. a 19. století ve stylu známém jako „jihočeské selské baroko“.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1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Olomouc – sloup Nejsvětější Trojice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Pamětní sloup, vztyčený v prvních letech 18. století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výška 35 m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Je v charakteristickém stylu, známém jako „olomoucké baroko“, vyzdoben množstvím soch vynikajícího moravského umělce Ondřeje </a:t>
            </a:r>
            <a:r>
              <a:rPr lang="cs-CZ" dirty="0" err="1" smtClean="0"/>
              <a:t>Zahnera</a:t>
            </a:r>
            <a:r>
              <a:rPr lang="cs-CZ" dirty="0" smtClean="0"/>
              <a:t>.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85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Vila </a:t>
            </a:r>
            <a:r>
              <a:rPr lang="cs-CZ" b="1" dirty="0" err="1" smtClean="0">
                <a:solidFill>
                  <a:srgbClr val="00FF00"/>
                </a:solidFill>
              </a:rPr>
              <a:t>Tugendhat</a:t>
            </a:r>
            <a:r>
              <a:rPr lang="cs-CZ" b="1" dirty="0" smtClean="0">
                <a:solidFill>
                  <a:srgbClr val="00FF00"/>
                </a:solidFill>
              </a:rPr>
              <a:t> v Brně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postavená v letech 1929 – 1930 v Brně, představuje jedno z nejvýznamnějších funkcionalistických děl evropské periody architekta </a:t>
            </a:r>
            <a:r>
              <a:rPr lang="cs-CZ" dirty="0" err="1" smtClean="0"/>
              <a:t>Ludwiga</a:t>
            </a:r>
            <a:r>
              <a:rPr lang="cs-CZ" dirty="0" smtClean="0"/>
              <a:t> </a:t>
            </a:r>
            <a:r>
              <a:rPr lang="cs-CZ" dirty="0" err="1" smtClean="0"/>
              <a:t>Miese</a:t>
            </a:r>
            <a:r>
              <a:rPr lang="cs-CZ" dirty="0" smtClean="0"/>
              <a:t> van der </a:t>
            </a:r>
            <a:r>
              <a:rPr lang="cs-CZ" dirty="0" err="1" smtClean="0"/>
              <a:t>Rohe</a:t>
            </a:r>
            <a:r>
              <a:rPr lang="cs-CZ" dirty="0" smtClean="0"/>
              <a:t>.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Ocelový  skelet bez nosných zdí - neformální koncept otevřeného variabilního prostoru, spojeného s přírodním prostředím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85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b="1" dirty="0" smtClean="0">
                <a:solidFill>
                  <a:srgbClr val="00FF00"/>
                </a:solidFill>
              </a:rPr>
              <a:t>Třebíč – židovská čtvrť a bazilika sv. Prokopa</a:t>
            </a:r>
            <a:endParaRPr lang="cs-CZ" dirty="0" smtClean="0">
              <a:solidFill>
                <a:srgbClr val="00FF00"/>
              </a:solidFill>
            </a:endParaRP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Soubor židovské čtvrti a baziliky je unikátním příkladem blízkého soužití křesťanské a židovské kultury od středověku až do 20. století. </a:t>
            </a:r>
          </a:p>
          <a:p>
            <a:pPr marL="822960" lvl="1" eaLnBrk="1" fontAlgn="auto" hangingPunct="1">
              <a:spcAft>
                <a:spcPts val="0"/>
              </a:spcAft>
              <a:buFont typeface="Verdana"/>
              <a:buChar char="›"/>
              <a:defRPr/>
            </a:pPr>
            <a:r>
              <a:rPr lang="cs-CZ" dirty="0" smtClean="0"/>
              <a:t>Bazilika sv. Prokopa, původně část benediktinského kláštera z 13. století, byla při výstavbě ovlivněna vzory a vlivy přicházejícími ze západní Evropy.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PRAHA – HISTORICKÉ CENTRUM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TELČ – HISTORICKÉ CENTRUM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8991" y="1722438"/>
            <a:ext cx="3735017" cy="4525962"/>
          </a:xfrm>
          <a:effectLst>
            <a:softEdge rad="112500"/>
          </a:effec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564904"/>
            <a:ext cx="4038600" cy="2592288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ŽĎÁR NAD SÁZAVOU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ČESKÝ KRUMLOV – HISTORICKÉ CENTRUM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67846" y="1722438"/>
            <a:ext cx="3017308" cy="4525962"/>
          </a:xfrm>
          <a:effectLst>
            <a:softEdge rad="112500"/>
          </a:effec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39952" y="2420888"/>
            <a:ext cx="4812932" cy="2371059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KUTNÁ HORA – CHRÁM SV.BARBORY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LEDNICKO – VALTICKÝ AREÁL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594626"/>
            <a:ext cx="4038600" cy="2781586"/>
          </a:xfrm>
          <a:effectLst>
            <a:softEdge rad="112500"/>
          </a:effec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1972827"/>
            <a:ext cx="4038600" cy="4025183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KROMĚŘÍŽ – ZAHRADY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LITOMYŠL - ZÁMEK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470944"/>
            <a:ext cx="4038600" cy="3028950"/>
          </a:xfrm>
          <a:effectLst>
            <a:softEdge rad="112500"/>
          </a:effectLst>
        </p:spPr>
      </p:pic>
      <p:pic>
        <p:nvPicPr>
          <p:cNvPr id="512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470944"/>
            <a:ext cx="4038600" cy="302895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HOLAŠOVICE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OLOMOUC – SLOUP NEJSVĚTĚJŠÍ TROJICE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37536"/>
            <a:ext cx="4038600" cy="2695766"/>
          </a:xfrm>
          <a:effectLst>
            <a:softEdge rad="112500"/>
          </a:effec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14999" y="1976377"/>
            <a:ext cx="2922019" cy="390089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>
            <a:normAutofit fontScale="90000"/>
          </a:bodyPr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BRNO – VILA TUGENDHAT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TŘEBÍČ – BAZILIKA SV. PROKOPA</a:t>
            </a:r>
            <a:b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454329"/>
            <a:ext cx="4038600" cy="3062179"/>
          </a:xfrm>
          <a:effectLst>
            <a:softEdge rad="112500"/>
          </a:effectLst>
        </p:spPr>
      </p:pic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2227336"/>
            <a:ext cx="4038600" cy="351616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ÚKOL Č. 1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/>
            <a:r>
              <a:rPr lang="cs-CZ" smtClean="0"/>
              <a:t>VYMYSLI VLAJKU ORGANIZACE UNESCO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ÚKOL Č. 2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24579" name="Zástupný symbol pro obsah 4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eaLnBrk="1" hangingPunct="1"/>
            <a:r>
              <a:rPr lang="cs-CZ" smtClean="0"/>
              <a:t>POMOCÍ ATLASU NAPIŠ KE KAŽDÉMU MĚSTU KRAJ, DO KTERÉHO PATŘÍ.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endParaRPr lang="cs-CZ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8"/>
            <a:ext cx="4038600" cy="4525962"/>
          </a:xfrm>
        </p:spPr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PRAHA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KUTNÁ HORA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TELČ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TŘEBÍČ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OLOMOUC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HOLAŠOVICE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BRNO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KROMĚŘÍŽ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LITOMYŠL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ŽĎÁR NAD SÁZAVOU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ČESKÝ KRUMLOV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LEDNICE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722438"/>
            <a:ext cx="4038600" cy="4525962"/>
          </a:xfrm>
        </p:spPr>
        <p:txBody>
          <a:bodyPr>
            <a:normAutofit fontScale="925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PRAHA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STŘEDOČESKÝ KRAJ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VYSOČINA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VYSOČINA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OLOMOUCKÝ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JIHOČESKÝ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JIHOMORAVSKÝ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ZLÍNSKÝ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PARDUBICKÝ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VYSOČINA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JIHOČESKÝ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dirty="0" smtClean="0"/>
              <a:t>JIHOMORAVSKÝ</a:t>
            </a: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indent="0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BIBLIOGRAFICKÉ CITACE</a:t>
            </a:r>
            <a:endParaRPr lang="cs-CZ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>
            <a:normAutofit fontScale="25000" lnSpcReduction="20000"/>
          </a:bodyPr>
          <a:lstStyle/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DOHŇANSKÝ, Tadeáš</a:t>
            </a:r>
            <a:r>
              <a:rPr lang="cs-CZ" sz="4900" i="1" dirty="0" smtClean="0"/>
              <a:t>. </a:t>
            </a:r>
            <a:r>
              <a:rPr lang="cs-CZ" sz="4900" i="1" dirty="0" err="1" smtClean="0"/>
              <a:t>Prague</a:t>
            </a:r>
            <a:r>
              <a:rPr lang="cs-CZ" sz="4900" i="1" dirty="0" smtClean="0"/>
              <a:t> </a:t>
            </a:r>
            <a:r>
              <a:rPr lang="cs-CZ" sz="4900" i="1" dirty="0" err="1" smtClean="0"/>
              <a:t>Montage.jpg</a:t>
            </a:r>
            <a:r>
              <a:rPr lang="cs-CZ" sz="4900" b="1" dirty="0" smtClean="0"/>
              <a:t> </a:t>
            </a:r>
            <a:r>
              <a:rPr lang="cs-CZ" sz="4900" i="1" dirty="0" smtClean="0">
                <a:latin typeface="Calibri" pitchFamily="34" charset="0"/>
              </a:rPr>
              <a:t>[online]. </a:t>
            </a:r>
            <a:r>
              <a:rPr lang="cs-CZ" sz="4900" dirty="0" smtClean="0">
                <a:latin typeface="Calibri" pitchFamily="34" charset="0"/>
              </a:rPr>
              <a:t> 2.dubna 2010. </a:t>
            </a:r>
            <a:r>
              <a:rPr lang="cs-CZ" sz="4900" dirty="0" smtClean="0"/>
              <a:t>[cit. 2011-03-02]. Dostupný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WWW:&lt;http://cs.wikipedia.org/wiki/Soubor:Prague_Montage.jpg&gt;.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WEINGARTZ, Hans</a:t>
            </a:r>
            <a:r>
              <a:rPr lang="cs-CZ" sz="4900" i="1" dirty="0" smtClean="0"/>
              <a:t>. Telc109.jpg</a:t>
            </a:r>
            <a:r>
              <a:rPr lang="cs-CZ" sz="4900" b="1" dirty="0" smtClean="0"/>
              <a:t> </a:t>
            </a:r>
            <a:r>
              <a:rPr lang="cs-CZ" sz="4900" i="1" dirty="0" smtClean="0">
                <a:latin typeface="Calibri" pitchFamily="34" charset="0"/>
              </a:rPr>
              <a:t>[online]. </a:t>
            </a:r>
            <a:r>
              <a:rPr lang="cs-CZ" sz="4900" dirty="0" smtClean="0">
                <a:latin typeface="Calibri" pitchFamily="34" charset="0"/>
              </a:rPr>
              <a:t>11.července 2009. </a:t>
            </a:r>
            <a:r>
              <a:rPr lang="cs-CZ" sz="4900" dirty="0" smtClean="0"/>
              <a:t>[cit. 2011-03-02]. Dostupný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WWW:&lt;http://cs.wikipedia.org/wiki/Soubor:Telc109.jpg&gt;.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PRAZAK. </a:t>
            </a:r>
            <a:r>
              <a:rPr lang="cs-CZ" sz="4900" i="1" dirty="0" smtClean="0"/>
              <a:t>Zelená hora - poutní kostel.</a:t>
            </a:r>
            <a:r>
              <a:rPr lang="cs-CZ" sz="4900" i="1" dirty="0" err="1" smtClean="0"/>
              <a:t>jpg</a:t>
            </a:r>
            <a:r>
              <a:rPr lang="cs-CZ" sz="4900" b="1" dirty="0" smtClean="0"/>
              <a:t> </a:t>
            </a:r>
            <a:r>
              <a:rPr lang="cs-CZ" sz="4900" i="1" dirty="0" smtClean="0">
                <a:latin typeface="Calibri" pitchFamily="34" charset="0"/>
              </a:rPr>
              <a:t>[online]. </a:t>
            </a:r>
            <a:r>
              <a:rPr lang="cs-CZ" sz="4900" dirty="0" smtClean="0">
                <a:latin typeface="Calibri" pitchFamily="34" charset="0"/>
              </a:rPr>
              <a:t> 6.září 2006. </a:t>
            </a:r>
            <a:r>
              <a:rPr lang="cs-CZ" sz="4900" dirty="0" smtClean="0"/>
              <a:t>[cit. 2011-03]. D02ostupný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WWW:&lt;http://cs.wikipedia.org/wiki/Soubor:Zelen%C3%A1_hora_-_poutn%C3%AD_kostel.jpg&gt;.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STRZELECKI, </a:t>
            </a:r>
            <a:r>
              <a:rPr lang="cs-CZ" sz="4900" dirty="0" err="1" smtClean="0"/>
              <a:t>Jerzy</a:t>
            </a:r>
            <a:r>
              <a:rPr lang="cs-CZ" sz="4900" i="1" dirty="0" smtClean="0"/>
              <a:t>. </a:t>
            </a:r>
            <a:r>
              <a:rPr lang="cs-CZ" sz="4800" i="1" dirty="0" err="1" smtClean="0"/>
              <a:t>Cesky</a:t>
            </a:r>
            <a:r>
              <a:rPr lang="cs-CZ" sz="4800" i="1" dirty="0" smtClean="0"/>
              <a:t> Krumlov - panorama.</a:t>
            </a:r>
            <a:r>
              <a:rPr lang="cs-CZ" sz="4800" i="1" dirty="0" err="1" smtClean="0"/>
              <a:t>jpg</a:t>
            </a:r>
            <a:r>
              <a:rPr lang="cs-CZ" sz="4800" i="1" dirty="0" smtClean="0"/>
              <a:t> </a:t>
            </a:r>
            <a:r>
              <a:rPr lang="cs-CZ" sz="4800" i="1" dirty="0" smtClean="0">
                <a:latin typeface="Calibri" pitchFamily="34" charset="0"/>
              </a:rPr>
              <a:t>[online]. </a:t>
            </a:r>
            <a:r>
              <a:rPr lang="cs-CZ" sz="4800" dirty="0" smtClean="0">
                <a:latin typeface="Calibri" pitchFamily="34" charset="0"/>
              </a:rPr>
              <a:t>15.ledna 2008. </a:t>
            </a:r>
            <a:r>
              <a:rPr lang="cs-CZ" sz="4900" dirty="0" smtClean="0"/>
              <a:t>[cit. 2011-03-02]. Dostupný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WWW:&lt;http://cs.wikipedia.org/wiki/Soubor:Cesky_Krumlov_-_panorama.jpg&gt;.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STRZELECKI, </a:t>
            </a:r>
            <a:r>
              <a:rPr lang="cs-CZ" sz="4900" dirty="0" err="1" smtClean="0"/>
              <a:t>Jerzy</a:t>
            </a:r>
            <a:r>
              <a:rPr lang="cs-CZ" sz="4800" dirty="0" smtClean="0"/>
              <a:t>. </a:t>
            </a:r>
            <a:r>
              <a:rPr lang="cs-CZ" sz="4800" i="1" dirty="0" smtClean="0"/>
              <a:t>KUTNA HORA (</a:t>
            </a:r>
            <a:r>
              <a:rPr lang="cs-CZ" sz="4800" i="1" dirty="0" err="1" smtClean="0"/>
              <a:t>js</a:t>
            </a:r>
            <a:r>
              <a:rPr lang="cs-CZ" sz="4800" i="1" dirty="0" smtClean="0"/>
              <a:t>) 7.jpg </a:t>
            </a:r>
            <a:r>
              <a:rPr lang="cs-CZ" sz="4800" i="1" dirty="0" smtClean="0">
                <a:latin typeface="Calibri" pitchFamily="34" charset="0"/>
              </a:rPr>
              <a:t>[online].  </a:t>
            </a:r>
            <a:r>
              <a:rPr lang="cs-CZ" sz="4800" dirty="0" smtClean="0">
                <a:latin typeface="Calibri" pitchFamily="34" charset="0"/>
              </a:rPr>
              <a:t>2.listopadu 2007, 16:01. </a:t>
            </a:r>
            <a:r>
              <a:rPr lang="cs-CZ" sz="4900" dirty="0" smtClean="0"/>
              <a:t>[cit. 2011-03-02]. Dostupný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WWW:&lt;http://cs.wikipedia.org/wiki/Soubor:KUTNA_HORA_%28js%29_7.jpg&gt;.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ACP. </a:t>
            </a:r>
            <a:r>
              <a:rPr lang="cs-CZ" sz="4800" i="1" dirty="0" smtClean="0"/>
              <a:t>Lednice </a:t>
            </a:r>
            <a:r>
              <a:rPr lang="cs-CZ" sz="4800" i="1" dirty="0" err="1" smtClean="0"/>
              <a:t>castle.jpg</a:t>
            </a:r>
            <a:r>
              <a:rPr lang="cs-CZ" sz="4800" b="1" dirty="0" smtClean="0"/>
              <a:t> </a:t>
            </a:r>
            <a:r>
              <a:rPr lang="cs-CZ" sz="4800" i="1" dirty="0" smtClean="0">
                <a:latin typeface="Calibri" pitchFamily="34" charset="0"/>
              </a:rPr>
              <a:t>[online].  </a:t>
            </a:r>
            <a:r>
              <a:rPr lang="cs-CZ" sz="4800" dirty="0" smtClean="0">
                <a:latin typeface="Calibri" pitchFamily="34" charset="0"/>
              </a:rPr>
              <a:t>22.května 2005. </a:t>
            </a:r>
            <a:r>
              <a:rPr lang="cs-CZ" sz="4900" dirty="0" smtClean="0"/>
              <a:t>[cit. 2011-03-02]. Dostupný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WWW:&lt;http://cs.wikipedia.org/wiki/Soubor:Lednice_castle.jpg&gt;.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[cit. 2011-03-02]. Dostupný pod licencí </a:t>
            </a:r>
            <a:r>
              <a:rPr lang="cs-CZ" sz="4900" dirty="0" err="1" smtClean="0"/>
              <a:t>Creative</a:t>
            </a:r>
            <a:r>
              <a:rPr lang="cs-CZ" sz="4900" dirty="0" smtClean="0"/>
              <a:t> </a:t>
            </a:r>
            <a:r>
              <a:rPr lang="cs-CZ" sz="4900" dirty="0" err="1" smtClean="0"/>
              <a:t>Commons</a:t>
            </a:r>
            <a:r>
              <a:rPr lang="cs-CZ" sz="4900" dirty="0" smtClean="0"/>
              <a:t> na WWW:&lt;http://cs.wikipedia.org/wiki/Soubor:Flower_Garden_Kromeriz.jpg&gt;.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/>
              <a:t>[cit. 2011-03-02]. 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Dostupný pod licencí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na WWW:&lt;http://cs.wikipedia.org/wiki/Soubor:Litomysl3.jpg&gt;.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>
                <a:latin typeface="Arial" pitchFamily="34" charset="0"/>
                <a:cs typeface="Arial" pitchFamily="34" charset="0"/>
              </a:rPr>
              <a:t>HAWKINS, Andy. </a:t>
            </a:r>
            <a:r>
              <a:rPr lang="cs-CZ" sz="5200" i="1" dirty="0" err="1" smtClean="0">
                <a:latin typeface="Arial" pitchFamily="34" charset="0"/>
                <a:cs typeface="Arial" pitchFamily="34" charset="0"/>
              </a:rPr>
              <a:t>Holašovice.jpg</a:t>
            </a:r>
            <a:r>
              <a:rPr lang="cs-CZ" sz="5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5400" i="1" dirty="0" smtClean="0">
                <a:latin typeface="Arial" pitchFamily="34" charset="0"/>
                <a:cs typeface="Arial" pitchFamily="34" charset="0"/>
              </a:rPr>
              <a:t>[online]. </a:t>
            </a:r>
            <a:r>
              <a:rPr lang="cs-CZ" sz="5400" dirty="0" smtClean="0">
                <a:latin typeface="Arial" pitchFamily="34" charset="0"/>
                <a:cs typeface="Arial" pitchFamily="34" charset="0"/>
              </a:rPr>
              <a:t>21.června 2005. 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[cit. 2011-03-02]. Dostupný pod licencí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na WWW:&lt;http://cs.wikipedia.org/wiki/Soubor:Hola%C5%A1ovice.jpg&gt;.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>
                <a:latin typeface="Arial" pitchFamily="34" charset="0"/>
                <a:cs typeface="Arial" pitchFamily="34" charset="0"/>
              </a:rPr>
              <a:t>MAŇAS, Michal. 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Holy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Trinity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Column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-2.jpg [online]. 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 31.října 2005, 20:43. 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[cit. 2011-03-02]. Dostupný pod licencí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na WWW:&lt;http://cs.wikipedia.org/wiki/Sloup_Nejsv%C4%9Bt%C4%9Bj%C5%A1%C3%AD_Trojice_%28Olomouc%29&gt;.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>
                <a:latin typeface="Arial" pitchFamily="34" charset="0"/>
                <a:cs typeface="Arial" pitchFamily="34" charset="0"/>
              </a:rPr>
              <a:t>[cit. 2011-03-02]. Dostupný pod licencí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na WWW:&lt;http://cs.wikipedia.org/wiki/Soubor:Vila_Tugendhat.jpg&gt;.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4900" dirty="0" smtClean="0">
                <a:latin typeface="Arial" pitchFamily="34" charset="0"/>
                <a:cs typeface="Arial" pitchFamily="34" charset="0"/>
              </a:rPr>
              <a:t>NOSTRIFIKATOR. 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Trebic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podklasteri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 bazilika 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velka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 apsida.</a:t>
            </a:r>
            <a:r>
              <a:rPr lang="cs-CZ" sz="4800" i="1" dirty="0" err="1" smtClean="0">
                <a:latin typeface="Arial" pitchFamily="34" charset="0"/>
                <a:cs typeface="Arial" pitchFamily="34" charset="0"/>
              </a:rPr>
              <a:t>jpg</a:t>
            </a:r>
            <a:r>
              <a:rPr lang="cs-CZ" sz="4800" i="1" dirty="0" smtClean="0">
                <a:latin typeface="Arial" pitchFamily="34" charset="0"/>
                <a:cs typeface="Arial" pitchFamily="34" charset="0"/>
              </a:rPr>
              <a:t> [online].  </a:t>
            </a:r>
            <a:r>
              <a:rPr lang="cs-CZ" sz="4800" dirty="0" smtClean="0">
                <a:latin typeface="Arial" pitchFamily="34" charset="0"/>
                <a:cs typeface="Arial" pitchFamily="34" charset="0"/>
              </a:rPr>
              <a:t>20.srpna 2006. 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[cit. 2011-03-02]. Dostupný pod licencí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9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4900" dirty="0" smtClean="0">
                <a:latin typeface="Arial" pitchFamily="34" charset="0"/>
                <a:cs typeface="Arial" pitchFamily="34" charset="0"/>
              </a:rPr>
              <a:t> na WWW:&lt; http://cs.wikipedia.org/wiki/Soubor:Trebic_podklasteri_bazilika_velka_apsida.jpg &gt;.</a:t>
            </a: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49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800" dirty="0" smtClean="0"/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129</TotalTime>
  <Words>984</Words>
  <Application>Microsoft Office PowerPoint</Application>
  <PresentationFormat>Předvádění na obrazovce (4:3)</PresentationFormat>
  <Paragraphs>123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5" baseType="lpstr">
      <vt:lpstr>Arial</vt:lpstr>
      <vt:lpstr>Century Gothic</vt:lpstr>
      <vt:lpstr>Wingdings 2</vt:lpstr>
      <vt:lpstr>Verdana</vt:lpstr>
      <vt:lpstr>Calibri</vt:lpstr>
      <vt:lpstr>Talent</vt:lpstr>
      <vt:lpstr>UNESCO</vt:lpstr>
      <vt:lpstr>Snímek 2</vt:lpstr>
      <vt:lpstr>UNESCO</vt:lpstr>
      <vt:lpstr>Památky světového kulturního a přírodního dědictví UNESCO České republiky</vt:lpstr>
      <vt:lpstr>Snímek 5</vt:lpstr>
      <vt:lpstr>Snímek 6</vt:lpstr>
      <vt:lpstr>Snímek 7</vt:lpstr>
      <vt:lpstr>Snímek 8</vt:lpstr>
      <vt:lpstr>Snímek 9</vt:lpstr>
      <vt:lpstr>PRAHA – HISTORICKÉ CENTRUM TELČ – HISTORICKÉ CENTRUM</vt:lpstr>
      <vt:lpstr>ŽĎÁR NAD SÁZAVOU ČESKÝ KRUMLOV – HISTORICKÉ CENTRUM</vt:lpstr>
      <vt:lpstr>KUTNÁ HORA – CHRÁM SV.BARBORY LEDNICKO – VALTICKÝ AREÁL</vt:lpstr>
      <vt:lpstr>KROMĚŘÍŽ – ZAHRADY LITOMYŠL - ZÁMEK</vt:lpstr>
      <vt:lpstr>HOLAŠOVICE OLOMOUC – SLOUP NEJSVĚTĚJŠÍ TROJICE</vt:lpstr>
      <vt:lpstr>BRNO – VILA TUGENDHAT TŘEBÍČ – BAZILIKA SV. PROKOPA </vt:lpstr>
      <vt:lpstr>ÚKOL Č. 1</vt:lpstr>
      <vt:lpstr>ÚKOL Č. 2</vt:lpstr>
      <vt:lpstr>Snímek 18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UNESCO</dc:title>
  <dc:creator>Moníšek</dc:creator>
  <cp:lastModifiedBy>Dum</cp:lastModifiedBy>
  <cp:revision>17</cp:revision>
  <dcterms:created xsi:type="dcterms:W3CDTF">2011-02-27T10:33:25Z</dcterms:created>
  <dcterms:modified xsi:type="dcterms:W3CDTF">2014-03-06T11:47:13Z</dcterms:modified>
</cp:coreProperties>
</file>