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4"/>
  </p:notesMasterIdLst>
  <p:sldIdLst>
    <p:sldId id="256" r:id="rId2"/>
    <p:sldId id="26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3" r:id="rId11"/>
    <p:sldId id="266" r:id="rId12"/>
    <p:sldId id="25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9D0F23-FFC8-4570-B43A-859D330FCA75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845E7E-7A6D-449D-9245-CD60B6691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Dobytčí trh dnešní Karlovo náměstí. V době vlády</a:t>
            </a:r>
            <a:r>
              <a:rPr lang="cs-CZ" baseline="0" dirty="0" smtClean="0"/>
              <a:t> Karla IV. největší náměstí v Evropě. </a:t>
            </a:r>
          </a:p>
          <a:p>
            <a:r>
              <a:rPr lang="cs-CZ" baseline="0" dirty="0" smtClean="0"/>
              <a:t>Koňský trh dnešní Václavské náměstí. Karel IV. osobně dohlížel na vyměření tohoto náměstí.</a:t>
            </a:r>
          </a:p>
          <a:p>
            <a:r>
              <a:rPr lang="cs-CZ" baseline="0" dirty="0" smtClean="0"/>
              <a:t>Spousta staveb, která se začala budovat za Karlovy vlády, byla dokončena až po jeho smrti.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845E7E-7A6D-449D-9245-CD60B669147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81CCB69-A7AD-43F8-99A7-8D74E19A96BA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EA54975-48BE-44C4-A4F8-9C825ECFCE6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A45CF01-57D9-4D1F-AEF2-6083EEF22289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F04E67C-5AB5-43A7-8F1F-7B4BB65CD6E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3B3E10E-1E54-45B1-9168-58D48BDC436D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3D4C15C-E655-4CB0-B2B7-605ADAD3565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71FFA34-C01E-41ED-A8CC-966EEAE08239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B209FAF-81A2-4DF5-811A-BF56F38A75A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862A150-47AA-45AF-B656-C1044D623EAF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D318B36-3A72-4A40-BC40-1DB482CEE8F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0ED9653-0278-4BAE-BFF6-B5AAD5E66C18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FC6B8E6-389D-45CD-A5B3-1A194328DC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3AF85BF-E461-4044-A107-B394E26A4EF3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89369C9-8D30-4037-8054-86D41D1788D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fld id="{DED27AF4-CAE4-4497-A84F-9D333032BD2E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0AA8AC6-1712-4F12-A70E-7ABE43EF8FC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1E5D585F-6DBA-4EB0-ACE2-1A04C2822F0F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956293A1-1EE3-41D0-A7BA-581E80A0645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342C0A0-A608-4D13-B07A-F0239A9B526D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4FA1201-357A-4D19-98A0-262AB88859E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2668174-1364-4F00-8BAF-58CF5DD8BEC6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315F12C-3850-43D5-A25C-D569E2BD00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DDBAA8FD-9B71-4978-89FD-04C59CFCF520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4A51903-C3D4-4935-B01A-8C1E4D31F7C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youtu.be/JjJNu_gq7UQ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olidayhome.cz/cz/mapafin.jpg" TargetMode="External"/><Relationship Id="rId2" Type="http://schemas.openxmlformats.org/officeDocument/2006/relationships/hyperlink" Target="http://cs.wikipedia.org/wiki/Soubor:Charles_IV-John_Ocko_votive_picture-fragment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5800" y="1412776"/>
            <a:ext cx="7772400" cy="1829761"/>
          </a:xfrm>
        </p:spPr>
        <p:txBody>
          <a:bodyPr>
            <a:normAutofit/>
          </a:bodyPr>
          <a:lstStyle/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bg1">
                        <a:shade val="30000"/>
                        <a:satMod val="115000"/>
                      </a:schemeClr>
                    </a:gs>
                    <a:gs pos="50000">
                      <a:schemeClr val="bg1">
                        <a:shade val="67500"/>
                        <a:satMod val="115000"/>
                      </a:schemeClr>
                    </a:gs>
                    <a:gs pos="100000">
                      <a:schemeClr val="bg1"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PRAHA ZA VLÁDY KARLA IV.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Základní škola a mateřská škola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Nesovice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příspěvková organizace</a:t>
            </a:r>
            <a:r>
              <a:rPr lang="cs-CZ" sz="140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1400" smtClean="0"/>
              <a:t>CZ.1.07/1.4.00/21.1167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VY_32_INOVACE_03_Praha za vlády Karla IV.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Informace o rozkvětu Prahy za vlády Karla IV., historická místa a památky.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Mgr. Iva Hanáková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95269" y="389879"/>
            <a:ext cx="5953463" cy="14549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Anotace:</a:t>
            </a:r>
          </a:p>
          <a:p>
            <a:r>
              <a:rPr lang="cs-CZ" dirty="0" smtClean="0"/>
              <a:t>Žák se dozví o životě Karla IV.</a:t>
            </a:r>
          </a:p>
          <a:p>
            <a:r>
              <a:rPr lang="cs-CZ" dirty="0" smtClean="0"/>
              <a:t>Rozkvět Prahy za Karla IV. – významné stavby postavené za jeho vlády.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Ročník: 	4.</a:t>
            </a:r>
          </a:p>
          <a:p>
            <a:pPr>
              <a:buNone/>
            </a:pPr>
            <a:r>
              <a:rPr lang="cs-CZ" dirty="0" smtClean="0"/>
              <a:t>Vzdělávací oblast: Člověk a jeho svět</a:t>
            </a:r>
          </a:p>
          <a:p>
            <a:pPr>
              <a:buNone/>
            </a:pPr>
            <a:r>
              <a:rPr lang="cs-CZ" dirty="0" smtClean="0"/>
              <a:t>Předmět:	Vlastivěda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Karel IV.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Nejvýznamnější panovník českého státu.</a:t>
            </a:r>
          </a:p>
          <a:p>
            <a:r>
              <a:rPr lang="cs-CZ" dirty="0" smtClean="0"/>
              <a:t>Je též nazývaný Otcem vlasti.</a:t>
            </a:r>
          </a:p>
          <a:p>
            <a:r>
              <a:rPr lang="cs-CZ" dirty="0" smtClean="0"/>
              <a:t>Za jeho vlády se stává Praha největším městem ve střední Evropě.</a:t>
            </a:r>
            <a:endParaRPr lang="cs-CZ" dirty="0"/>
          </a:p>
        </p:txBody>
      </p:sp>
      <p:pic>
        <p:nvPicPr>
          <p:cNvPr id="27650" name="Picture 2" descr="http://upload.wikimedia.org/wikipedia/commons/1/16/Charles_IV-John_Ocko_votive_picture-fragmen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919683"/>
            <a:ext cx="3342370" cy="48855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Co už o něm víme…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67944" y="1628800"/>
            <a:ext cx="49320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1. Matkou Karla IV. byla _________ Přemyslovna.</a:t>
            </a:r>
            <a:endParaRPr lang="cs-CZ" sz="1600" dirty="0"/>
          </a:p>
        </p:txBody>
      </p:sp>
      <p:sp>
        <p:nvSpPr>
          <p:cNvPr id="14" name="Obdélník 13"/>
          <p:cNvSpPr/>
          <p:nvPr/>
        </p:nvSpPr>
        <p:spPr>
          <a:xfrm>
            <a:off x="3779912" y="1988840"/>
            <a:ext cx="554461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2. Název ubytovny pro studenty, kterou Karel IV. založil.</a:t>
            </a:r>
            <a:endParaRPr lang="cs-CZ" sz="1600" dirty="0"/>
          </a:p>
        </p:txBody>
      </p:sp>
      <p:sp>
        <p:nvSpPr>
          <p:cNvPr id="15" name="Obdélník 14"/>
          <p:cNvSpPr/>
          <p:nvPr/>
        </p:nvSpPr>
        <p:spPr>
          <a:xfrm>
            <a:off x="3779912" y="2348880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dirty="0" smtClean="0"/>
              <a:t>3. Karel IV. vyrůstal na dvoře ve ________.</a:t>
            </a:r>
            <a:endParaRPr lang="cs-CZ" sz="1600" dirty="0"/>
          </a:p>
        </p:txBody>
      </p:sp>
      <p:sp>
        <p:nvSpPr>
          <p:cNvPr id="16" name="Obdélník 15"/>
          <p:cNvSpPr/>
          <p:nvPr/>
        </p:nvSpPr>
        <p:spPr>
          <a:xfrm>
            <a:off x="5292080" y="2780928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dirty="0" smtClean="0"/>
              <a:t>4. Karel IV. je nazýván ______ _______.</a:t>
            </a:r>
            <a:endParaRPr lang="cs-CZ" sz="1600" dirty="0"/>
          </a:p>
        </p:txBody>
      </p:sp>
      <p:sp>
        <p:nvSpPr>
          <p:cNvPr id="17" name="Obdélník 16"/>
          <p:cNvSpPr/>
          <p:nvPr/>
        </p:nvSpPr>
        <p:spPr>
          <a:xfrm>
            <a:off x="3779912" y="3234462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dirty="0" smtClean="0"/>
              <a:t>5. Karel IV. byl též vynikající d__________.</a:t>
            </a:r>
            <a:endParaRPr lang="cs-CZ" sz="1600" dirty="0"/>
          </a:p>
        </p:txBody>
      </p:sp>
      <p:sp>
        <p:nvSpPr>
          <p:cNvPr id="18" name="Obdélník 17"/>
          <p:cNvSpPr/>
          <p:nvPr/>
        </p:nvSpPr>
        <p:spPr>
          <a:xfrm>
            <a:off x="4355976" y="3594502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dirty="0" smtClean="0"/>
              <a:t>6. Jeho první manželka byla ______ z </a:t>
            </a:r>
            <a:r>
              <a:rPr lang="cs-CZ" sz="1600" dirty="0" err="1" smtClean="0"/>
              <a:t>Valois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19" name="Obdélník 18"/>
          <p:cNvSpPr/>
          <p:nvPr/>
        </p:nvSpPr>
        <p:spPr>
          <a:xfrm>
            <a:off x="3816424" y="4005064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dirty="0" smtClean="0"/>
              <a:t>7. Jeho ostatky jsou uloženy v _______ sv. Víta.</a:t>
            </a:r>
            <a:endParaRPr lang="cs-CZ" sz="1600" dirty="0"/>
          </a:p>
        </p:txBody>
      </p:sp>
      <p:sp>
        <p:nvSpPr>
          <p:cNvPr id="20" name="Obdélník 19"/>
          <p:cNvSpPr/>
          <p:nvPr/>
        </p:nvSpPr>
        <p:spPr>
          <a:xfrm>
            <a:off x="4067944" y="4386590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dirty="0" smtClean="0"/>
              <a:t>8. Jakou školu založil Karel IV.?</a:t>
            </a:r>
            <a:endParaRPr lang="cs-CZ" sz="1600" dirty="0"/>
          </a:p>
        </p:txBody>
      </p:sp>
      <p:sp>
        <p:nvSpPr>
          <p:cNvPr id="21" name="Obdélník 20"/>
          <p:cNvSpPr/>
          <p:nvPr/>
        </p:nvSpPr>
        <p:spPr>
          <a:xfrm>
            <a:off x="5292080" y="4797152"/>
            <a:ext cx="352839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9. Hrad vybudovaný Karlem IV.</a:t>
            </a:r>
            <a:endParaRPr lang="cs-CZ" sz="1600" dirty="0"/>
          </a:p>
        </p:txBody>
      </p:sp>
      <p:sp>
        <p:nvSpPr>
          <p:cNvPr id="22" name="Obdélník 21"/>
          <p:cNvSpPr/>
          <p:nvPr/>
        </p:nvSpPr>
        <p:spPr>
          <a:xfrm>
            <a:off x="5580112" y="5229200"/>
            <a:ext cx="3888432" cy="3308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50" dirty="0" smtClean="0"/>
              <a:t>10. Jak nazýváme královskou korunu?</a:t>
            </a:r>
            <a:endParaRPr lang="cs-CZ" sz="1550" dirty="0"/>
          </a:p>
        </p:txBody>
      </p:sp>
      <p:sp>
        <p:nvSpPr>
          <p:cNvPr id="23" name="Obdélník 22"/>
          <p:cNvSpPr/>
          <p:nvPr/>
        </p:nvSpPr>
        <p:spPr>
          <a:xfrm>
            <a:off x="4355976" y="5652537"/>
            <a:ext cx="5184576" cy="3154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50" dirty="0" smtClean="0"/>
              <a:t>11. Za jeho vlády byla Praha _________ městem Evropy.</a:t>
            </a:r>
            <a:endParaRPr lang="cs-CZ" sz="1450" dirty="0"/>
          </a:p>
        </p:txBody>
      </p:sp>
      <p:sp>
        <p:nvSpPr>
          <p:cNvPr id="24" name="Obdélník 23"/>
          <p:cNvSpPr/>
          <p:nvPr/>
        </p:nvSpPr>
        <p:spPr>
          <a:xfrm>
            <a:off x="4644008" y="6042774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dirty="0" smtClean="0"/>
              <a:t>12. Karel IV. založil ______ _____ pražské.</a:t>
            </a:r>
            <a:endParaRPr lang="cs-CZ" sz="1600" dirty="0"/>
          </a:p>
        </p:txBody>
      </p:sp>
      <p:graphicFrame>
        <p:nvGraphicFramePr>
          <p:cNvPr id="25" name="Zástupný symbol pro obsah 10"/>
          <p:cNvGraphicFramePr>
            <a:graphicFrameLocks noGrp="1"/>
          </p:cNvGraphicFramePr>
          <p:nvPr>
            <p:ph sz="quarter" idx="4"/>
          </p:nvPr>
        </p:nvGraphicFramePr>
        <p:xfrm>
          <a:off x="395536" y="1556788"/>
          <a:ext cx="5184575" cy="4824540"/>
        </p:xfrm>
        <a:graphic>
          <a:graphicData uri="http://schemas.openxmlformats.org/drawingml/2006/table">
            <a:tbl>
              <a:tblPr/>
              <a:tblGrid>
                <a:gridCol w="304975"/>
                <a:gridCol w="304975"/>
                <a:gridCol w="304975"/>
                <a:gridCol w="304975"/>
                <a:gridCol w="304975"/>
                <a:gridCol w="304975"/>
                <a:gridCol w="304975"/>
                <a:gridCol w="313446"/>
                <a:gridCol w="296504"/>
                <a:gridCol w="304975"/>
                <a:gridCol w="304975"/>
                <a:gridCol w="304975"/>
                <a:gridCol w="304975"/>
                <a:gridCol w="304975"/>
                <a:gridCol w="304975"/>
                <a:gridCol w="304975"/>
                <a:gridCol w="304975"/>
              </a:tblGrid>
              <a:tr h="402045">
                <a:tc gridSpan="6">
                  <a:txBody>
                    <a:bodyPr/>
                    <a:lstStyle/>
                    <a:p>
                      <a:pPr algn="ctr" fontAlgn="b"/>
                      <a:endParaRPr lang="cs-CZ" sz="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gridSpan="4">
                  <a:txBody>
                    <a:bodyPr/>
                    <a:lstStyle/>
                    <a:p>
                      <a:pPr algn="ctr" fontAlgn="b"/>
                      <a:endParaRPr lang="cs-CZ" sz="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9"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045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45">
                <a:tc rowSpan="10"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 fontAlgn="b"/>
                      <a:endParaRPr lang="cs-CZ" sz="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4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4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algn="ctr" fontAlgn="b"/>
                      <a:endParaRPr lang="cs-CZ" sz="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4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4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6"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 fontAlgn="b"/>
                      <a:endParaRPr lang="cs-CZ" sz="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4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4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4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04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3">
                  <a:txBody>
                    <a:bodyPr/>
                    <a:lstStyle/>
                    <a:p>
                      <a:pPr algn="ctr" fontAlgn="b"/>
                      <a:endParaRPr lang="cs-CZ" sz="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4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Zástupný symbol pro obsah 10"/>
          <p:cNvGraphicFramePr>
            <a:graphicFrameLocks noGrp="1"/>
          </p:cNvGraphicFramePr>
          <p:nvPr>
            <p:ph sz="quarter" idx="4"/>
          </p:nvPr>
        </p:nvGraphicFramePr>
        <p:xfrm>
          <a:off x="395536" y="1556792"/>
          <a:ext cx="5184575" cy="4824540"/>
        </p:xfrm>
        <a:graphic>
          <a:graphicData uri="http://schemas.openxmlformats.org/drawingml/2006/table">
            <a:tbl>
              <a:tblPr/>
              <a:tblGrid>
                <a:gridCol w="304975"/>
                <a:gridCol w="304975"/>
                <a:gridCol w="304975"/>
                <a:gridCol w="304975"/>
                <a:gridCol w="304975"/>
                <a:gridCol w="304975"/>
                <a:gridCol w="304975"/>
                <a:gridCol w="313446"/>
                <a:gridCol w="296504"/>
                <a:gridCol w="304975"/>
                <a:gridCol w="304975"/>
                <a:gridCol w="304975"/>
                <a:gridCol w="304975"/>
                <a:gridCol w="304975"/>
                <a:gridCol w="304975"/>
                <a:gridCol w="304975"/>
                <a:gridCol w="304975"/>
              </a:tblGrid>
              <a:tr h="402045">
                <a:tc gridSpan="6"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L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I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Š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K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gridSpan="4">
                  <a:txBody>
                    <a:bodyPr/>
                    <a:lstStyle/>
                    <a:p>
                      <a:pPr algn="ctr" fontAlgn="b"/>
                      <a:endParaRPr lang="cs-CZ" sz="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9">
                  <a:txBody>
                    <a:bodyPr/>
                    <a:lstStyle/>
                    <a:p>
                      <a:pPr algn="ctr" fontAlgn="b"/>
                      <a:endParaRPr lang="cs-CZ" sz="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04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K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R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O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L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I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N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U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M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45">
                <a:tc rowSpan="10"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F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R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N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I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I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4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O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T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C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M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V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L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S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T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I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4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D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I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P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L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O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M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T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4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B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L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N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K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4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6"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44" marR="5944" marT="594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16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CH</a:t>
                      </a:r>
                      <a:endParaRPr lang="cs-CZ" sz="16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R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Á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M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U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4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U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N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I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V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R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Z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I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T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U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4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K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R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L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Š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T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J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N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4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S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V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T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O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V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Á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L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V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S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K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Á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04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N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J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V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Ě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T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Š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Í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M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3"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4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N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O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V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É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M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Ě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S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T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O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44" marR="5944" marT="594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build="allAtOnce"/>
      <p:bldP spid="14" grpId="0" build="allAtOnce"/>
      <p:bldP spid="15" grpId="0" build="allAtOnce"/>
      <p:bldP spid="16" grpId="0" build="allAtOnce"/>
      <p:bldP spid="17" grpId="0" build="allAtOnce"/>
      <p:bldP spid="18" grpId="0" build="allAtOnce"/>
      <p:bldP spid="19" grpId="0" build="allAtOnce"/>
      <p:bldP spid="20" grpId="0" build="allAtOnce"/>
      <p:bldP spid="21" grpId="0" build="allAtOnce"/>
      <p:bldP spid="22" grpId="0" build="allAtOnce"/>
      <p:bldP spid="23" grpId="0" build="allAtOnce"/>
      <p:bldP spid="24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Co nechal vybudovat </a:t>
            </a:r>
            <a:r>
              <a:rPr lang="cs-CZ" sz="3200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karel</a:t>
            </a:r>
            <a:r>
              <a:rPr lang="cs-CZ" sz="32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IV. v </a:t>
            </a:r>
            <a:r>
              <a:rPr lang="cs-CZ" sz="3200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praze</a:t>
            </a:r>
            <a:r>
              <a:rPr lang="cs-CZ" sz="32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za své vlády?</a:t>
            </a:r>
            <a:endParaRPr lang="cs-CZ" sz="32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027" name="Picture 3" descr="C:\Users\Iva\AppData\Local\Microsoft\Windows\Temporary Internet Files\Content.IE5\TW79DP5V\MC90031181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743254"/>
            <a:ext cx="2232247" cy="221620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67544" y="3140968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CHRÁM SVATÉHO VÍTA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3968" y="177281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UNIVERZITU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2348880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NOVÉ MĚSTO PRAŽSKÉ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393305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KARLŮV MOST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259632" y="392376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KAROLINUM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2267580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nechal opravit PRAŽSKÝ HRAD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16216" y="306896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HLADOVOU ZEĎ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 build="allAtOnce"/>
      <p:bldP spid="10" grpId="0" build="allAtOnce"/>
      <p:bldP spid="11" grpId="0" build="allAtOnce"/>
      <p:bldP spid="12" grpId="0" build="allAtOnce"/>
      <p:bldP spid="13" grpId="0" build="allAtOnce"/>
      <p:bldP spid="14" grpId="0" build="allAtOnce"/>
      <p:bldP spid="15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091688"/>
          </a:xfrm>
        </p:spPr>
        <p:txBody>
          <a:bodyPr/>
          <a:lstStyle/>
          <a:p>
            <a:r>
              <a:rPr lang="cs-CZ" dirty="0" smtClean="0"/>
              <a:t>Založeno 8. března 1348</a:t>
            </a:r>
          </a:p>
          <a:p>
            <a:r>
              <a:rPr lang="cs-CZ" dirty="0" smtClean="0"/>
              <a:t>Mělo tři trhy.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NOVÉ MĚSTO PRAŽSKÉ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827584" y="2564904"/>
            <a:ext cx="7632848" cy="720080"/>
          </a:xfrm>
          <a:prstGeom prst="roundRect">
            <a:avLst/>
          </a:prstGeom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accent2">
                <a:satMod val="30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Úkol:</a:t>
            </a:r>
          </a:p>
          <a:p>
            <a:pPr algn="ctr"/>
            <a:r>
              <a:rPr lang="cs-CZ" b="1" i="1" dirty="0" smtClean="0">
                <a:solidFill>
                  <a:schemeClr val="bg1"/>
                </a:solidFill>
              </a:rPr>
              <a:t>Rozlušti názvy těchto tří trhů.</a:t>
            </a:r>
            <a:endParaRPr lang="cs-CZ" b="1" i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3573016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NÝNSE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5292497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ŇONSKÝ 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4428401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ČÍBYTDO</a:t>
            </a:r>
            <a:endParaRPr lang="cs-CZ" sz="3200" b="1" dirty="0"/>
          </a:p>
        </p:txBody>
      </p:sp>
      <p:sp>
        <p:nvSpPr>
          <p:cNvPr id="8" name="Elipsa 7"/>
          <p:cNvSpPr/>
          <p:nvPr/>
        </p:nvSpPr>
        <p:spPr>
          <a:xfrm>
            <a:off x="5868144" y="3501008"/>
            <a:ext cx="237626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SENNÝ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868144" y="4365104"/>
            <a:ext cx="237626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DOBYTČÍ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868144" y="5229200"/>
            <a:ext cx="237626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KOŇSKÝ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animBg="1"/>
      <p:bldP spid="5" grpId="0"/>
      <p:bldP spid="6" grpId="0"/>
      <p:bldP spid="7" grpId="0"/>
      <p:bldP spid="8" grpId="0" uiExpand="1" build="allAtOnce" animBg="1"/>
      <p:bldP spid="9" grpId="0" uiExpand="1" build="allAtOnce" animBg="1"/>
      <p:bldP spid="10" grpId="0" uiExpand="1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apafi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43997"/>
          <a:stretch>
            <a:fillRect/>
          </a:stretch>
        </p:blipFill>
        <p:spPr>
          <a:xfrm>
            <a:off x="1115616" y="2132856"/>
            <a:ext cx="7015144" cy="324036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JMENUJ DALŠÍ VÝZNAMNÉ BUDOVY NOVÉHO MĚSTA.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Elipsa 4"/>
          <p:cNvSpPr/>
          <p:nvPr/>
        </p:nvSpPr>
        <p:spPr>
          <a:xfrm>
            <a:off x="5868144" y="2996952"/>
            <a:ext cx="1296144" cy="720080"/>
          </a:xfrm>
          <a:prstGeom prst="ellipse">
            <a:avLst/>
          </a:prstGeom>
          <a:noFill/>
          <a:ln w="38100">
            <a:prstDash val="solid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635896" y="4149080"/>
            <a:ext cx="432048" cy="360040"/>
          </a:xfrm>
          <a:prstGeom prst="ellipse">
            <a:avLst/>
          </a:prstGeom>
          <a:noFill/>
          <a:ln w="38100">
            <a:prstDash val="solid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427984" y="2996952"/>
            <a:ext cx="720080" cy="864096"/>
          </a:xfrm>
          <a:prstGeom prst="ellipse">
            <a:avLst/>
          </a:prstGeom>
          <a:noFill/>
          <a:ln w="38100">
            <a:prstDash val="solid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563888" y="2564904"/>
            <a:ext cx="648072" cy="576064"/>
          </a:xfrm>
          <a:prstGeom prst="ellipse">
            <a:avLst/>
          </a:prstGeom>
          <a:noFill/>
          <a:ln w="38100">
            <a:prstDash val="solid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Čárový popisek 1 9"/>
          <p:cNvSpPr/>
          <p:nvPr/>
        </p:nvSpPr>
        <p:spPr>
          <a:xfrm>
            <a:off x="6516216" y="5805264"/>
            <a:ext cx="1872208" cy="648072"/>
          </a:xfrm>
          <a:prstGeom prst="borderCallout1">
            <a:avLst>
              <a:gd name="adj1" fmla="val -2628"/>
              <a:gd name="adj2" fmla="val 26448"/>
              <a:gd name="adj3" fmla="val -323613"/>
              <a:gd name="adj4" fmla="val 3108"/>
            </a:avLst>
          </a:prstGeom>
          <a:ln w="38100"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Národní muzeum</a:t>
            </a:r>
            <a:endParaRPr lang="cs-CZ" b="1" dirty="0"/>
          </a:p>
        </p:txBody>
      </p:sp>
      <p:sp>
        <p:nvSpPr>
          <p:cNvPr id="11" name="Čárový popisek 1 10"/>
          <p:cNvSpPr/>
          <p:nvPr/>
        </p:nvSpPr>
        <p:spPr>
          <a:xfrm>
            <a:off x="683568" y="1916832"/>
            <a:ext cx="1872208" cy="648072"/>
          </a:xfrm>
          <a:prstGeom prst="borderCallout1">
            <a:avLst>
              <a:gd name="adj1" fmla="val 48679"/>
              <a:gd name="adj2" fmla="val 100449"/>
              <a:gd name="adj3" fmla="val 112500"/>
              <a:gd name="adj4" fmla="val 153330"/>
            </a:avLst>
          </a:prstGeom>
          <a:ln w="38100"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Národní divadlo</a:t>
            </a:r>
            <a:endParaRPr lang="cs-CZ" b="1" dirty="0"/>
          </a:p>
        </p:txBody>
      </p:sp>
      <p:sp>
        <p:nvSpPr>
          <p:cNvPr id="12" name="Čárový popisek 1 11"/>
          <p:cNvSpPr/>
          <p:nvPr/>
        </p:nvSpPr>
        <p:spPr>
          <a:xfrm>
            <a:off x="4211960" y="5517232"/>
            <a:ext cx="1872208" cy="648072"/>
          </a:xfrm>
          <a:prstGeom prst="borderCallout1">
            <a:avLst>
              <a:gd name="adj1" fmla="val -2628"/>
              <a:gd name="adj2" fmla="val 26448"/>
              <a:gd name="adj3" fmla="val -255203"/>
              <a:gd name="adj4" fmla="val 27528"/>
            </a:avLst>
          </a:prstGeom>
          <a:ln w="38100"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Novoměstská radnice.</a:t>
            </a:r>
            <a:endParaRPr lang="cs-CZ" b="1" dirty="0"/>
          </a:p>
        </p:txBody>
      </p:sp>
      <p:sp>
        <p:nvSpPr>
          <p:cNvPr id="13" name="Čárový popisek 1 12"/>
          <p:cNvSpPr/>
          <p:nvPr/>
        </p:nvSpPr>
        <p:spPr>
          <a:xfrm>
            <a:off x="1331640" y="4941168"/>
            <a:ext cx="1872208" cy="648072"/>
          </a:xfrm>
          <a:prstGeom prst="borderCallout1">
            <a:avLst>
              <a:gd name="adj1" fmla="val -2628"/>
              <a:gd name="adj2" fmla="val 26448"/>
              <a:gd name="adj3" fmla="val -94867"/>
              <a:gd name="adj4" fmla="val 122250"/>
            </a:avLst>
          </a:prstGeom>
          <a:ln w="38100"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Tančící dům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PRAŽSKÝ HRAD</a:t>
            </a:r>
            <a:endParaRPr lang="cs-CZ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827584" y="2096852"/>
            <a:ext cx="7488832" cy="266429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Odpovězte na tyto otázky aneb co už víme: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>
                <a:solidFill>
                  <a:schemeClr val="bg1"/>
                </a:solidFill>
              </a:rPr>
              <a:t>V které pražské čtvrti leží Pražský hrad?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>
                <a:solidFill>
                  <a:schemeClr val="bg1"/>
                </a:solidFill>
              </a:rPr>
              <a:t>Kdo sídlí na Pražském hradě dnes?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>
                <a:solidFill>
                  <a:schemeClr val="bg1"/>
                </a:solidFill>
              </a:rPr>
              <a:t>Jaká významná místa a budovy jsou součástí hradu? Jmenuj alespoň některé.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>
                <a:solidFill>
                  <a:schemeClr val="bg1"/>
                </a:solidFill>
              </a:rPr>
              <a:t>Kdo hlídá Pražský hrad?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>
                <a:solidFill>
                  <a:schemeClr val="bg1"/>
                </a:solidFill>
              </a:rPr>
              <a:t>Co je spojené s hradní stráží?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Úkoly hradní stráže:</a:t>
            </a:r>
          </a:p>
          <a:p>
            <a:pPr>
              <a:buNone/>
            </a:pPr>
            <a:endParaRPr lang="cs-CZ" dirty="0" smtClean="0"/>
          </a:p>
          <a:p>
            <a:r>
              <a:rPr lang="cs-CZ" i="1" dirty="0" smtClean="0"/>
              <a:t>Ostraha areálu Pražského hradu</a:t>
            </a:r>
          </a:p>
          <a:p>
            <a:r>
              <a:rPr lang="cs-CZ" i="1" dirty="0" smtClean="0"/>
              <a:t>Organizace a zajišťování vojenských poct, zvláště při oficiálních návštěvách významných osobností při návštěvě prezidenta. </a:t>
            </a:r>
            <a:endParaRPr lang="cs-CZ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STŘÍDÁNÍ STRÁŽÍ</a:t>
            </a:r>
            <a:endParaRPr lang="cs-CZ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lačítko akce: Vlastní 3">
            <a:hlinkClick r:id="rId2" highlightClick="1"/>
          </p:cNvPr>
          <p:cNvSpPr/>
          <p:nvPr/>
        </p:nvSpPr>
        <p:spPr>
          <a:xfrm>
            <a:off x="8316416" y="6165304"/>
            <a:ext cx="360040" cy="360040"/>
          </a:xfrm>
          <a:prstGeom prst="actionButtonBlank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roce 1344 je položen základní kámen katedrály svatého Víta.</a:t>
            </a:r>
          </a:p>
          <a:p>
            <a:r>
              <a:rPr lang="cs-CZ" dirty="0" smtClean="0"/>
              <a:t>Hlavními architekty byl Matyáš z </a:t>
            </a:r>
            <a:r>
              <a:rPr lang="cs-CZ" dirty="0" err="1" smtClean="0"/>
              <a:t>Arrasu</a:t>
            </a:r>
            <a:r>
              <a:rPr lang="cs-CZ" dirty="0" smtClean="0"/>
              <a:t> a Petr </a:t>
            </a:r>
            <a:r>
              <a:rPr lang="cs-CZ" dirty="0" err="1" smtClean="0"/>
              <a:t>Parléř</a:t>
            </a:r>
            <a:r>
              <a:rPr lang="cs-CZ" dirty="0" smtClean="0"/>
              <a:t>.</a:t>
            </a:r>
          </a:p>
          <a:p>
            <a:r>
              <a:rPr lang="cs-CZ" dirty="0" smtClean="0"/>
              <a:t>Byla dostavěna v roce 1929.</a:t>
            </a:r>
          </a:p>
          <a:p>
            <a:r>
              <a:rPr lang="cs-CZ" dirty="0" smtClean="0"/>
              <a:t>Slouží jako:</a:t>
            </a:r>
          </a:p>
          <a:p>
            <a:pPr lvl="1"/>
            <a:r>
              <a:rPr lang="cs-CZ" dirty="0" smtClean="0"/>
              <a:t>Pokladnice českých korunovačních klenotů.</a:t>
            </a:r>
          </a:p>
          <a:p>
            <a:pPr lvl="1"/>
            <a:r>
              <a:rPr lang="cs-CZ" dirty="0" smtClean="0"/>
              <a:t>Mauzoleum králů.</a:t>
            </a:r>
          </a:p>
          <a:p>
            <a:pPr lvl="1"/>
            <a:r>
              <a:rPr lang="cs-CZ" dirty="0" smtClean="0"/>
              <a:t>Galerie královských malířských a sochařských portrétů.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Katedrála svatého </a:t>
            </a:r>
            <a:r>
              <a:rPr lang="cs-CZ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víta</a:t>
            </a:r>
            <a:r>
              <a:rPr lang="cs-CZ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.</a:t>
            </a:r>
            <a:endParaRPr lang="cs-CZ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Dříve Kamenný most</a:t>
            </a:r>
          </a:p>
          <a:p>
            <a:r>
              <a:rPr lang="cs-CZ" dirty="0" smtClean="0"/>
              <a:t>Jedná se o nejstarší most, stojící přes řeku Vltavu.</a:t>
            </a:r>
          </a:p>
          <a:p>
            <a:r>
              <a:rPr lang="cs-CZ" dirty="0" smtClean="0"/>
              <a:t>Spojuje Malou Stranu se Starým Městem.</a:t>
            </a:r>
          </a:p>
          <a:p>
            <a:r>
              <a:rPr lang="cs-CZ" dirty="0" smtClean="0"/>
              <a:t>Je ozdoben sochami.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Karlův most</a:t>
            </a:r>
            <a:endParaRPr lang="cs-CZ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971600" y="4005064"/>
            <a:ext cx="7344816" cy="187220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</a:rPr>
              <a:t>Otázky: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>
                <a:solidFill>
                  <a:schemeClr val="bg1"/>
                </a:solidFill>
              </a:rPr>
              <a:t>Co podle pověsti přidávali stavitelé mostu do malty?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>
                <a:solidFill>
                  <a:schemeClr val="bg1"/>
                </a:solidFill>
              </a:rPr>
              <a:t>Čí sousoší můžeme vidět na Karlově mostě?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>
                <a:solidFill>
                  <a:schemeClr val="bg1"/>
                </a:solidFill>
              </a:rPr>
              <a:t>Co je podle pověsti v mostě zazděno a pod kterou sochou</a:t>
            </a:r>
            <a:r>
              <a:rPr lang="cs-CZ" b="1" dirty="0" smtClean="0">
                <a:solidFill>
                  <a:schemeClr val="bg1"/>
                </a:solidFill>
              </a:rPr>
              <a:t>?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[cit. 2011-04-14]. Dostupný pod licencí Copyright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expired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Calibri"/>
                <a:cs typeface="Calibri"/>
              </a:rPr>
              <a:t>&lt;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http://cs.wikipedia.org/wiki/Soubor:Charles_IV-John_Ocko_votive_picture-fragment.jpg</a:t>
            </a:r>
            <a:r>
              <a:rPr lang="cs-CZ" sz="1600" dirty="0" smtClean="0">
                <a:latin typeface="Calibri"/>
                <a:cs typeface="Calibri"/>
              </a:rPr>
              <a:t>&gt;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[cit. 2011-04-14]. Dostupný na WWW: </a:t>
            </a:r>
            <a:r>
              <a:rPr lang="cs-CZ" sz="1600" dirty="0" smtClean="0">
                <a:latin typeface="Calibri"/>
                <a:cs typeface="Calibri"/>
              </a:rPr>
              <a:t>&lt;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http://www.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holidayhome.cz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cz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mapafin.jpg</a:t>
            </a:r>
            <a:r>
              <a:rPr lang="cs-CZ" sz="1600" dirty="0" smtClean="0">
                <a:latin typeface="Calibri"/>
                <a:cs typeface="Calibri"/>
              </a:rPr>
              <a:t> &gt;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Microsoft - </a:t>
            </a:r>
            <a:r>
              <a:rPr lang="cs-CZ" sz="1600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  <a:hlinkClick r:id="rId4"/>
              </a:rPr>
              <a:t>http://office.</a:t>
            </a:r>
            <a:r>
              <a:rPr lang="cs-CZ" sz="1600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  <a:hlinkClick r:id="rId4"/>
              </a:rPr>
              <a:t>microsoft.com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236</TotalTime>
  <Words>664</Words>
  <Application>Microsoft Office PowerPoint</Application>
  <PresentationFormat>Předvádění na obrazovce (4:3)</PresentationFormat>
  <Paragraphs>216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PRAHA ZA VLÁDY KARLA IV.</vt:lpstr>
      <vt:lpstr>Snímek 2</vt:lpstr>
      <vt:lpstr>Karel IV.</vt:lpstr>
      <vt:lpstr>Co už o něm víme…</vt:lpstr>
      <vt:lpstr>Co nechal vybudovat karel IV. v praze za své vlády?</vt:lpstr>
      <vt:lpstr>NOVÉ MĚSTO PRAŽSKÉ</vt:lpstr>
      <vt:lpstr>JMENUJ DALŠÍ VÝZNAMNÉ BUDOVY NOVÉHO MĚSTA.</vt:lpstr>
      <vt:lpstr>PRAŽSKÝ HRAD</vt:lpstr>
      <vt:lpstr>STŘÍDÁNÍ STRÁŽÍ</vt:lpstr>
      <vt:lpstr>Katedrála svatého víta.</vt:lpstr>
      <vt:lpstr>Karlův most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30</cp:revision>
  <dcterms:created xsi:type="dcterms:W3CDTF">2011-04-12T15:51:18Z</dcterms:created>
  <dcterms:modified xsi:type="dcterms:W3CDTF">2012-05-30T17:39:08Z</dcterms:modified>
</cp:coreProperties>
</file>