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3" r:id="rId3"/>
    <p:sldId id="259" r:id="rId4"/>
    <p:sldId id="258" r:id="rId5"/>
    <p:sldId id="260" r:id="rId6"/>
    <p:sldId id="261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1DF9D0-A4F9-49FA-9516-F338853A3C6C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AA59DE0B-CF93-4BE6-9705-82BF0C6A30D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696E30-8143-49E2-A8AF-93011812627B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45B08DEA-D3EB-4860-9DFD-2584A61E099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89627D-7FAF-4BB2-BC9C-A711B1070DDA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6BA92-DE4D-4B06-A927-25E649114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49289A-3FC4-4803-A199-F758E8D2D100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FF6C41-A8E0-4859-A8B2-E46C09033DC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D28A9F-F43C-4544-A6B5-0DBD4E2D376B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CEA0673B-5EDC-4CFC-8BF1-F3AC61D52C7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E1CBB-699B-4566-9B17-546E410F3D8E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E267B-8289-4DA6-828B-0650E2AAA6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732E61-D91D-4ACA-AB90-649AEE1347A0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5C30F-7706-4132-9C1B-ED16A07A0F1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AA6176-EB6B-4DBA-B88A-8EEABA237ABA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E9CFDE-A726-4F99-9921-9F5A0F4782C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90C123-A842-4A31-9DE2-203338D80016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FCA33C-A36E-4197-8004-56B57900B9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37F34D-4661-4E7B-9482-E90578173999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5AAC93-3285-4F30-8F07-E4B40B9E15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AB24B9-E9CB-4CAD-AE52-8594C4313F9A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0412BC-9166-4299-B4FA-953C328046D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EBC99EC-99F9-4AC9-B63F-8E59DCAD32EE}" type="datetimeFigureOut">
              <a:rPr lang="cs-CZ" smtClean="0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95102DD-8E93-45A1-8A96-E1F5A91B27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8/8b/VelkaKotlina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c/c2/VelkaKotlinaUpoliny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upload.wikimedia.org/wikipedia/commons/4/42/Campanula_gelida2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2/2d/Trollius_europaeuus_var._transsilvanicus_a2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upload.wikimedia.org/wikipedia/commons/8/8b/ZvonekVousaty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ampanula_gelida2.JPG" TargetMode="External"/><Relationship Id="rId2" Type="http://schemas.openxmlformats.org/officeDocument/2006/relationships/hyperlink" Target="http://cs.wikipedia.org/wiki/Soubor:VelkaKotlinaUpoliny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Trollius_europaeuus_var._transsilvanicus_a2.jpg" TargetMode="External"/><Relationship Id="rId4" Type="http://schemas.openxmlformats.org/officeDocument/2006/relationships/hyperlink" Target="http://cs.wikipedia.org/wiki/Soubor:ZvonekVousat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362272" y="1988840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VELKÁ KOTLINA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645024"/>
            <a:ext cx="8064500" cy="1990725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cs-CZ" sz="1600" dirty="0" smtClean="0"/>
              <a:t>Základní škola a mateřská škola </a:t>
            </a:r>
            <a:r>
              <a:rPr lang="cs-CZ" sz="1600" dirty="0" err="1" smtClean="0"/>
              <a:t>Nesovice</a:t>
            </a:r>
            <a:r>
              <a:rPr lang="cs-CZ" sz="1600" dirty="0" smtClean="0"/>
              <a:t>, příspěvková organizace; </a:t>
            </a:r>
            <a:r>
              <a:rPr lang="cs-CZ" sz="1600" dirty="0" smtClean="0">
                <a:solidFill>
                  <a:schemeClr val="tx1"/>
                </a:solidFill>
              </a:rPr>
              <a:t>CZ.1.07/1.4.00/21.1167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Inovace a zkvalitnění výuky prostřednictvím ICT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VY_32_INOVACE_06_Velká kotlina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Informace o Velké kotlině.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Mgr. Iva Hanáková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259"/>
            <a:ext cx="3832150" cy="9365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r>
              <a:rPr lang="cs-CZ" dirty="0" smtClean="0"/>
              <a:t>Obecné informace o části CHKO Jeseníky – Velká kotlina. Rostliny a živočichové dané lokality.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Ročník:	2. – 5.</a:t>
            </a:r>
          </a:p>
          <a:p>
            <a:pPr>
              <a:buNone/>
            </a:pPr>
            <a:r>
              <a:rPr lang="cs-CZ" dirty="0" smtClean="0"/>
              <a:t>Vzdělávací oblast: Člověk a jeho svět</a:t>
            </a:r>
          </a:p>
          <a:p>
            <a:pPr>
              <a:buNone/>
            </a:pPr>
            <a:r>
              <a:rPr lang="cs-CZ" dirty="0" smtClean="0"/>
              <a:t>Předmět:	Prvouka, Vlastivěda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Velká kotlina</a:t>
            </a:r>
            <a:endParaRPr lang="cs-CZ" sz="40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Založena:	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1971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 stezky: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5,5 km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Nejnižší místo: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760 m n. m. – 0. zastávka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místo: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1370 m n. m. – 6. zastávka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Převýšení:		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610 m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Velká kotlina</a:t>
            </a:r>
            <a:endParaRPr lang="cs-CZ" sz="40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Nejcennější část CHKO Jeseníky se nachází na východním úbočí Vysoké hole (1465m </a:t>
            </a:r>
            <a:r>
              <a:rPr lang="cs-CZ" sz="2400" dirty="0" err="1" smtClean="0"/>
              <a:t>n.m</a:t>
            </a:r>
            <a:r>
              <a:rPr lang="cs-CZ" sz="2400" dirty="0" smtClean="0"/>
              <a:t>.), v pramenné oblasti řeky Moravice.</a:t>
            </a:r>
          </a:p>
          <a:p>
            <a:r>
              <a:rPr lang="cs-CZ" sz="2400" dirty="0" smtClean="0"/>
              <a:t>Vznikla jako ledovcový kotel v průběhu dob ledových.</a:t>
            </a:r>
          </a:p>
          <a:p>
            <a:r>
              <a:rPr lang="cs-CZ" sz="2400" dirty="0" smtClean="0"/>
              <a:t>Jedná se o botanicky nejbohatší lokalitu v České republice i ve střední Evropě. Roste zde asi 480 druhů vyšších rostlin.</a:t>
            </a:r>
          </a:p>
          <a:p>
            <a:r>
              <a:rPr lang="cs-CZ" sz="2400" dirty="0" smtClean="0"/>
              <a:t>Velkou Kotlinu pro vědu objevil polský lékárník a botanik </a:t>
            </a:r>
            <a:r>
              <a:rPr lang="cs-CZ" sz="2400" b="1" dirty="0" smtClean="0"/>
              <a:t>H. </a:t>
            </a:r>
            <a:r>
              <a:rPr lang="cs-CZ" sz="2400" b="1" dirty="0" err="1" smtClean="0"/>
              <a:t>Grabowski</a:t>
            </a:r>
            <a:endParaRPr lang="cs-CZ" sz="2400" b="1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Pohled do velké kotliny</a:t>
            </a:r>
            <a:endParaRPr lang="cs-CZ" dirty="0"/>
          </a:p>
        </p:txBody>
      </p:sp>
      <p:pic>
        <p:nvPicPr>
          <p:cNvPr id="15362" name="Picture 2" descr="Soubor:VelkaKotlin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484784"/>
            <a:ext cx="6624736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</a:t>
            </a:r>
            <a:r>
              <a:rPr lang="cs-CZ" dirty="0" err="1" smtClean="0"/>
              <a:t>polínová</a:t>
            </a:r>
            <a:r>
              <a:rPr lang="cs-CZ" dirty="0" smtClean="0"/>
              <a:t> </a:t>
            </a:r>
            <a:r>
              <a:rPr lang="cs-CZ" dirty="0" smtClean="0"/>
              <a:t>louka ve velké kotlině</a:t>
            </a:r>
            <a:endParaRPr lang="cs-CZ" dirty="0"/>
          </a:p>
        </p:txBody>
      </p:sp>
      <p:pic>
        <p:nvPicPr>
          <p:cNvPr id="30722" name="Picture 2" descr="Soubor:VelkaKotlinaUpoli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636" y="1637166"/>
            <a:ext cx="6552728" cy="4914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Květena velké kotliny</a:t>
            </a:r>
            <a:endParaRPr lang="cs-CZ" dirty="0"/>
          </a:p>
        </p:txBody>
      </p:sp>
      <p:pic>
        <p:nvPicPr>
          <p:cNvPr id="31746" name="Picture 2" descr="Soubor:Campanula gelid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12776"/>
            <a:ext cx="3060000" cy="2295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99592" y="371703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Zvonek jesenický</a:t>
            </a:r>
            <a:endParaRPr lang="cs-CZ" b="1" dirty="0"/>
          </a:p>
        </p:txBody>
      </p:sp>
      <p:pic>
        <p:nvPicPr>
          <p:cNvPr id="31748" name="Picture 4" descr="Soubor:ZvonekVousat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412776"/>
            <a:ext cx="3060000" cy="2295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148064" y="371703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Zvonek vousatý</a:t>
            </a:r>
            <a:endParaRPr lang="cs-CZ" b="1" dirty="0"/>
          </a:p>
        </p:txBody>
      </p:sp>
      <p:pic>
        <p:nvPicPr>
          <p:cNvPr id="31750" name="Picture 6" descr="Soubor:Trollius europaeuus var. transsilvanicus a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2000" y="4077072"/>
            <a:ext cx="3060000" cy="228352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987824" y="63093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U</a:t>
            </a:r>
            <a:r>
              <a:rPr lang="cs-CZ" b="1" dirty="0" smtClean="0"/>
              <a:t>polín </a:t>
            </a:r>
            <a:r>
              <a:rPr lang="cs-CZ" b="1" dirty="0" smtClean="0"/>
              <a:t>evropský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Bibliografické citace</a:t>
            </a:r>
          </a:p>
        </p:txBody>
      </p:sp>
      <p:sp>
        <p:nvSpPr>
          <p:cNvPr id="3075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cs-CZ" sz="1400" dirty="0" smtClean="0">
                <a:latin typeface="Calibri" pitchFamily="34" charset="0"/>
              </a:rPr>
              <a:t>[cit. 2011-05-15] Obrázek dostupný z WWW: &lt;</a:t>
            </a:r>
            <a:r>
              <a:rPr lang="cs-CZ" sz="1400" i="1" dirty="0" smtClean="0">
                <a:latin typeface="Calibri" pitchFamily="34" charset="0"/>
              </a:rPr>
              <a:t>http://cs.wikipedia.org/wiki/</a:t>
            </a:r>
            <a:r>
              <a:rPr lang="cs-CZ" sz="1400" i="1" dirty="0" err="1" smtClean="0">
                <a:latin typeface="Calibri" pitchFamily="34" charset="0"/>
              </a:rPr>
              <a:t>Soubor:VelkaKotlina.jpg</a:t>
            </a:r>
            <a:r>
              <a:rPr lang="cs-CZ" sz="1400" i="1" dirty="0" smtClean="0">
                <a:latin typeface="Calibri" pitchFamily="34" charset="0"/>
              </a:rPr>
              <a:t>&gt;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400" dirty="0">
                <a:latin typeface="Calibri" pitchFamily="34" charset="0"/>
              </a:rPr>
              <a:t>[cit. 2011-05-15] Obrázek dostupný z </a:t>
            </a:r>
            <a:r>
              <a:rPr lang="cs-CZ" sz="1400">
                <a:latin typeface="Calibri" pitchFamily="34" charset="0"/>
              </a:rPr>
              <a:t>WWW</a:t>
            </a:r>
            <a:r>
              <a:rPr lang="cs-CZ" sz="1400" smtClean="0">
                <a:latin typeface="Calibri" pitchFamily="34" charset="0"/>
              </a:rPr>
              <a:t>: &lt;</a:t>
            </a:r>
            <a:r>
              <a:rPr lang="cs-CZ" sz="1400" i="1" dirty="0" smtClean="0">
                <a:latin typeface="Calibri" pitchFamily="34" charset="0"/>
                <a:hlinkClick r:id="rId2"/>
              </a:rPr>
              <a:t>http://cs.wikipedia.org/wiki/</a:t>
            </a:r>
            <a:r>
              <a:rPr lang="cs-CZ" sz="1400" i="1" dirty="0" err="1" smtClean="0">
                <a:latin typeface="Calibri" pitchFamily="34" charset="0"/>
                <a:hlinkClick r:id="rId2"/>
              </a:rPr>
              <a:t>Soubor:VelkaKotlinaUpoliny.jpg</a:t>
            </a:r>
            <a:r>
              <a:rPr lang="cs-CZ" sz="1400" i="1" dirty="0" smtClean="0">
                <a:latin typeface="Calibri" pitchFamily="34" charset="0"/>
              </a:rPr>
              <a:t>&gt;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400" dirty="0">
                <a:latin typeface="Calibri" pitchFamily="34" charset="0"/>
              </a:rPr>
              <a:t>[cit. 2011-05-15] Obrázek dostupný </a:t>
            </a:r>
            <a:r>
              <a:rPr lang="cs-CZ" sz="1400" dirty="0" smtClean="0">
                <a:latin typeface="Calibri" pitchFamily="34" charset="0"/>
              </a:rPr>
              <a:t>pod licencí </a:t>
            </a:r>
            <a:r>
              <a:rPr lang="cs-CZ" sz="1400" dirty="0" err="1" smtClean="0">
                <a:latin typeface="Calibri" pitchFamily="34" charset="0"/>
              </a:rPr>
              <a:t>Creative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Commons</a:t>
            </a:r>
            <a:r>
              <a:rPr lang="cs-CZ" sz="1400" dirty="0" smtClean="0">
                <a:latin typeface="Calibri" pitchFamily="34" charset="0"/>
              </a:rPr>
              <a:t> z </a:t>
            </a:r>
            <a:r>
              <a:rPr lang="cs-CZ" sz="1400" dirty="0">
                <a:latin typeface="Calibri" pitchFamily="34" charset="0"/>
              </a:rPr>
              <a:t>WWW: </a:t>
            </a:r>
            <a:r>
              <a:rPr lang="cs-CZ" sz="1400" dirty="0" smtClean="0">
                <a:latin typeface="Calibri" pitchFamily="34" charset="0"/>
              </a:rPr>
              <a:t>&lt;</a:t>
            </a:r>
            <a:r>
              <a:rPr lang="cs-CZ" sz="1400" i="1" dirty="0" smtClean="0">
                <a:latin typeface="Calibri" pitchFamily="34" charset="0"/>
                <a:hlinkClick r:id="rId3"/>
              </a:rPr>
              <a:t>http://cs.wikipedia.org/wiki/Soubor:Campanula_gelida2.JPG</a:t>
            </a:r>
            <a:r>
              <a:rPr lang="cs-CZ" sz="1400" i="1" dirty="0">
                <a:latin typeface="Calibri" pitchFamily="34" charset="0"/>
              </a:rPr>
              <a:t>&gt;</a:t>
            </a:r>
            <a:endParaRPr lang="cs-CZ" sz="1400" i="1" dirty="0" smtClean="0">
              <a:latin typeface="Calibri" pitchFamily="34" charset="0"/>
            </a:endParaRP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400" dirty="0">
                <a:latin typeface="Calibri" pitchFamily="34" charset="0"/>
              </a:rPr>
              <a:t>[cit. 2011-05-15] Obrázek dostupný z WWW: </a:t>
            </a:r>
            <a:r>
              <a:rPr lang="cs-CZ" sz="1400" dirty="0" smtClean="0">
                <a:latin typeface="Calibri" pitchFamily="34" charset="0"/>
              </a:rPr>
              <a:t>&lt;</a:t>
            </a:r>
            <a:r>
              <a:rPr lang="cs-CZ" sz="1400" i="1" dirty="0" smtClean="0">
                <a:latin typeface="Calibri" pitchFamily="34" charset="0"/>
                <a:hlinkClick r:id="rId4"/>
              </a:rPr>
              <a:t>http://cs.wikipedia.org/wiki/</a:t>
            </a:r>
            <a:r>
              <a:rPr lang="cs-CZ" sz="1400" i="1" dirty="0" err="1" smtClean="0">
                <a:latin typeface="Calibri" pitchFamily="34" charset="0"/>
                <a:hlinkClick r:id="rId4"/>
              </a:rPr>
              <a:t>Soubor:ZvonekVousaty.jpg</a:t>
            </a:r>
            <a:r>
              <a:rPr lang="cs-CZ" sz="1400" i="1" dirty="0" smtClean="0">
                <a:latin typeface="Calibri" pitchFamily="34" charset="0"/>
              </a:rPr>
              <a:t>&gt;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cs-CZ" sz="1400" dirty="0">
                <a:latin typeface="Calibri" pitchFamily="34" charset="0"/>
              </a:rPr>
              <a:t>[cit. 2011-05-15] Obrázek dostupný </a:t>
            </a:r>
            <a:r>
              <a:rPr lang="cs-CZ" sz="1400" dirty="0" smtClean="0">
                <a:latin typeface="Calibri" pitchFamily="34" charset="0"/>
              </a:rPr>
              <a:t>pod licencí </a:t>
            </a:r>
            <a:r>
              <a:rPr lang="cs-CZ" sz="1400" dirty="0" err="1" smtClean="0">
                <a:latin typeface="Calibri" pitchFamily="34" charset="0"/>
              </a:rPr>
              <a:t>Creative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Comonsz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>
                <a:latin typeface="Calibri" pitchFamily="34" charset="0"/>
              </a:rPr>
              <a:t>WWW: </a:t>
            </a:r>
            <a:r>
              <a:rPr lang="cs-CZ" sz="1400" dirty="0" smtClean="0">
                <a:latin typeface="Calibri" pitchFamily="34" charset="0"/>
              </a:rPr>
              <a:t>&lt;</a:t>
            </a:r>
            <a:r>
              <a:rPr lang="cs-CZ" sz="1400" i="1" dirty="0" smtClean="0">
                <a:latin typeface="Calibri" pitchFamily="34" charset="0"/>
                <a:hlinkClick r:id="rId5"/>
              </a:rPr>
              <a:t>http://cs.wikipedia.org/wiki/Soubor:Trollius_europaeuus_var._transsilvanicus_a2.jpg</a:t>
            </a:r>
            <a:r>
              <a:rPr lang="cs-CZ" sz="1400" i="1" dirty="0">
                <a:latin typeface="Calibri" pitchFamily="34" charset="0"/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</TotalTime>
  <Words>224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VELKÁ KOTLINA</vt:lpstr>
      <vt:lpstr>Snímek 2</vt:lpstr>
      <vt:lpstr>Velká kotlina</vt:lpstr>
      <vt:lpstr>Velká kotlina</vt:lpstr>
      <vt:lpstr>Pohled do velké kotliny</vt:lpstr>
      <vt:lpstr>Upolínová louka ve velké kotlině</vt:lpstr>
      <vt:lpstr>Květena velké kotliny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Dum</cp:lastModifiedBy>
  <cp:revision>12</cp:revision>
  <dcterms:created xsi:type="dcterms:W3CDTF">2011-04-12T15:51:18Z</dcterms:created>
  <dcterms:modified xsi:type="dcterms:W3CDTF">2014-03-06T11:38:58Z</dcterms:modified>
</cp:coreProperties>
</file>