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8" r:id="rId4"/>
    <p:sldId id="259" r:id="rId5"/>
    <p:sldId id="262" r:id="rId6"/>
    <p:sldId id="264" r:id="rId7"/>
    <p:sldId id="268" r:id="rId8"/>
    <p:sldId id="265" r:id="rId9"/>
    <p:sldId id="266" r:id="rId10"/>
    <p:sldId id="267" r:id="rId11"/>
    <p:sldId id="269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95ECE47-4839-418F-A0AB-7EFA2FA0898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2810D34-A2F2-404A-903D-92536B527F9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F879F9A-15C6-40DA-81E9-58AC7AA03F45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FE8D14-2D03-42D3-A389-C3F1F0D6A44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2483688-AD70-4083-954D-46F0557A8AF1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E414E65-5A50-44FA-BCCD-5E6FBE8C07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ED71031-7A1E-4730-9ECD-18DF8A15380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8E21388-F591-4A35-8948-BF67E3E6D3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6CBB10-A23B-4AC6-85DA-3B41C1DB524B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81824C-E0C4-40F8-92D5-317A0E28A27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8D7F7B-9D1D-472B-8C4B-636AC5A2315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0E727FC-26FD-421B-A93A-35CB69D148E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013B89-9EE1-4857-8368-3A86BEFC68D1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3AFB92-DAFE-476A-BE16-E16C03F0491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66AD5BC-B1DC-4B6A-B10E-C1EE6F7C47C1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pPr>
              <a:defRPr/>
            </a:pPr>
            <a:fld id="{EBEE6760-A42E-467A-8B1F-B78038631B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pPr>
              <a:defRPr/>
            </a:pPr>
            <a:fld id="{97C3E911-5B09-428F-AD70-86E2EA8775C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2B447B-6D88-4A50-88FF-5F9F2B609A0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2974C0A-3541-4C03-A7C3-159BE2150BC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EC238B1-786C-4555-9B41-90CBF86E21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BD469B-E3DA-4FA3-9CA6-A94A5866CAA3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F4518DF-7706-4473-8186-7D1A6941C1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916544F6-BCDB-410B-BCDA-DC6D7E1283E5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fld id="{53C30349-A80F-4FAB-8580-7AE7F56E476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upload.wikimedia.org/wikipedia/commons/2/2a/Polling_station_for_2010_czech_legislative_election_in_T%C5%99eb%C3%AD%C4%8D.jpg" TargetMode="Externa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upload.wikimedia.org/wikipedia/commons/a/a7/Vaclav_Klaus_headshot.jpg" TargetMode="Externa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olling_station_for_2010_czech_legislative_election_in_T%C5%99eb%C3%AD%C4%8D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395536" y="1844824"/>
            <a:ext cx="6480048" cy="2301240"/>
          </a:xfrm>
        </p:spPr>
        <p:txBody>
          <a:bodyPr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Kdo rozhoduje v ČR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algn="l">
              <a:defRPr/>
            </a:pPr>
            <a:r>
              <a:rPr lang="cs-CZ" sz="1400" dirty="0" smtClean="0"/>
              <a:t>Základní škola a mateřská škola </a:t>
            </a:r>
            <a:r>
              <a:rPr lang="cs-CZ" sz="1400" dirty="0" err="1" smtClean="0"/>
              <a:t>Nesovice</a:t>
            </a:r>
            <a:r>
              <a:rPr lang="cs-CZ" sz="1400" dirty="0" smtClean="0"/>
              <a:t>, příspěvková organizace; </a:t>
            </a:r>
            <a:r>
              <a:rPr lang="cs-CZ" sz="1400" dirty="0" smtClean="0"/>
              <a:t>CZ.1.07/1.4.00/21.1167</a:t>
            </a:r>
            <a:endParaRPr lang="cs-CZ" sz="1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Inovace a zkvalitnění výuky prostřednictvím ICT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VY_32_INOVACE_12_Kdo rozhoduje v ČR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Volby, parlament ČR a jeho fungování.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Mgr. Iva Hanáková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19970" y="548680"/>
            <a:ext cx="3904158" cy="95412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Anotace:</a:t>
            </a:r>
          </a:p>
          <a:p>
            <a:r>
              <a:rPr lang="cs-CZ" sz="2400" dirty="0" smtClean="0"/>
              <a:t>Srovnání pravomocí panovníka v minulosti se současnou dobou. Význam voleb a co to volby jsou. Parlamentní demokracie v ČR.</a:t>
            </a:r>
            <a:endParaRPr lang="cs-CZ" sz="2400" smtClean="0"/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Ročník:	4.</a:t>
            </a:r>
          </a:p>
          <a:p>
            <a:pPr>
              <a:buNone/>
            </a:pPr>
            <a:r>
              <a:rPr lang="cs-CZ" sz="2400" dirty="0" smtClean="0"/>
              <a:t>Vzdělávací oblast: Člověk a jeho svět</a:t>
            </a:r>
          </a:p>
          <a:p>
            <a:pPr>
              <a:buNone/>
            </a:pPr>
            <a:r>
              <a:rPr lang="cs-CZ" sz="2400" dirty="0" smtClean="0"/>
              <a:t>Předmět:	Vlastivěda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Jak to bylo v minulosti?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O společných záležitostech týkajících se všech lidí na jeho území rozhodoval panovník s jeho rádci.</a:t>
            </a:r>
          </a:p>
          <a:p>
            <a:endParaRPr lang="cs-CZ" dirty="0" smtClean="0"/>
          </a:p>
          <a:p>
            <a:r>
              <a:rPr lang="cs-CZ" dirty="0" smtClean="0"/>
              <a:t>Určoval, kolik budou poddaní odvádět daně</a:t>
            </a:r>
          </a:p>
          <a:p>
            <a:r>
              <a:rPr lang="cs-CZ" dirty="0" smtClean="0"/>
              <a:t>Řídil vojsko</a:t>
            </a:r>
          </a:p>
          <a:p>
            <a:r>
              <a:rPr lang="cs-CZ" dirty="0" smtClean="0"/>
              <a:t>Rozhodoval, proti komu budou válčit, s jakou zemí bude spojencem</a:t>
            </a:r>
          </a:p>
          <a:p>
            <a:r>
              <a:rPr lang="cs-CZ" dirty="0" smtClean="0"/>
              <a:t>Rozhodoval, jaké stavby postaví</a:t>
            </a:r>
          </a:p>
          <a:p>
            <a:endParaRPr lang="cs-CZ" dirty="0" smtClean="0"/>
          </a:p>
          <a:p>
            <a:r>
              <a:rPr lang="cs-CZ" dirty="0" smtClean="0"/>
              <a:t>Lidé museli panovníka poslouchat, jinak jim hrozil krutý trest.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A jak je to dnes?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rozhodování se podílejí všichni občané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Není ale možné, aby všichni rozhodovali o každé záležitosti ve státě, kraji či obci.</a:t>
            </a:r>
          </a:p>
          <a:p>
            <a:r>
              <a:rPr lang="cs-CZ" dirty="0" smtClean="0"/>
              <a:t>Volí si proto své zástupce.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755576" y="2852936"/>
            <a:ext cx="7056784" cy="57606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chemeClr val="accent1">
                    <a:tint val="3000"/>
                    <a:alpha val="95000"/>
                  </a:schemeClr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</a:rPr>
              <a:t>Kolik obyvatel žije v České republice?</a:t>
            </a:r>
            <a:endParaRPr lang="cs-CZ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chemeClr val="accent1">
                  <a:tint val="3000"/>
                  <a:alpha val="95000"/>
                </a:schemeClr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 čem se rozhoduje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Státní záležitosti</a:t>
            </a:r>
          </a:p>
          <a:p>
            <a:pPr lvl="1"/>
            <a:r>
              <a:rPr lang="cs-CZ" dirty="0" smtClean="0"/>
              <a:t>Postavíme novou dálnici</a:t>
            </a:r>
          </a:p>
          <a:p>
            <a:pPr lvl="1"/>
            <a:r>
              <a:rPr lang="cs-CZ" dirty="0" smtClean="0"/>
              <a:t>Koupíme nové stíhačky pro naše vojsko</a:t>
            </a:r>
          </a:p>
          <a:p>
            <a:r>
              <a:rPr lang="cs-CZ" dirty="0" smtClean="0"/>
              <a:t>Krajské záležitosti</a:t>
            </a:r>
          </a:p>
          <a:p>
            <a:pPr lvl="1"/>
            <a:r>
              <a:rPr lang="cs-CZ" dirty="0" smtClean="0"/>
              <a:t>Jaká dopravní firma bude zajišťovat dopravní spojení v našem kraji…</a:t>
            </a:r>
          </a:p>
          <a:p>
            <a:r>
              <a:rPr lang="cs-CZ" dirty="0" smtClean="0"/>
              <a:t>Obecní záležitosti</a:t>
            </a:r>
          </a:p>
          <a:p>
            <a:pPr lvl="1"/>
            <a:r>
              <a:rPr lang="cs-CZ" dirty="0" smtClean="0"/>
              <a:t>Postavíme hřiště pro děti, domov důchodců</a:t>
            </a:r>
          </a:p>
          <a:p>
            <a:pPr lvl="1"/>
            <a:r>
              <a:rPr lang="cs-CZ" dirty="0" smtClean="0"/>
              <a:t>Co v obci potřebuje víc?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VOLBY V ČESKÉ REPUBLICE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sz="2400" dirty="0" smtClean="0"/>
              <a:t>Můžeme volit od 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 let</a:t>
            </a:r>
          </a:p>
          <a:p>
            <a:pPr>
              <a:lnSpc>
                <a:spcPct val="110000"/>
              </a:lnSpc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Volíme zástupce do Parlamentu České republiky, krajských nebo obecních úřadů</a:t>
            </a:r>
          </a:p>
          <a:p>
            <a:pPr>
              <a:lnSpc>
                <a:spcPct val="110000"/>
              </a:lnSpc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volbách lidé vybírají zástupce ze seznamu kandidátů. Zakroužkují je v seznamu, tento seznam hodí za plentou ve volební místnosti do obálky, kterou hodí do zapečetěné krabice.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olling station for 2010 czech legislative election in Třebíč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836712"/>
            <a:ext cx="6431125" cy="4284738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17631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Parlament ČR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Navrhuje a schvaluje zákony</a:t>
            </a:r>
          </a:p>
          <a:p>
            <a:r>
              <a:rPr lang="cs-CZ" sz="2600" dirty="0" smtClean="0"/>
              <a:t>Má dvě části, tzv. komory</a:t>
            </a:r>
          </a:p>
          <a:p>
            <a:pPr lvl="1"/>
            <a:r>
              <a:rPr lang="cs-CZ" sz="2000" dirty="0" smtClean="0"/>
              <a:t>Poslaneckou sněmovnu</a:t>
            </a:r>
          </a:p>
          <a:p>
            <a:pPr lvl="1"/>
            <a:r>
              <a:rPr lang="cs-CZ" sz="2000" dirty="0" smtClean="0"/>
              <a:t>Senát</a:t>
            </a:r>
          </a:p>
          <a:p>
            <a:r>
              <a:rPr lang="cs-CZ" sz="2400" dirty="0" smtClean="0"/>
              <a:t>Dohromady má 281 zástupců</a:t>
            </a:r>
          </a:p>
          <a:p>
            <a:r>
              <a:rPr lang="cs-CZ" sz="2400" dirty="0" smtClean="0"/>
              <a:t>V čele Parlamentu ČR je premiér (předseda vlády), kterého volí prezident</a:t>
            </a:r>
          </a:p>
          <a:p>
            <a:r>
              <a:rPr lang="cs-CZ" sz="2400" dirty="0" smtClean="0"/>
              <a:t>Premiér sestavuje vládu ČR 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000" dirty="0" smtClean="0"/>
              <a:t>(volí ministry </a:t>
            </a:r>
            <a:r>
              <a:rPr lang="cs-CZ" sz="2000" dirty="0" smtClean="0">
                <a:cs typeface="Calibri"/>
              </a:rPr>
              <a:t>→ řídí ministerstva → řídí určitou oblast státu)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Prezident ČR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Sídlí na Pražském hradě</a:t>
            </a:r>
          </a:p>
          <a:p>
            <a:r>
              <a:rPr lang="cs-CZ" sz="2400" dirty="0" smtClean="0"/>
              <a:t>Zastupuje Českou republiku při návštěvách v za-hraničí a dohlíží na správné fungování parlamentu a vlády.</a:t>
            </a:r>
          </a:p>
          <a:p>
            <a:r>
              <a:rPr lang="cs-CZ" sz="2400" dirty="0" smtClean="0"/>
              <a:t>Nemá takovou moc, jako dříve králové.</a:t>
            </a:r>
            <a:endParaRPr lang="cs-CZ" sz="2400" dirty="0"/>
          </a:p>
        </p:txBody>
      </p:sp>
      <p:pic>
        <p:nvPicPr>
          <p:cNvPr id="2050" name="Picture 2" descr="Soubor:Vaclav Klaus headsho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844824"/>
            <a:ext cx="2434327" cy="36004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Otázky pro tebe 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sym typeface="Wingdings" pitchFamily="2" charset="2"/>
              </a:rPr>
              <a:t>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Vysvětli svými slovy, proč je důležité, aby se lidé zajímali o to, co se děje ve státě, kraji nebo obci.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Jaké záležitosti se řeší ve vaší obci?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Proč je podle tebe důležité, aby lidé volili ve volbách za plentou?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Znáte nějakou politickou stranu?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Jaké ministerstva znáš?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Jak se jmenuje náš současný prezident?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Bibliografická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[cit. 2011-06-10] Obrázek dostupný z WWW pod licencí </a:t>
            </a:r>
            <a:r>
              <a:rPr lang="cs-CZ" sz="1400" dirty="0" err="1" smtClean="0"/>
              <a:t>Creative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:</a:t>
            </a:r>
            <a:r>
              <a:rPr lang="cs-CZ" sz="1400" dirty="0"/>
              <a:t>&lt;</a:t>
            </a:r>
            <a:r>
              <a:rPr lang="cs-CZ" sz="1400" dirty="0" smtClean="0">
                <a:hlinkClick r:id="rId2"/>
              </a:rPr>
              <a:t>http</a:t>
            </a:r>
            <a:r>
              <a:rPr lang="cs-CZ" sz="1400">
                <a:hlinkClick r:id="rId2"/>
              </a:rPr>
              <a:t>://</a:t>
            </a:r>
            <a:r>
              <a:rPr lang="cs-CZ" sz="1400" smtClean="0">
                <a:hlinkClick r:id="rId2"/>
              </a:rPr>
              <a:t>cs.wikipedia.org/wiki/Soubor:Polling_station_for_2010_czech_legislative_election_in_T%C5%99eb%C3%AD%C4%8D.jpg</a:t>
            </a:r>
            <a:r>
              <a:rPr lang="cs-CZ" sz="1400" smtClean="0"/>
              <a:t>&gt;</a:t>
            </a:r>
            <a:endParaRPr lang="cs-CZ" sz="1400" dirty="0" smtClean="0"/>
          </a:p>
          <a:p>
            <a:r>
              <a:rPr lang="cs-CZ" sz="1400" dirty="0"/>
              <a:t>[cit. 2011-06-10] Obrázek dostupný z WWW pod licencí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 smtClean="0"/>
              <a:t>:&lt;http</a:t>
            </a:r>
            <a:r>
              <a:rPr lang="cs-CZ" sz="1400" dirty="0"/>
              <a:t>://cs.wikipedia.org/wiki/Soubor:Vaclav_Klaus_headshot.jpg &gt;</a:t>
            </a:r>
          </a:p>
        </p:txBody>
      </p:sp>
    </p:spTree>
    <p:extLst>
      <p:ext uri="{BB962C8B-B14F-4D97-AF65-F5344CB8AC3E}">
        <p14:creationId xmlns="" xmlns:p14="http://schemas.microsoft.com/office/powerpoint/2010/main" val="375769423"/>
      </p:ext>
    </p:extLst>
  </p:cSld>
  <p:clrMapOvr>
    <a:masterClrMapping/>
  </p:clrMapOvr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53</TotalTime>
  <Words>430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Kdo rozhoduje v ČR</vt:lpstr>
      <vt:lpstr>Snímek 2</vt:lpstr>
      <vt:lpstr>Jak to bylo v minulosti?</vt:lpstr>
      <vt:lpstr>A jak je to dnes?</vt:lpstr>
      <vt:lpstr>O čem se rozhoduje</vt:lpstr>
      <vt:lpstr>VOLBY V ČESKÉ REPUBLICE</vt:lpstr>
      <vt:lpstr>Snímek 7</vt:lpstr>
      <vt:lpstr>Parlament ČR</vt:lpstr>
      <vt:lpstr>Prezident ČR</vt:lpstr>
      <vt:lpstr>Otázky pro tebe </vt:lpstr>
      <vt:lpstr>Bibliografická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12</cp:revision>
  <dcterms:created xsi:type="dcterms:W3CDTF">2011-04-12T15:51:18Z</dcterms:created>
  <dcterms:modified xsi:type="dcterms:W3CDTF">2012-05-30T17:40:08Z</dcterms:modified>
</cp:coreProperties>
</file>