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72" r:id="rId3"/>
    <p:sldId id="258" r:id="rId4"/>
    <p:sldId id="270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6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18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/>
              <a:gdLst>
                <a:gd name="T0" fmla="*/ 0 w 5760"/>
                <a:gd name="T1" fmla="*/ 0 h 528"/>
                <a:gd name="T2" fmla="*/ 5760 w 5760"/>
                <a:gd name="T3" fmla="*/ 0 h 528"/>
                <a:gd name="T4" fmla="*/ 5760 w 5760"/>
                <a:gd name="T5" fmla="*/ 528 h 528"/>
                <a:gd name="T6" fmla="*/ 48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8132975-EA21-44C7-A8DB-44BD5A1C9EDF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E409780-2543-428A-ACFB-236D55B62C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B99EAF-1D11-43C7-9A9C-CC3D4D44E4CE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F884E-141C-4DEC-A2EC-58638CDC2B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C728AA2-F6C3-459A-99F0-F6639170551F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15E724F-51CC-4316-92CC-7412B993F4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A7D2936-0AF4-4F2D-B17F-32DF9B237869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8FD1520-143C-4537-8CC4-C659A13487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57E9E31-A295-42A8-970D-D2C2586EB2E0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D3213A7-740B-4714-91ED-3F19C0DCFC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63434CD-4CBC-48CD-B096-7ACB41253E81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5EE4124-706F-4607-AD0D-12E721470B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C4913-A7CD-4C6C-B5F8-72E0B71F35AA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96C2F-7310-49FE-8563-FC097F653F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B1BB0EA-7BAF-41F4-BC5E-B11D3CFADD09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571C49B-15AE-4F80-B35C-924B5EA8C7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1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5760 w 5591"/>
              <a:gd name="T3" fmla="*/ 0 h 588"/>
              <a:gd name="T4" fmla="*/ 5760 w 5591"/>
              <a:gd name="T5" fmla="*/ 528 h 588"/>
              <a:gd name="T6" fmla="*/ 48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7" name="Pravoúhlý trojúhelník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BA750BE-8FA3-4308-8EBC-F02DFE56F9EF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5EDA129E-83F0-4A48-89FF-26345A3D82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C2B55-3A27-4827-AA3B-8E9BA4EFF112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8D8AA9-C4EB-4F5F-8C32-AE1FC560D6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3C3695-8BC6-4FBC-8B7F-D614881C25F8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FA640E-B77B-445A-BCF6-9F2760B4C6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7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5760 w 5591"/>
              <a:gd name="T3" fmla="*/ 0 h 588"/>
              <a:gd name="T4" fmla="*/ 5760 w 5591"/>
              <a:gd name="T5" fmla="*/ 528 h 588"/>
              <a:gd name="T6" fmla="*/ 48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7137BA2-C1F2-42ED-8869-9AF1E57A5DBD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65BB5F6E-4F75-4708-845C-F494967BB3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1" r:id="rId2"/>
    <p:sldLayoutId id="2147483786" r:id="rId3"/>
    <p:sldLayoutId id="2147483787" r:id="rId4"/>
    <p:sldLayoutId id="2147483788" r:id="rId5"/>
    <p:sldLayoutId id="2147483789" r:id="rId6"/>
    <p:sldLayoutId id="2147483782" r:id="rId7"/>
    <p:sldLayoutId id="2147483790" r:id="rId8"/>
    <p:sldLayoutId id="2147483791" r:id="rId9"/>
    <p:sldLayoutId id="2147483783" r:id="rId10"/>
    <p:sldLayoutId id="2147483784" r:id="rId11"/>
  </p:sldLayoutIdLst>
  <p:transition>
    <p:newsflash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usinessinfo.cz/cz/clanek/rozvoj-regionu/faktory-regionalniho-rozvoje-cr-infrastr/1001179/46066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CHRÁNĚNÁ ÚZEMÍ V ČESKÉ REPUBLICE</a:t>
            </a:r>
          </a:p>
        </p:txBody>
      </p:sp>
      <p:sp>
        <p:nvSpPr>
          <p:cNvPr id="9219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/>
          <a:lstStyle/>
          <a:p>
            <a:pPr marR="0" eaLnBrk="1" hangingPunct="1">
              <a:lnSpc>
                <a:spcPct val="80000"/>
              </a:lnSpc>
            </a:pPr>
            <a:r>
              <a:rPr lang="cs-CZ" sz="1900" smtClean="0"/>
              <a:t>Základní škola a mateřská škola Nesovice, příspěvková organizace;</a:t>
            </a:r>
            <a:r>
              <a:rPr lang="cs-CZ" sz="2000" smtClean="0"/>
              <a:t> CZ.1.07/1.4.00/21.1167</a:t>
            </a:r>
            <a:endParaRPr lang="cs-CZ" sz="1900" smtClean="0"/>
          </a:p>
          <a:p>
            <a:pPr marR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900" smtClean="0"/>
              <a:t>III/2 Inovace a zkvalitnění výuky prostřednictvím ICT</a:t>
            </a:r>
          </a:p>
          <a:p>
            <a:pPr marR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900" smtClean="0"/>
              <a:t>VY_32_INOVACE_13_chráněná území v České republice</a:t>
            </a:r>
          </a:p>
          <a:p>
            <a:pPr marR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900" smtClean="0"/>
              <a:t>Informace o chráněných územích v ČR</a:t>
            </a:r>
          </a:p>
          <a:p>
            <a:pPr marR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900" smtClean="0"/>
              <a:t>Mgr. Monika Frolcová</a:t>
            </a:r>
          </a:p>
          <a:p>
            <a:pPr marR="0" eaLnBrk="1" hangingPunct="1">
              <a:lnSpc>
                <a:spcPct val="80000"/>
              </a:lnSpc>
              <a:buFont typeface="Arial" charset="0"/>
              <a:buNone/>
            </a:pPr>
            <a:endParaRPr lang="cs-CZ" sz="2300" smtClean="0"/>
          </a:p>
        </p:txBody>
      </p:sp>
      <p:pic>
        <p:nvPicPr>
          <p:cNvPr id="922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r>
              <a:rPr lang="cs-CZ" dirty="0" smtClean="0"/>
              <a:t>: Žák získá přehled o chráněných územích v České republice. Zjistí, co jsou to národní parky, chráněné krajinné oblasti</a:t>
            </a:r>
            <a:r>
              <a:rPr lang="cs-CZ" dirty="0" smtClean="0"/>
              <a:t>. Zakresluje </a:t>
            </a:r>
            <a:r>
              <a:rPr lang="cs-CZ" dirty="0" smtClean="0"/>
              <a:t>do slepé mapy chráněná území v České republice.</a:t>
            </a:r>
          </a:p>
          <a:p>
            <a:r>
              <a:rPr lang="cs-CZ" b="1" dirty="0" smtClean="0"/>
              <a:t>Ročník</a:t>
            </a:r>
            <a:r>
              <a:rPr lang="cs-CZ" dirty="0" smtClean="0"/>
              <a:t>: 5.</a:t>
            </a:r>
          </a:p>
          <a:p>
            <a:r>
              <a:rPr lang="cs-CZ" b="1" dirty="0" smtClean="0"/>
              <a:t>Vzdělávací oblast</a:t>
            </a:r>
            <a:r>
              <a:rPr lang="cs-CZ" dirty="0" smtClean="0"/>
              <a:t>: Člověk a jeho svět – přírodověda</a:t>
            </a:r>
          </a:p>
          <a:p>
            <a:r>
              <a:rPr lang="cs-CZ" b="1" dirty="0" smtClean="0"/>
              <a:t>Druh učebního materiálu</a:t>
            </a:r>
            <a:r>
              <a:rPr lang="cs-CZ" dirty="0" smtClean="0"/>
              <a:t>: prezentace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newsfla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Chráněné území v Česku</a:t>
            </a:r>
            <a:r>
              <a:rPr lang="cs-CZ" smtClean="0"/>
              <a:t> definuje </a:t>
            </a:r>
            <a:r>
              <a:rPr lang="cs-CZ" i="1" smtClean="0"/>
              <a:t>zákon č. 114/1992 Sb., o ochraně přírody a krajiny</a:t>
            </a:r>
            <a:r>
              <a:rPr lang="cs-CZ" smtClean="0"/>
              <a:t>.</a:t>
            </a:r>
          </a:p>
          <a:p>
            <a:pPr eaLnBrk="1" hangingPunct="1"/>
            <a:r>
              <a:rPr lang="cs-CZ" smtClean="0"/>
              <a:t>Jsou to:</a:t>
            </a:r>
          </a:p>
          <a:p>
            <a:pPr lvl="1" eaLnBrk="1" hangingPunct="1"/>
            <a:r>
              <a:rPr lang="cs-CZ" smtClean="0"/>
              <a:t>národní parky (NP)</a:t>
            </a:r>
          </a:p>
          <a:p>
            <a:pPr lvl="1" eaLnBrk="1" hangingPunct="1"/>
            <a:r>
              <a:rPr lang="cs-CZ" smtClean="0"/>
              <a:t>chráněné krajinné oblasti (CHKO)</a:t>
            </a:r>
          </a:p>
          <a:p>
            <a:pPr lvl="1" eaLnBrk="1" hangingPunct="1"/>
            <a:r>
              <a:rPr lang="cs-CZ" smtClean="0"/>
              <a:t>národní přírodní rezervace (NPR)</a:t>
            </a:r>
          </a:p>
          <a:p>
            <a:pPr lvl="1" eaLnBrk="1" hangingPunct="1"/>
            <a:r>
              <a:rPr lang="cs-CZ" smtClean="0"/>
              <a:t>přírodní rezervace (PR)</a:t>
            </a:r>
          </a:p>
          <a:p>
            <a:pPr lvl="1" eaLnBrk="1" hangingPunct="1"/>
            <a:r>
              <a:rPr lang="cs-CZ" smtClean="0"/>
              <a:t>národní přírodní památky (NPP)</a:t>
            </a:r>
          </a:p>
          <a:p>
            <a:pPr lvl="1" eaLnBrk="1" hangingPunct="1"/>
            <a:r>
              <a:rPr lang="cs-CZ" smtClean="0"/>
              <a:t>přírodní památky (PP)</a:t>
            </a:r>
          </a:p>
          <a:p>
            <a:pPr lvl="1" eaLnBrk="1" hangingPunct="1"/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84500"/>
            <a:ext cx="8229600" cy="723275"/>
          </a:xfrm>
        </p:spPr>
        <p:txBody>
          <a:bodyPr>
            <a:sp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CHRÁNĚNÉ ÚZEMÍ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hlinkClick r:id="rId2"/>
              </a:rPr>
              <a:t>http://www.businessinfo.cz/cz/clanek/rozvoj-regionu/faktory-regionalniho-rozvoje-cr-infrastr/1001179/46066/</a:t>
            </a:r>
            <a:endParaRPr lang="cs-CZ" smtClean="0"/>
          </a:p>
          <a:p>
            <a:pPr eaLnBrk="1" hangingPunct="1">
              <a:buFont typeface="Wingdings 3" pitchFamily="18" charset="2"/>
              <a:buNone/>
            </a:pPr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MAPA CHRÁNĚNÝCH ÚZEMÍ V ČESKÉ REPUBLICE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 zde omezeno zemědělství a lesnictví, stavba chat a cest.</a:t>
            </a:r>
          </a:p>
          <a:p>
            <a:pPr eaLnBrk="1" hangingPunct="1"/>
            <a:r>
              <a:rPr lang="cs-CZ" smtClean="0"/>
              <a:t>Slouží k poznávání přírody a k rekreaci.</a:t>
            </a:r>
          </a:p>
          <a:p>
            <a:pPr eaLnBrk="1" hangingPunct="1"/>
            <a:r>
              <a:rPr lang="cs-CZ" smtClean="0"/>
              <a:t>Musíme se zde chovat ukázněně a dodržovat zákazy a příkazy, které slouží k ochraně přírody.</a:t>
            </a:r>
          </a:p>
          <a:p>
            <a:pPr eaLnBrk="1" hangingPunct="1"/>
            <a:r>
              <a:rPr lang="cs-CZ" smtClean="0"/>
              <a:t>Jsou to horské oblasti Krkonoše (KRNAP), Šumava, České Švýcarsko a  v nížině ležící národní park Podyjí.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NÁRODNÍ PARKY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7544" y="1412776"/>
            <a:ext cx="4038600" cy="3028950"/>
          </a:xfrm>
          <a:effectLst>
            <a:reflection blurRad="6350" stA="50000" endA="300" endPos="90000" dir="5400000" sy="-100000" algn="bl" rotWithShape="0"/>
            <a:softEdge rad="112500"/>
          </a:effec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lum bright="10000"/>
          </a:blip>
          <a:srcRect/>
          <a:stretch>
            <a:fillRect/>
          </a:stretch>
        </p:blipFill>
        <p:spPr>
          <a:xfrm>
            <a:off x="4355976" y="3068960"/>
            <a:ext cx="4038600" cy="2690717"/>
          </a:xfrm>
          <a:effectLst>
            <a:reflection blurRad="6350" stA="50000" endA="300" endPos="90000" dir="5400000" sy="-100000" algn="bl" rotWithShape="0"/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KRNAP, ŠUMAVA 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1520" y="1556792"/>
            <a:ext cx="4715387" cy="2316038"/>
          </a:xfrm>
          <a:effectLst>
            <a:reflection blurRad="6350" stA="50000" endA="300" endPos="55000" dir="5400000" sy="-100000" algn="bl" rotWithShape="0"/>
            <a:softEdge rad="112500"/>
          </a:effectLst>
        </p:spPr>
      </p:pic>
      <p:pic>
        <p:nvPicPr>
          <p:cNvPr id="307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716016" y="2780928"/>
            <a:ext cx="4038600" cy="3028950"/>
          </a:xfrm>
          <a:effectLst>
            <a:reflection blurRad="6350" stA="50000" endA="300" endPos="55000" dir="5400000" sy="-100000" algn="bl" rotWithShape="0"/>
            <a:softEdge rad="1125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PODYJÍ, ČESKÉ ŠVÝCARSKO 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velkoplošné území se zachovalými ekosystémy</a:t>
            </a:r>
          </a:p>
          <a:p>
            <a:pPr eaLnBrk="1" hangingPunct="1"/>
            <a:r>
              <a:rPr lang="cs-CZ" sz="3600" smtClean="0"/>
              <a:t>Omezení zde nejsou tak přísná jak v národních parcích.</a:t>
            </a:r>
          </a:p>
          <a:p>
            <a:pPr eaLnBrk="1" hangingPunct="1"/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CHRÁNĚNÁ KRAJINNÁ OBLAST (CHKO)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138"/>
            <a:ext cx="4038600" cy="4525962"/>
          </a:xfrm>
        </p:spPr>
        <p:txBody>
          <a:bodyPr>
            <a:normAutofit fontScale="92500"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od 5.března 1973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Největší CHKO v České republice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Důvod ochrany- pralesovité lesní porosty, žijí zde rysy, vlci a medvědi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Územím CHKO protékají řeky Vsetínská Bečva, Rožnovská Bečva, Ostravice a Morávka.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4008" y="1124744"/>
            <a:ext cx="3364336" cy="2520280"/>
          </a:xfrm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CHKO BESKYDY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3573016"/>
            <a:ext cx="2543175" cy="23812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138"/>
            <a:ext cx="4038600" cy="4525962"/>
          </a:xfrm>
        </p:spPr>
        <p:txBody>
          <a:bodyPr>
            <a:normAutofit fontScale="92500"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od 3.listopadu 1980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Jižně od města Strážnice zasahuje do CHKO Dolnomoravský úval a v oblasti východně od města Luhačovice</a:t>
            </a:r>
            <a:r>
              <a:rPr lang="cs-CZ" dirty="0"/>
              <a:t> </a:t>
            </a:r>
            <a:r>
              <a:rPr lang="cs-CZ" dirty="0" smtClean="0"/>
              <a:t>je součástí CHKO Vizovická vrchovina.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Výskyt vstavačovitých rostlin - orchidejí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355976" y="1124744"/>
            <a:ext cx="3538736" cy="2654052"/>
          </a:xfrm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CHKO BÍLÉ KARPATY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429000"/>
            <a:ext cx="2160240" cy="28803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138"/>
            <a:ext cx="4038600" cy="4525962"/>
          </a:xfrm>
        </p:spPr>
        <p:txBody>
          <a:bodyPr>
            <a:normAutofit fontScale="92500" lnSpcReduction="2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od roku1969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Předmětem ochrany – lesy a horská rašeliniště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Leží na pomezí Moravskoslezského a Olomouckého kraje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Nejvyšší vrchol je Praděd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Vzácní živočichové – rys ostrovid, tetřev hlušec, výr velký, čáp černý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pic>
        <p:nvPicPr>
          <p:cNvPr id="6146" name="Picture 2" descr="C:\Users\Moníšek\Desktop\ZŠ NESOVICE FOTKY\Škola v přírodě - Karlov pod Pradědem\1905201113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355976" y="1268760"/>
            <a:ext cx="3610744" cy="2708058"/>
          </a:xfrm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CHKO JESENÍKY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3717032"/>
            <a:ext cx="2506414" cy="24332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138"/>
            <a:ext cx="4038600" cy="4525962"/>
          </a:xfrm>
        </p:spPr>
        <p:txBody>
          <a:bodyPr>
            <a:normAutofit fontScale="92500"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od roku1956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Je tvořena vápenci ve směru mezi Sloupem a Brnem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Typické krasové plošiny, hluboké žleby se soutěskami, ponory a vývěry vodních toků, propasti a jeskyněmi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Propast Macocha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283968" y="1196752"/>
            <a:ext cx="4038600" cy="2690717"/>
          </a:xfrm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CHKO MORAVSKÝ KRAS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924944"/>
            <a:ext cx="2503165" cy="33375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138"/>
            <a:ext cx="4038600" cy="4525962"/>
          </a:xfrm>
        </p:spPr>
        <p:txBody>
          <a:bodyPr>
            <a:normAutofit fontScale="85000"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od 19. 3. 1976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/>
              <a:t>O</a:t>
            </a:r>
            <a:r>
              <a:rPr lang="cs-CZ" dirty="0" smtClean="0"/>
              <a:t>chraňuje nejcennější biotopy druhově bohatých skalních lučních stepí, lesostepí, teplomilných doubrav a suťových lesů vyvinutých na vápencových kopcích Pavlovských vrchů.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Je zde vyhlášena ptačí oblast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Nové Mlýny, Dyje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229644"/>
            <a:ext cx="4038600" cy="3028950"/>
          </a:xfrm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CHKO PÁLAVA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138"/>
            <a:ext cx="4038600" cy="4525962"/>
          </a:xfrm>
        </p:spPr>
        <p:txBody>
          <a:bodyPr/>
          <a:lstStyle/>
          <a:p>
            <a:pPr eaLnBrk="1" hangingPunct="1"/>
            <a:r>
              <a:rPr lang="cs-CZ" smtClean="0"/>
              <a:t>malé území</a:t>
            </a:r>
          </a:p>
          <a:p>
            <a:pPr eaLnBrk="1" hangingPunct="1"/>
            <a:r>
              <a:rPr lang="cs-CZ" smtClean="0"/>
              <a:t>Je zde zakázána hospodářská činnost.</a:t>
            </a:r>
          </a:p>
          <a:p>
            <a:pPr eaLnBrk="1" hangingPunct="1"/>
            <a:r>
              <a:rPr lang="cs-CZ" smtClean="0"/>
              <a:t>Účelem je ochrana ekosystémů s výskytem vzácných, chráněných a ohrožených druhů rostlin a živočichů.</a:t>
            </a:r>
          </a:p>
          <a:p>
            <a:pPr eaLnBrk="1" hangingPunct="1">
              <a:buFont typeface="Wingdings 3" pitchFamily="18" charset="2"/>
              <a:buNone/>
            </a:pPr>
            <a:endParaRPr lang="cs-CZ" smtClean="0"/>
          </a:p>
        </p:txBody>
      </p:sp>
      <p:pic>
        <p:nvPicPr>
          <p:cNvPr id="9219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70264" y="1481138"/>
            <a:ext cx="3394472" cy="4525962"/>
          </a:xfrm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STÁTNÍ PŘÍRODNÍ REZERVACE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3" pitchFamily="18" charset="2"/>
              <a:buNone/>
            </a:pPr>
            <a:r>
              <a:rPr lang="cs-CZ" smtClean="0"/>
              <a:t>1. Do kterého národního parku máš nejblíže?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2. Která chráněná krajinná oblast se vyskytuje v blízkosti tvého bydliště?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3. Do slepé mapy zakresli chráněná krajinná území na Moravě.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4. Která další chráněná krajinná území v České republice znáš? Pokus se je zakreslit do slepé mapy.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ÚKOLY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PALOCH, David. </a:t>
            </a:r>
            <a:r>
              <a:rPr lang="cs-CZ" sz="6400" i="1" dirty="0" smtClean="0">
                <a:latin typeface="Arial" pitchFamily="34" charset="0"/>
                <a:cs typeface="Arial" pitchFamily="34" charset="0"/>
              </a:rPr>
              <a:t>Sněžka </a:t>
            </a:r>
            <a:r>
              <a:rPr lang="cs-CZ" sz="6400" i="1" dirty="0" err="1" smtClean="0">
                <a:latin typeface="Arial" pitchFamily="34" charset="0"/>
                <a:cs typeface="Arial" pitchFamily="34" charset="0"/>
              </a:rPr>
              <a:t>from</a:t>
            </a:r>
            <a:r>
              <a:rPr lang="cs-CZ" sz="6400" i="1" dirty="0" smtClean="0">
                <a:latin typeface="Arial" pitchFamily="34" charset="0"/>
                <a:cs typeface="Arial" pitchFamily="34" charset="0"/>
              </a:rPr>
              <a:t> Černá hora (CZE).</a:t>
            </a:r>
            <a:r>
              <a:rPr lang="cs-CZ" sz="6400" i="1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6400" i="1" dirty="0" smtClean="0">
                <a:latin typeface="Arial" pitchFamily="34" charset="0"/>
                <a:cs typeface="Arial" pitchFamily="34" charset="0"/>
              </a:rPr>
              <a:t> [online].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17. 2. 2007, 10:52. [cit.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2011-06-05]. Dostupný pod licencí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na WWW:&lt;http://cs.wikipedia.org/wiki/Soubor:Sn%C4%9B%C5%BEka_from_%C4%8Cern%C3%A1_hora_%28CZE%29.jpg&gt;.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AKTRON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. Borová Lada,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Chalupská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slať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, jezírko.JPG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28. 9. 2006, 03:28. [cit. 2011-06-05]. Dostupný pod licencí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na WWW:&lt;http://cs.wikipedia.org/wiki/Soubor:Chalupska-slat.jpg&gt;.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VAVŘÍK, Martin.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Dyje2.JPG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18. 10. 2008, 04:00. [cit. 2011-06-05]. Dostupný pod licencí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na WWW:&lt; http://cs.wikipedia.org/wiki/Soubor:Dyje2.JPG &gt;.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MAXX.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České Švýcarsko.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[online].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29. 3. 2008, 06:41. [cit. 2011-06-05]. Dostupný pod licencí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na WWW:&lt;http://cs.wikipedia.org/wiki/Soubor:%C4%8Cesk%C3%A9_%C5%A0v%C3%BDcarsko.jpg&gt;.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PALOCH, David.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Moravian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Silesian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Beskids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(CZE) -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from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Kunčice pod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Ondřejníkem.jpg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[online].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12. července 2003. [cit. 2011-06-05]. Dostupný pod licencí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na WWW:&lt;http://cs.wikipedia.org/wiki/Soubor:Moravian-Silesian_Beskids_%28CZE%29_-_from_Kun%C4%8Dice_pod_Ond%C5%99ejn%C3%ADkem.jpg&gt;.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SCHMODE,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Ralph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Lynx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lynx.jpg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[online].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20. 12. 2004, 13:00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[cit. 2011-06-05]. Dostupný pod licencí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na WWW:&lt;http://cs.wikipedia.org/wiki/Soubor:Lynx_lynx.jpg&gt;.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ROY.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Bile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potoky11.jpg [online].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5. 4. 2007, 11:33. [cit. 2011-06-05]. Dostupný pod licencí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na WWW:&lt;http://cs.wikipedia.org/wiki/Soubor:Bile_potoky11.jpg&gt;.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BEYER,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Dirk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Knabenkraut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2286.jpg [online].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19. 7. 2005, 08:40. [cit. 2011-06-05]. Dostupný pod licencí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na WWW:&lt;http://cs.wikipedia.org/wiki/Soubor:Knabenkraut_2286.jpg&gt;.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Praděd. Foto archiv autora.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VAVŘÍK, Martin.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CHKOJeseniky3.jpg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11. 1. 2009, 15:51.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[cit. 2011-06-05]. Dostupný pod licencí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na WWW:&lt;http://cs.wikipedia.org/wiki/Soubor:CHKOJeseniky3.jpg&gt;.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PRAZAK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. Punkevní jeskyně12.jpg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1. 8. 2007, 19:38. [cit. 2011-06-05]. Dostupný pod licencí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na WWW:&lt;http://cs.wikipedia.org/wiki/Soubor:Punkevn%C3%AD_jeskyn%C4%9B12.jpg&gt;.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COMMONS, John.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Macocha na podzim.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[online]..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10. 9. 2009, 18:38.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[cit. 2011-06-05]. Dostupný pod licencí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na WWW:&lt;http://cs.wikipedia.org/wiki/Soubor:Macocha_na_podzim.jpg&gt;.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AMIC.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Palava.od.SZ.JPG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10. 9. 2006, 12:51.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[cit. 2011-06-05]. Dostupný pod licencí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na WWW:&lt;http://cs.wikipedia.org/wiki/Soubor:Palava.od.SZ.JPG&gt;.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ERBENOVÁ, Jitka. WWW: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Cedule PR Kaňon Labe u Belvedéru.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30. 3. 2008, 20:06 . [cit. 2011-06-05]. Dostupný pod licencí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na&lt; http://cs.wikipedia.org/wiki/Soubor:Prirodni_rezervace.jpg &gt;.</a:t>
            </a:r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sz="4400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sz="4400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Bibliografické citace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127</TotalTime>
  <Words>974</Words>
  <Application>Microsoft Office PowerPoint</Application>
  <PresentationFormat>Předvádění na obrazovce (4:3)</PresentationFormat>
  <Paragraphs>92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3" baseType="lpstr">
      <vt:lpstr>Arial</vt:lpstr>
      <vt:lpstr>Lucida Sans Unicode</vt:lpstr>
      <vt:lpstr>Wingdings 3</vt:lpstr>
      <vt:lpstr>Verdana</vt:lpstr>
      <vt:lpstr>Wingdings 2</vt:lpstr>
      <vt:lpstr>Calibri</vt:lpstr>
      <vt:lpstr>Shluk</vt:lpstr>
      <vt:lpstr>CHRÁNĚNÁ ÚZEMÍ V ČESKÉ REPUBLICE</vt:lpstr>
      <vt:lpstr>Snímek 2</vt:lpstr>
      <vt:lpstr>CHRÁNĚNÉ ÚZEMÍ</vt:lpstr>
      <vt:lpstr>MAPA CHRÁNĚNÝCH ÚZEMÍ V ČESKÉ REPUBLICE</vt:lpstr>
      <vt:lpstr>NÁRODNÍ PARKY</vt:lpstr>
      <vt:lpstr>KRNAP, ŠUMAVA </vt:lpstr>
      <vt:lpstr>PODYJÍ, ČESKÉ ŠVÝCARSKO </vt:lpstr>
      <vt:lpstr>CHRÁNĚNÁ KRAJINNÁ OBLAST (CHKO)</vt:lpstr>
      <vt:lpstr>CHKO BESKYDY</vt:lpstr>
      <vt:lpstr>CHKO BÍLÉ KARPATY</vt:lpstr>
      <vt:lpstr>CHKO JESENÍKY</vt:lpstr>
      <vt:lpstr>CHKO MORAVSKÝ KRAS</vt:lpstr>
      <vt:lpstr>CHKO PÁLAVA</vt:lpstr>
      <vt:lpstr>STÁTNÍ PŘÍRODNÍ REZERVACE</vt:lpstr>
      <vt:lpstr>ÚKOLY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CHRÁNĚNÁ ÚZEMÍ V ČESKÉ REPUBLICE</dc:title>
  <dc:creator>Moníšek</dc:creator>
  <cp:lastModifiedBy>Dum</cp:lastModifiedBy>
  <cp:revision>18</cp:revision>
  <dcterms:created xsi:type="dcterms:W3CDTF">2011-06-05T08:17:52Z</dcterms:created>
  <dcterms:modified xsi:type="dcterms:W3CDTF">2014-03-06T10:19:40Z</dcterms:modified>
</cp:coreProperties>
</file>