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83" r:id="rId3"/>
    <p:sldId id="257" r:id="rId4"/>
    <p:sldId id="258" r:id="rId5"/>
    <p:sldId id="259" r:id="rId6"/>
    <p:sldId id="269" r:id="rId7"/>
    <p:sldId id="260" r:id="rId8"/>
    <p:sldId id="270" r:id="rId9"/>
    <p:sldId id="261" r:id="rId10"/>
    <p:sldId id="271" r:id="rId11"/>
    <p:sldId id="262" r:id="rId12"/>
    <p:sldId id="272" r:id="rId13"/>
    <p:sldId id="273" r:id="rId14"/>
    <p:sldId id="263" r:id="rId15"/>
    <p:sldId id="274" r:id="rId16"/>
    <p:sldId id="264" r:id="rId17"/>
    <p:sldId id="275" r:id="rId18"/>
    <p:sldId id="276" r:id="rId19"/>
    <p:sldId id="265" r:id="rId20"/>
    <p:sldId id="266" r:id="rId21"/>
    <p:sldId id="267" r:id="rId22"/>
    <p:sldId id="268" r:id="rId23"/>
    <p:sldId id="277" r:id="rId24"/>
    <p:sldId id="278" r:id="rId25"/>
    <p:sldId id="279" r:id="rId26"/>
    <p:sldId id="280" r:id="rId27"/>
    <p:sldId id="281" r:id="rId28"/>
    <p:sldId id="282" r:id="rId2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518620-6EC8-4D60-9E5C-B51CFF256381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4F6195-9C3D-4705-A892-BC98A08528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830163-1DF0-4145-B67F-0609201242A3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8A6AF2-140F-421D-8376-48EE9F461D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8077A4-20E7-4155-BBFA-308FAD11AA57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A56E85-9C5E-4225-A7C0-475269ED6B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58F9AE-6526-4171-B34D-F8D0AD88CAE5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46138C-3BB2-4269-B4EC-63F5D9C611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2A222-03AA-49AF-8B5D-0DC8807590C6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8B91CF-56C7-40DB-8EFF-31D921CDF7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F87610-A443-4EC6-8118-73A5218FF571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EAE89-D66A-4EE9-9C39-EA94B5EED3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1C802-EF61-40C8-9F37-B80FD525F3C0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33FB17-A8E8-443E-9408-A30EBDB343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8122EB-833E-4D4B-9FEF-E0F7C0F616EA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5FC43-7697-42C5-9F6F-C86D155497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1CDCA-829B-427F-BC1E-AE850175F0A2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0A1ECF-A1FE-43E5-9232-83DB0867AD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3AC70-9E6B-44EF-9CDF-B25E29A024D2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A7F475-9A28-4DB4-930C-97966E199D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E09EC-5814-4ECD-B64B-25CD4535F2BC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6CD9E1-DB8E-4846-9CEB-9CF51C8644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A1C573-F3EF-4BE5-939C-439E8AECB3E4}" type="datetimeFigureOut">
              <a:rPr lang="cs-CZ"/>
              <a:pPr>
                <a:defRPr/>
              </a:pPr>
              <a:t>6.3.2014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775C362-A522-46C8-B701-F1F9CE0315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0" r:id="rId4"/>
    <p:sldLayoutId id="2147483736" r:id="rId5"/>
    <p:sldLayoutId id="2147483731" r:id="rId6"/>
    <p:sldLayoutId id="2147483737" r:id="rId7"/>
    <p:sldLayoutId id="2147483738" r:id="rId8"/>
    <p:sldLayoutId id="2147483739" r:id="rId9"/>
    <p:sldLayoutId id="2147483732" r:id="rId10"/>
    <p:sldLayoutId id="214748374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PRAHA – HLAVNÍ MĚSTO ČESKÉ REPUBLIKY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850" y="3860800"/>
            <a:ext cx="8458200" cy="914400"/>
          </a:xfrm>
        </p:spPr>
        <p:txBody>
          <a:bodyPr>
            <a:normAutofit fontScale="55000" lnSpcReduction="20000"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buClr>
                <a:schemeClr val="hlink"/>
              </a:buClr>
              <a:buSzPct val="60000"/>
              <a:buFont typeface="Wingdings 2"/>
              <a:buNone/>
              <a:defRPr/>
            </a:pPr>
            <a:r>
              <a:rPr lang="cs-CZ" dirty="0"/>
              <a:t>Základní škola a mateřská škola </a:t>
            </a:r>
            <a:r>
              <a:rPr lang="cs-CZ" dirty="0" err="1"/>
              <a:t>Nesovice</a:t>
            </a:r>
            <a:r>
              <a:rPr lang="cs-CZ" dirty="0"/>
              <a:t>, příspěvková organizace; </a:t>
            </a:r>
            <a:r>
              <a:rPr lang="cs-CZ" sz="25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CZ.1.07/1.4.00/21.1167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III/2 Inovace a zkvalitnění výuky prostřednictvím ICT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VY_32_INOVACE_19_Praha – hlavní město České republiky</a:t>
            </a:r>
            <a:endParaRPr lang="cs-CZ" dirty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Žák </a:t>
            </a:r>
            <a:r>
              <a:rPr lang="cs-CZ" dirty="0" smtClean="0"/>
              <a:t>se seznámí s Prahou a památkami v Praze.</a:t>
            </a:r>
            <a:endParaRPr lang="cs-CZ" dirty="0"/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/>
              <a:t>Mgr. Monika </a:t>
            </a:r>
            <a:r>
              <a:rPr lang="cs-CZ" dirty="0" err="1"/>
              <a:t>Frolcová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765175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r>
              <a:rPr lang="cs-CZ" dirty="0" smtClean="0"/>
              <a:t>: Žák se dozví základní informace o hlavní městě České republiky – Praze. Žák poznává nejdůležitější pamětihodnosti Prahy. Odpovídá na jednoduché otázky týkající se Prahy.</a:t>
            </a:r>
          </a:p>
          <a:p>
            <a:r>
              <a:rPr lang="cs-CZ" b="1" dirty="0" smtClean="0"/>
              <a:t>Ročník</a:t>
            </a:r>
            <a:r>
              <a:rPr lang="cs-CZ" dirty="0" smtClean="0"/>
              <a:t>: 5.</a:t>
            </a:r>
          </a:p>
          <a:p>
            <a:r>
              <a:rPr lang="cs-CZ" b="1" dirty="0" smtClean="0"/>
              <a:t>Vzdělávací oblast</a:t>
            </a:r>
            <a:r>
              <a:rPr lang="cs-CZ" dirty="0" smtClean="0"/>
              <a:t>: Člověk a jeho svět – vlastivěda</a:t>
            </a:r>
          </a:p>
          <a:p>
            <a:r>
              <a:rPr lang="cs-CZ" b="1" dirty="0" smtClean="0"/>
              <a:t>Druh učebního materiálu</a:t>
            </a:r>
            <a:r>
              <a:rPr lang="cs-CZ" dirty="0" smtClean="0"/>
              <a:t>: prezentace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PRAHA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Hlavní město ČR</a:t>
            </a:r>
          </a:p>
          <a:p>
            <a:pPr eaLnBrk="1" hangingPunct="1"/>
            <a:r>
              <a:rPr lang="cs-CZ" smtClean="0"/>
              <a:t>Sídlo prezidenta republiky</a:t>
            </a:r>
          </a:p>
          <a:p>
            <a:pPr eaLnBrk="1" hangingPunct="1"/>
            <a:r>
              <a:rPr lang="cs-CZ" smtClean="0"/>
              <a:t>Sídlí tam vláda, ministerstva, parlament</a:t>
            </a:r>
          </a:p>
          <a:p>
            <a:pPr eaLnBrk="1" hangingPunct="1"/>
            <a:r>
              <a:rPr lang="cs-CZ" smtClean="0"/>
              <a:t>Sídlí zde také národní a státní kulturní instituce – Karlova univerzita, Národní muzeum, Národní divadlo</a:t>
            </a:r>
          </a:p>
          <a:p>
            <a:pPr eaLnBrk="1" hangingPunct="1"/>
            <a:r>
              <a:rPr lang="cs-CZ" smtClean="0"/>
              <a:t>Středisko cestovního ruchu a rekreace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Rozkládá se v oblasti Pražské plošiny a Středočeské pahorkatiny.</a:t>
            </a:r>
          </a:p>
          <a:p>
            <a:pPr eaLnBrk="1" hangingPunct="1"/>
            <a:r>
              <a:rPr lang="cs-CZ" smtClean="0"/>
              <a:t>Má členitý povrch.</a:t>
            </a:r>
          </a:p>
          <a:p>
            <a:pPr eaLnBrk="1" hangingPunct="1"/>
            <a:r>
              <a:rPr lang="cs-CZ" smtClean="0"/>
              <a:t>Protéká zde řeka Vltava.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PRAŽSKÝ HRAD A HRADČANY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9.století za vlády knížete Bořivoje</a:t>
            </a:r>
          </a:p>
          <a:p>
            <a:pPr eaLnBrk="1" hangingPunct="1"/>
            <a:r>
              <a:rPr lang="cs-CZ" smtClean="0"/>
              <a:t>Hrad stojí nad Vltavou</a:t>
            </a:r>
          </a:p>
          <a:p>
            <a:pPr eaLnBrk="1" hangingPunct="1"/>
            <a:r>
              <a:rPr lang="cs-CZ" smtClean="0"/>
              <a:t>Centrum českého království</a:t>
            </a:r>
          </a:p>
          <a:p>
            <a:pPr eaLnBrk="1" hangingPunct="1"/>
            <a:r>
              <a:rPr lang="cs-CZ" smtClean="0"/>
              <a:t>1320 Hradčany</a:t>
            </a:r>
          </a:p>
          <a:p>
            <a:pPr eaLnBrk="1" hangingPunct="1"/>
            <a:r>
              <a:rPr lang="cs-CZ" smtClean="0"/>
              <a:t>Palác, tři kostely, klášter(chrám sv.Víta, Zlatá ulička, Belvedér)</a:t>
            </a:r>
          </a:p>
          <a:p>
            <a:pPr eaLnBrk="1" hangingPunct="1"/>
            <a:r>
              <a:rPr lang="cs-CZ" smtClean="0"/>
              <a:t>Od roku 1918 je Hrad sídlem prezidenta republiky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PRAŽSKÝ HRAD A HRADČANY</a:t>
            </a:r>
            <a:endParaRPr lang="cs-CZ" dirty="0"/>
          </a:p>
        </p:txBody>
      </p:sp>
      <p:pic>
        <p:nvPicPr>
          <p:cNvPr id="4098" name="Picture 2" descr="C:\Users\Moníšek\Desktop\ZŠ NESOVICE FOTKY\PRAHA\P1050550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04800" y="2390775"/>
            <a:ext cx="4191000" cy="3143250"/>
          </a:xfrm>
          <a:effectLst>
            <a:softEdge rad="112500"/>
          </a:effectLst>
        </p:spPr>
      </p:pic>
      <p:pic>
        <p:nvPicPr>
          <p:cNvPr id="4099" name="Picture 3" descr="C:\Users\Moníšek\Desktop\ZŠ NESOVICE FOTKY\PRAHA\P105053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33625"/>
            <a:ext cx="4343400" cy="3257550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MALÁ STRANA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Nachází se pod Pražským hradem</a:t>
            </a:r>
          </a:p>
          <a:p>
            <a:pPr eaLnBrk="1" hangingPunct="1"/>
            <a:r>
              <a:rPr lang="cs-CZ" smtClean="0"/>
              <a:t>Založena roku 1257</a:t>
            </a:r>
          </a:p>
          <a:p>
            <a:pPr eaLnBrk="1" hangingPunct="1"/>
            <a:r>
              <a:rPr lang="cs-CZ" smtClean="0"/>
              <a:t>Mnoho úzkých, strmých uliček, schodů</a:t>
            </a:r>
          </a:p>
          <a:p>
            <a:pPr eaLnBrk="1" hangingPunct="1"/>
            <a:r>
              <a:rPr lang="cs-CZ" smtClean="0"/>
              <a:t>Centrum – Malostranské náměstí</a:t>
            </a:r>
          </a:p>
          <a:p>
            <a:pPr eaLnBrk="1" hangingPunct="1"/>
            <a:r>
              <a:rPr lang="cs-CZ" smtClean="0"/>
              <a:t>Chrám sv. Mikuláše</a:t>
            </a:r>
          </a:p>
          <a:p>
            <a:pPr eaLnBrk="1" hangingPunct="1"/>
            <a:r>
              <a:rPr lang="cs-CZ" smtClean="0"/>
              <a:t>Nerudova ulice – Dům U Dvou slunců</a:t>
            </a:r>
          </a:p>
          <a:p>
            <a:pPr eaLnBrk="1" hangingPunct="1"/>
            <a:r>
              <a:rPr lang="cs-CZ" smtClean="0"/>
              <a:t>Valdštejnský palác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MALÁ STRANA, CHRÁM SV.MIKULÁŠE</a:t>
            </a:r>
            <a:endParaRPr lang="cs-CZ" dirty="0"/>
          </a:p>
        </p:txBody>
      </p:sp>
      <p:pic>
        <p:nvPicPr>
          <p:cNvPr id="5122" name="Picture 2" descr="C:\Users\Moníšek\Desktop\ZŠ NESOVICE FOTKY\PRAHA\P105055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30892" y="1554163"/>
            <a:ext cx="6034616" cy="4525962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KAMPA A KARLŮV MOST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Kampa – ostrov uprostřed města</a:t>
            </a:r>
          </a:p>
          <a:p>
            <a:pPr eaLnBrk="1" hangingPunct="1"/>
            <a:r>
              <a:rPr lang="cs-CZ" smtClean="0"/>
              <a:t>Je oddělena od Malé Strany ramenem Vltavy – Čertovka</a:t>
            </a:r>
          </a:p>
          <a:p>
            <a:pPr eaLnBrk="1" hangingPunct="1"/>
            <a:r>
              <a:rPr lang="cs-CZ" smtClean="0"/>
              <a:t>Karlův most – spojnice Malé Strany a Starého Města</a:t>
            </a:r>
          </a:p>
          <a:p>
            <a:pPr eaLnBrk="1" hangingPunct="1"/>
            <a:r>
              <a:rPr lang="cs-CZ" smtClean="0"/>
              <a:t>Založil ho Karel IV.roku 1357, původně Juditin most, stavbu vedl Petr Parléř.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KARLŮV MOST</a:t>
            </a:r>
            <a:endParaRPr lang="cs-CZ" dirty="0"/>
          </a:p>
        </p:txBody>
      </p:sp>
      <p:pic>
        <p:nvPicPr>
          <p:cNvPr id="6146" name="Picture 2" descr="C:\Users\Moníšek\Desktop\ZŠ NESOVICE FOTKY\PRAHA\P1050534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30892" y="1554163"/>
            <a:ext cx="6034616" cy="4525962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STARÉ MĚSTO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Centrum – Staroměstské náměstí – Staroměstská radnice s orlojem</a:t>
            </a:r>
          </a:p>
          <a:p>
            <a:pPr eaLnBrk="1" hangingPunct="1"/>
            <a:r>
              <a:rPr lang="cs-CZ" smtClean="0"/>
              <a:t>Týnský chrám</a:t>
            </a:r>
          </a:p>
          <a:p>
            <a:pPr eaLnBrk="1" hangingPunct="1"/>
            <a:r>
              <a:rPr lang="cs-CZ" smtClean="0"/>
              <a:t>Pomník Jana Husa(secese)</a:t>
            </a:r>
          </a:p>
          <a:p>
            <a:pPr eaLnBrk="1" hangingPunct="1"/>
            <a:r>
              <a:rPr lang="cs-CZ" smtClean="0"/>
              <a:t>Prašná brána</a:t>
            </a:r>
          </a:p>
          <a:p>
            <a:pPr eaLnBrk="1" hangingPunct="1"/>
            <a:r>
              <a:rPr lang="cs-CZ" smtClean="0"/>
              <a:t>Obecní dům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PRAŠNÁ BRÁNA A OBECNÍ DŮM</a:t>
            </a:r>
            <a:endParaRPr lang="cs-CZ" dirty="0"/>
          </a:p>
        </p:txBody>
      </p:sp>
      <p:pic>
        <p:nvPicPr>
          <p:cNvPr id="7170" name="Picture 2" descr="C:\Users\Moníšek\Desktop\ZŠ NESOVICE FOTKY\PRAHA\P1050515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28650" y="1600200"/>
            <a:ext cx="3543300" cy="4724400"/>
          </a:xfrm>
          <a:effectLst>
            <a:softEdge rad="112500"/>
          </a:effectLst>
        </p:spPr>
      </p:pic>
      <p:pic>
        <p:nvPicPr>
          <p:cNvPr id="7171" name="Picture 3" descr="C:\Users\Moníšek\Desktop\ZŠ NESOVICE FOTKY\PRAHA\P105051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048250" y="1600200"/>
            <a:ext cx="3543300" cy="4724400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STAROMĚSTSKÁ RADNICE, TÝNSKÝ CHRÁM</a:t>
            </a:r>
            <a:endParaRPr lang="cs-CZ" dirty="0"/>
          </a:p>
        </p:txBody>
      </p:sp>
      <p:pic>
        <p:nvPicPr>
          <p:cNvPr id="8194" name="Picture 2" descr="C:\Users\Moníšek\Desktop\ZŠ NESOVICE FOTKY\PRAHA\P105052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28650" y="1600200"/>
            <a:ext cx="3543300" cy="4724400"/>
          </a:xfrm>
          <a:effectLst>
            <a:softEdge rad="112500"/>
          </a:effectLst>
        </p:spPr>
      </p:pic>
      <p:pic>
        <p:nvPicPr>
          <p:cNvPr id="8195" name="Picture 3" descr="C:\Users\Moníšek\Desktop\ZŠ NESOVICE FOTKY\PRAHA\P105057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5048250" y="1600200"/>
            <a:ext cx="3543300" cy="4724400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NOVÉ MĚSTO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 roce 1348 ho založil Karel IV.</a:t>
            </a:r>
          </a:p>
          <a:p>
            <a:pPr eaLnBrk="1" hangingPunct="1"/>
            <a:r>
              <a:rPr lang="cs-CZ" smtClean="0"/>
              <a:t>Centrum- Václavské náměstí</a:t>
            </a:r>
          </a:p>
          <a:p>
            <a:pPr eaLnBrk="1" hangingPunct="1"/>
            <a:r>
              <a:rPr lang="cs-CZ" smtClean="0"/>
              <a:t>Národní divadlo a Národní muzeum</a:t>
            </a:r>
          </a:p>
          <a:p>
            <a:pPr eaLnBrk="1" hangingPunct="1"/>
            <a:r>
              <a:rPr lang="cs-CZ" smtClean="0"/>
              <a:t>Socha Václava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VÁCLAVSKÉ NÁMĚSTÍ, NÁRODNÍ DIVADLO</a:t>
            </a:r>
            <a:endParaRPr lang="cs-CZ" dirty="0"/>
          </a:p>
        </p:txBody>
      </p:sp>
      <p:pic>
        <p:nvPicPr>
          <p:cNvPr id="9218" name="Picture 2" descr="C:\Users\Moníšek\Desktop\ZŠ NESOVICE FOTKY\PRAHA\P1050529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04800" y="2390775"/>
            <a:ext cx="4191000" cy="3143250"/>
          </a:xfrm>
          <a:effectLst>
            <a:softEdge rad="112500"/>
          </a:effectLst>
        </p:spPr>
      </p:pic>
      <p:pic>
        <p:nvPicPr>
          <p:cNvPr id="9219" name="Picture 3" descr="C:\Users\Moníšek\Desktop\ZŠ NESOVICE FOTKY\PRAHA\P105054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33625"/>
            <a:ext cx="4343400" cy="3257550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PETŘÍN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Petřínské sady</a:t>
            </a:r>
          </a:p>
          <a:p>
            <a:pPr eaLnBrk="1" hangingPunct="1"/>
            <a:r>
              <a:rPr lang="cs-CZ" smtClean="0"/>
              <a:t>Lanovka až na vrchol Petřína</a:t>
            </a:r>
          </a:p>
          <a:p>
            <a:pPr eaLnBrk="1" hangingPunct="1"/>
            <a:r>
              <a:rPr lang="cs-CZ" smtClean="0"/>
              <a:t>Petřínská rozhledna</a:t>
            </a:r>
          </a:p>
          <a:p>
            <a:pPr eaLnBrk="1" hangingPunct="1"/>
            <a:r>
              <a:rPr lang="cs-CZ" smtClean="0"/>
              <a:t>Zrcadlové bludiště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PETŘÍN</a:t>
            </a:r>
            <a:endParaRPr lang="cs-CZ" dirty="0"/>
          </a:p>
        </p:txBody>
      </p:sp>
      <p:pic>
        <p:nvPicPr>
          <p:cNvPr id="10242" name="Picture 2" descr="C:\Users\Moníšek\Desktop\ZŠ NESOVICE FOTKY\PRAHA\P105054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28650" y="1600200"/>
            <a:ext cx="3543300" cy="4724400"/>
          </a:xfrm>
          <a:effectLst>
            <a:softEdge rad="112500"/>
          </a:effectLst>
        </p:spPr>
      </p:pic>
      <p:pic>
        <p:nvPicPr>
          <p:cNvPr id="10243" name="Picture 3" descr="C:\Users\Moníšek\Desktop\ZŠ NESOVICE FOTKY\PRAHA\P105059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048250" y="1600200"/>
            <a:ext cx="3543300" cy="47244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POHLED Z ROZHLEDNY, ZRCADLOVÉ BLUDIŠTĚ</a:t>
            </a:r>
            <a:endParaRPr lang="cs-CZ" dirty="0"/>
          </a:p>
        </p:txBody>
      </p:sp>
      <p:pic>
        <p:nvPicPr>
          <p:cNvPr id="11266" name="Picture 2" descr="C:\Users\Moníšek\Desktop\ZŠ NESOVICE FOTKY\PRAHA\P1050613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lum bright="40000" contrast="30000"/>
          </a:blip>
          <a:stretch>
            <a:fillRect/>
          </a:stretch>
        </p:blipFill>
        <p:spPr>
          <a:xfrm>
            <a:off x="628650" y="1600200"/>
            <a:ext cx="3543300" cy="4724400"/>
          </a:xfrm>
          <a:effectLst>
            <a:softEdge rad="112500"/>
          </a:effectLst>
        </p:spPr>
      </p:pic>
      <p:pic>
        <p:nvPicPr>
          <p:cNvPr id="11267" name="Picture 3" descr="C:\Users\Moníšek\Desktop\ZŠ NESOVICE FOTKY\PRAHA\P105060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33625"/>
            <a:ext cx="4343400" cy="3257550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VYŠEHRAD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Sídlo nejstarších přemyslovských knížat</a:t>
            </a:r>
          </a:p>
          <a:p>
            <a:pPr eaLnBrk="1" hangingPunct="1"/>
            <a:r>
              <a:rPr lang="cs-CZ" smtClean="0"/>
              <a:t>Románská rotunda sv.Martina</a:t>
            </a:r>
          </a:p>
          <a:p>
            <a:pPr eaLnBrk="1" hangingPunct="1"/>
            <a:r>
              <a:rPr lang="cs-CZ" smtClean="0"/>
              <a:t>Gotický kostel sv. Petra a Pavla</a:t>
            </a:r>
          </a:p>
          <a:p>
            <a:pPr eaLnBrk="1" hangingPunct="1"/>
            <a:r>
              <a:rPr lang="cs-CZ" smtClean="0"/>
              <a:t>Vyšehradský hřbitov – pohřebiště významných osobností</a:t>
            </a:r>
          </a:p>
          <a:p>
            <a:pPr eaLnBrk="1" hangingPunct="1"/>
            <a:r>
              <a:rPr lang="cs-CZ" smtClean="0"/>
              <a:t>Společná hrobka významných osobností uplynulých století - Slavín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POZNÁŠ PAMÁTKY PRAHY?</a:t>
            </a:r>
            <a:endParaRPr lang="cs-CZ" dirty="0"/>
          </a:p>
        </p:txBody>
      </p:sp>
      <p:pic>
        <p:nvPicPr>
          <p:cNvPr id="1026" name="Picture 2" descr="C:\Users\Moníšek\Desktop\ZŠ NESOVICE FOTKY\PRAHA\P1050521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28650" y="1600200"/>
            <a:ext cx="3543300" cy="4724400"/>
          </a:xfrm>
          <a:effectLst>
            <a:softEdge rad="112500"/>
          </a:effectLst>
        </p:spPr>
      </p:pic>
      <p:pic>
        <p:nvPicPr>
          <p:cNvPr id="1027" name="Picture 3" descr="C:\Users\Moníšek\Desktop\ZŠ NESOVICE FOTKY\PRAHA\P105053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33625"/>
            <a:ext cx="4343400" cy="3257550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625" y="457200"/>
            <a:ext cx="8686800" cy="8413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050" name="Picture 2" descr="C:\Users\Moníšek\Desktop\ZŠ NESOVICE FOTKY\PRAHA\P1050544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04800" y="2390775"/>
            <a:ext cx="4191000" cy="3143250"/>
          </a:xfrm>
          <a:effectLst>
            <a:softEdge rad="112500"/>
          </a:effectLst>
        </p:spPr>
      </p:pic>
      <p:pic>
        <p:nvPicPr>
          <p:cNvPr id="2051" name="Picture 3" descr="C:\Users\Moníšek\Desktop\ZŠ NESOVICE FOTKY\PRAHA\P1050550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33625"/>
            <a:ext cx="4343400" cy="3257550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625" y="457200"/>
            <a:ext cx="8686800" cy="84137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3074" name="Picture 2" descr="C:\Users\Moníšek\Desktop\ZŠ NESOVICE FOTKY\PRAHA\P1050560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628650" y="1600200"/>
            <a:ext cx="3543300" cy="4724400"/>
          </a:xfrm>
          <a:effectLst>
            <a:softEdge rad="112500"/>
          </a:effectLst>
        </p:spPr>
      </p:pic>
      <p:pic>
        <p:nvPicPr>
          <p:cNvPr id="3075" name="Picture 3" descr="C:\Users\Moníšek\Desktop\ZŠ NESOVICE FOTKY\PRAHA\P105057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333625"/>
            <a:ext cx="4343400" cy="3257550"/>
          </a:xfrm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1) Staroměstská radnice s orlojem</a:t>
            </a:r>
          </a:p>
          <a:p>
            <a:pPr eaLnBrk="1" hangingPunct="1"/>
            <a:r>
              <a:rPr lang="cs-CZ" smtClean="0"/>
              <a:t>2) Karlův most</a:t>
            </a:r>
          </a:p>
          <a:p>
            <a:pPr eaLnBrk="1" hangingPunct="1"/>
            <a:r>
              <a:rPr lang="cs-CZ" smtClean="0"/>
              <a:t>3) Národní divadlo</a:t>
            </a:r>
          </a:p>
          <a:p>
            <a:pPr eaLnBrk="1" hangingPunct="1"/>
            <a:r>
              <a:rPr lang="cs-CZ" smtClean="0"/>
              <a:t>4) Pražský hrad</a:t>
            </a:r>
          </a:p>
          <a:p>
            <a:pPr eaLnBrk="1" hangingPunct="1"/>
            <a:r>
              <a:rPr lang="cs-CZ" smtClean="0"/>
              <a:t>5) chrám sv. Víta</a:t>
            </a:r>
          </a:p>
          <a:p>
            <a:pPr eaLnBrk="1" hangingPunct="1"/>
            <a:r>
              <a:rPr lang="cs-CZ" smtClean="0"/>
              <a:t>6) Týnský chrám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VÍM TO…??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1) Která řeka protéká Prahou?</a:t>
            </a:r>
            <a:endParaRPr lang="cs-CZ" dirty="0"/>
          </a:p>
          <a:p>
            <a:pPr lvl="1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Vltava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2) Jak se jmenuje nejznámější pražský vrch, který se vypíná v centru města?</a:t>
            </a:r>
          </a:p>
          <a:p>
            <a:pPr lvl="1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Petřín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3) Kdo stojí v čele Prahy?</a:t>
            </a:r>
          </a:p>
          <a:p>
            <a:pPr lvl="1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Primátor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4) Byl založen jako sídlo českých knížat a králů, od roku 1918 zde sídlí prezident. Jedná se o…</a:t>
            </a:r>
          </a:p>
          <a:p>
            <a:pPr lvl="1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Pražský hrad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5) Kde na Pražském hradě se nachází korunovační klenoty?</a:t>
            </a:r>
          </a:p>
          <a:p>
            <a:pPr lvl="1" eaLnBrk="1" hangingPunct="1"/>
            <a:r>
              <a:rPr lang="cs-CZ" smtClean="0"/>
              <a:t>Chrám sv.Víta</a:t>
            </a:r>
          </a:p>
          <a:p>
            <a:pPr eaLnBrk="1" hangingPunct="1"/>
            <a:r>
              <a:rPr lang="cs-CZ" smtClean="0"/>
              <a:t>6) Jak se nazývá nejmenší pražská ulice?</a:t>
            </a:r>
          </a:p>
          <a:p>
            <a:pPr lvl="1" eaLnBrk="1" hangingPunct="1"/>
            <a:r>
              <a:rPr lang="cs-CZ" smtClean="0"/>
              <a:t>Zlatá ulička</a:t>
            </a:r>
          </a:p>
          <a:p>
            <a:pPr eaLnBrk="1" hangingPunct="1"/>
            <a:r>
              <a:rPr lang="cs-CZ" smtClean="0"/>
              <a:t>7) Ve které pražské čtvrti se nachází Pražský hrad?</a:t>
            </a:r>
          </a:p>
          <a:p>
            <a:pPr lvl="1" eaLnBrk="1" hangingPunct="1"/>
            <a:r>
              <a:rPr lang="cs-CZ" smtClean="0"/>
              <a:t>Hradčany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8) Která pražská čtvrt se nachází pod Pražským hradem?</a:t>
            </a:r>
          </a:p>
          <a:p>
            <a:pPr lvl="1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Malá Strana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9)Chrám, který se nachází na </a:t>
            </a:r>
            <a:r>
              <a:rPr lang="cs-CZ" dirty="0" err="1" smtClean="0"/>
              <a:t>Malostránském</a:t>
            </a:r>
            <a:r>
              <a:rPr lang="cs-CZ" dirty="0" smtClean="0"/>
              <a:t> náměstí se jmenuje?</a:t>
            </a:r>
          </a:p>
          <a:p>
            <a:pPr lvl="1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Chrám </a:t>
            </a:r>
            <a:r>
              <a:rPr lang="cs-CZ" dirty="0" err="1" smtClean="0"/>
              <a:t>sv.Mikuláše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10) Jak se nazývá rameno Vltavy, které odděluje Kampu od Malé Strany?</a:t>
            </a:r>
          </a:p>
          <a:p>
            <a:pPr lvl="1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err="1" smtClean="0"/>
              <a:t>Čertovka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11) Které pražské čtvrti spojuje Karlův most?</a:t>
            </a:r>
          </a:p>
          <a:p>
            <a:pPr lvl="1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Malá Strana a Staré Město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12) Na Staroměstském náměstí je pomník…</a:t>
            </a:r>
          </a:p>
          <a:p>
            <a:pPr lvl="1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Jana Husa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13) Královskou cestu na Pražský hrad zahajuje…</a:t>
            </a:r>
          </a:p>
          <a:p>
            <a:pPr lvl="1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Prašná brána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14) Kterou z pražských čtvrtí založil Karel IV.?</a:t>
            </a:r>
          </a:p>
          <a:p>
            <a:pPr lvl="1" eaLnBrk="1" fontAlgn="auto" hangingPunct="1">
              <a:spcAft>
                <a:spcPts val="0"/>
              </a:spcAft>
              <a:buFont typeface="Wingdings 2"/>
              <a:buChar char=""/>
              <a:defRPr/>
            </a:pPr>
            <a:r>
              <a:rPr lang="cs-CZ" dirty="0" smtClean="0"/>
              <a:t>Nové Město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Bibliografické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Foto: archív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ohatý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65</TotalTime>
  <Words>603</Words>
  <Application>Microsoft Office PowerPoint</Application>
  <PresentationFormat>Předvádění na obrazovce (4:3)</PresentationFormat>
  <Paragraphs>108</Paragraphs>
  <Slides>28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34" baseType="lpstr">
      <vt:lpstr>Arial</vt:lpstr>
      <vt:lpstr>Franklin Gothic Medium</vt:lpstr>
      <vt:lpstr>Franklin Gothic Book</vt:lpstr>
      <vt:lpstr>Wingdings 2</vt:lpstr>
      <vt:lpstr>Calibri</vt:lpstr>
      <vt:lpstr>Cesta</vt:lpstr>
      <vt:lpstr>PRAHA – HLAVNÍ MĚSTO ČESKÉ REPUBLIKY</vt:lpstr>
      <vt:lpstr>Snímek 2</vt:lpstr>
      <vt:lpstr>PRAHA</vt:lpstr>
      <vt:lpstr>Snímek 4</vt:lpstr>
      <vt:lpstr>PRAŽSKÝ HRAD A HRADČANY</vt:lpstr>
      <vt:lpstr>PRAŽSKÝ HRAD A HRADČANY</vt:lpstr>
      <vt:lpstr>MALÁ STRANA</vt:lpstr>
      <vt:lpstr>MALÁ STRANA, CHRÁM SV.MIKULÁŠE</vt:lpstr>
      <vt:lpstr>KAMPA A KARLŮV MOST</vt:lpstr>
      <vt:lpstr>KARLŮV MOST</vt:lpstr>
      <vt:lpstr>STARÉ MĚSTO</vt:lpstr>
      <vt:lpstr>PRAŠNÁ BRÁNA A OBECNÍ DŮM</vt:lpstr>
      <vt:lpstr>STAROMĚSTSKÁ RADNICE, TÝNSKÝ CHRÁM</vt:lpstr>
      <vt:lpstr>NOVÉ MĚSTO</vt:lpstr>
      <vt:lpstr>VÁCLAVSKÉ NÁMĚSTÍ, NÁRODNÍ DIVADLO</vt:lpstr>
      <vt:lpstr>PETŘÍN</vt:lpstr>
      <vt:lpstr>PETŘÍN</vt:lpstr>
      <vt:lpstr>POHLED Z ROZHLEDNY, ZRCADLOVÉ BLUDIŠTĚ</vt:lpstr>
      <vt:lpstr>VYŠEHRAD</vt:lpstr>
      <vt:lpstr>POZNÁŠ PAMÁTKY PRAHY?</vt:lpstr>
      <vt:lpstr>Snímek 21</vt:lpstr>
      <vt:lpstr>Snímek 22</vt:lpstr>
      <vt:lpstr>ŘEŠENÍ</vt:lpstr>
      <vt:lpstr>VÍM TO…??</vt:lpstr>
      <vt:lpstr>Snímek 25</vt:lpstr>
      <vt:lpstr>Snímek 26</vt:lpstr>
      <vt:lpstr>Snímek 27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PRAHA – HLAVNÍ MĚSTO ČESKÉ REPUBLIKY</dc:title>
  <dc:creator>Moníšek</dc:creator>
  <cp:lastModifiedBy>Dum</cp:lastModifiedBy>
  <cp:revision>9</cp:revision>
  <dcterms:created xsi:type="dcterms:W3CDTF">2012-01-14T11:15:50Z</dcterms:created>
  <dcterms:modified xsi:type="dcterms:W3CDTF">2014-03-06T09:48:00Z</dcterms:modified>
</cp:coreProperties>
</file>