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A763FB08-B46E-44FE-9FD7-BAA9F8D0073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8316C90E-ED56-4AF1-BD26-ACAB8AEB9C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http://cs.wikipedia.org/wiki/Soubor:Bedrich_Smetana.jpg</a:t>
            </a:r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A34305B-AFE7-4EE1-9446-28882EB30C34}" type="slidenum">
              <a:rPr lang="cs-CZ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grpSp>
        <p:nvGrpSpPr>
          <p:cNvPr id="5" name="Group 32"/>
          <p:cNvGrpSpPr>
            <a:grpSpLocks/>
          </p:cNvGrpSpPr>
          <p:nvPr/>
        </p:nvGrpSpPr>
        <p:grpSpPr bwMode="auto">
          <a:xfrm>
            <a:off x="6942138" y="5105400"/>
            <a:ext cx="2238375" cy="2005013"/>
            <a:chOff x="2810256" y="4943398"/>
            <a:chExt cx="2238442" cy="2005669"/>
          </a:xfrm>
        </p:grpSpPr>
        <p:sp>
          <p:nvSpPr>
            <p:cNvPr id="6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7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8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9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0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/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9388"/>
            <a:ext cx="2133600" cy="255587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710EB74B-3300-4671-928C-FBAE7154B3A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4275"/>
            <a:ext cx="2895600" cy="255588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3C32F-EF8D-4AA8-A25D-4DA5CA8D86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F424E-4C5E-4775-8238-23AE89EF772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C8206-E4AB-40B7-8FE9-ED1D0C02E7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anchor="b" anchorCtr="0"/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/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6213"/>
            <a:ext cx="2133600" cy="255587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EA4109DB-CCC9-49AA-9E6E-3F748C53D312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100"/>
            <a:ext cx="2895600" cy="2555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7956C-7E9F-45DA-859E-49E0DF7B5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14B5-61C1-477B-A5C5-A3D7C47B7AF0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336E5-C198-4DD2-A130-882BC2EE5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795C5-9425-4DB7-806E-65341C9F5C99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DA617-0562-47CF-8EB5-0B2805D2D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5"/>
          <p:cNvGrpSpPr>
            <a:grpSpLocks/>
          </p:cNvGrpSpPr>
          <p:nvPr/>
        </p:nvGrpSpPr>
        <p:grpSpPr bwMode="auto">
          <a:xfrm>
            <a:off x="7339013" y="5311775"/>
            <a:ext cx="1838325" cy="1533525"/>
            <a:chOff x="7339001" y="5311513"/>
            <a:chExt cx="1837944" cy="1533602"/>
          </a:xfrm>
        </p:grpSpPr>
        <p:sp>
          <p:nvSpPr>
            <p:cNvPr id="4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5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6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A64D7-B229-4B14-B800-9B74CC29E80F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DFC01-56F5-48CD-85E0-750A75458D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339013" y="5311775"/>
            <a:ext cx="1838325" cy="1533525"/>
            <a:chOff x="7339001" y="5311513"/>
            <a:chExt cx="1837944" cy="1533602"/>
          </a:xfrm>
        </p:grpSpPr>
        <p:sp>
          <p:nvSpPr>
            <p:cNvPr id="3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4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5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</p:grpSp>
      <p:sp>
        <p:nvSpPr>
          <p:cNvPr id="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11179-BEF0-458A-919D-B348A6CC19AD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CBF4B-FB25-4141-9A9C-B7C3C07C66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/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E9AF4-B819-41C1-BF19-DF4B6502AA88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87101-62EC-464B-BFB4-FF53A2CA2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/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971D3-F0F6-4B69-A790-704C8D2DA08F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25365-1EDF-4317-8E09-BED5C2530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E3E17-5451-41FD-8196-849A9BA15AB5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DF34D-F3AA-4EFB-89DA-0D64B3B98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9FE5E-3F66-454C-88C8-FA41C839BE98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62E9B-B834-4EFF-A292-065157792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76200"/>
            <a:ext cx="6804025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2025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625" y="6499225"/>
            <a:ext cx="2133600" cy="255588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 smtClean="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>
              <a:defRPr/>
            </a:pPr>
            <a:fld id="{BBDF7A0F-3093-4913-9E20-E93F2E37A56B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225"/>
            <a:ext cx="2895600" cy="255588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988" y="6208713"/>
            <a:ext cx="1049337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 smtClean="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CBF0E858-5EB6-4B96-8B70-0F7F0FB30B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6" r:id="rId5"/>
    <p:sldLayoutId id="2147483687" r:id="rId6"/>
    <p:sldLayoutId id="2147483688" r:id="rId7"/>
    <p:sldLayoutId id="2147483681" r:id="rId8"/>
    <p:sldLayoutId id="2147483689" r:id="rId9"/>
    <p:sldLayoutId id="2147483680" r:id="rId10"/>
    <p:sldLayoutId id="2147483679" r:id="rId11"/>
  </p:sldLayoutIdLst>
  <p:transition>
    <p:randomBar dir="vert"/>
  </p:transition>
  <p:txStyles>
    <p:titleStyle>
      <a:lvl1pPr algn="l" rtl="0" fontAlgn="base">
        <a:spcBef>
          <a:spcPct val="0"/>
        </a:spcBef>
        <a:spcAft>
          <a:spcPct val="0"/>
        </a:spcAft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9pPr>
    </p:titleStyle>
    <p:bodyStyle>
      <a:lvl1pPr marL="342900" indent="-342900" algn="l" rtl="0" fontAlgn="base">
        <a:spcBef>
          <a:spcPts val="2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rtl="0" fontAlgn="base">
        <a:spcBef>
          <a:spcPts val="1200"/>
        </a:spcBef>
        <a:spcAft>
          <a:spcPct val="0"/>
        </a:spcAft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rtl="0" fontAlgn="base">
        <a:spcBef>
          <a:spcPts val="1200"/>
        </a:spcBef>
        <a:spcAft>
          <a:spcPct val="0"/>
        </a:spcAft>
        <a:buClr>
          <a:srgbClr val="A47C0C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rtl="0" fontAlgn="base">
        <a:spcBef>
          <a:spcPts val="1200"/>
        </a:spcBef>
        <a:spcAft>
          <a:spcPct val="0"/>
        </a:spcAft>
        <a:buClr>
          <a:schemeClr val="accent2"/>
        </a:buClr>
        <a:buFont typeface="Wingdings" pitchFamily="2" charset="2"/>
        <a:buChar char=""/>
        <a:defRPr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rtl="0" fontAlgn="base">
        <a:spcBef>
          <a:spcPts val="1200"/>
        </a:spcBef>
        <a:spcAft>
          <a:spcPct val="0"/>
        </a:spcAft>
        <a:buClr>
          <a:srgbClr val="255775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3/Bedrich_Smetana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wd51vB7Uow" TargetMode="External"/><Relationship Id="rId2" Type="http://schemas.openxmlformats.org/officeDocument/2006/relationships/hyperlink" Target="http://www.youtube.com/watch?v=Na6piObEzw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zpravy.idnes.cz/skolska-reforma-pri-hodine-dobry-ucitel-jen-nemele-fs9-/studium.asp?c=A071026_115854_studium_ba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Bedřich Smetana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3212976"/>
            <a:ext cx="6120482" cy="1990725"/>
          </a:xfrm>
        </p:spPr>
        <p:txBody>
          <a:bodyPr>
            <a:noAutofit/>
          </a:bodyPr>
          <a:lstStyle/>
          <a:p>
            <a:pPr algn="r" fontAlgn="auto">
              <a:spcBef>
                <a:spcPct val="20000"/>
              </a:spcBef>
              <a:spcAft>
                <a:spcPts val="0"/>
              </a:spcAft>
              <a:buClr>
                <a:schemeClr val="hlink"/>
              </a:buClr>
              <a:buSzPct val="60000"/>
              <a:defRPr/>
            </a:pPr>
            <a:r>
              <a:rPr lang="cs-CZ" sz="1200" dirty="0" smtClean="0"/>
              <a:t>Základní škola a mateřská škola Nesovice, příspěvková organizace; </a:t>
            </a:r>
            <a:r>
              <a:rPr lang="cs-CZ" sz="1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Inovace a zkvalitnění výuky prostřednictvím ICT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VY_32_INOVACE_14_Bedřich Smetana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Život a dílo Bedřicha Smetany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Mgr. Iva Hanáková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48063" y="333375"/>
            <a:ext cx="3400425" cy="8302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041679" cy="43735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Život a dílo Bedřicha Smetany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Předmět: Hudební výchova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mtClean="0"/>
              <a:t>Ročník: 5.</a:t>
            </a:r>
            <a:endParaRPr lang="cs-CZ" dirty="0"/>
          </a:p>
        </p:txBody>
      </p:sp>
    </p:spTree>
  </p:cSld>
  <p:clrMapOvr>
    <a:masterClrMapping/>
  </p:clrMapOvr>
  <p:transition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Bedřich Smetana (1824 – 1884)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6" name="Picture 4" descr="Soubor:Bedrich Smetana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51050" y="1989138"/>
            <a:ext cx="2962275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5292725" y="1779588"/>
            <a:ext cx="3600450" cy="42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/>
              <a:t>Bedřich Smetana byl významný český skladatel. Narodil se v roce 1824 v Litomyšli. V pěti letech už uměl zahrát několik skladeb na housle. Učil se také na klavír. </a:t>
            </a:r>
          </a:p>
          <a:p>
            <a:pPr algn="just"/>
            <a:r>
              <a:rPr lang="cs-CZ"/>
              <a:t>V osmi letech složil svou první skladbičku Kvapík D dur. Pobýval ve Švédsku, kde skládal polky a koncertoval.</a:t>
            </a:r>
          </a:p>
          <a:p>
            <a:pPr algn="just"/>
            <a:r>
              <a:rPr lang="cs-CZ"/>
              <a:t>Smetanu postihla sluchová choroba, která se zhoršovala, až ohluchl. Posledních deset let svého života žil v naprosté hluchotě, i přesto pokračoval ve skládání svých děl.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Zkomponoval tyto opery: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Braniboři v Čechách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Prodaná nevěsta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Dalibor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Libuše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Dvě vdovy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Hubička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Tajemství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Čertova stěna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Viola (nedokončena)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 orchestr napsal cyklus symfonických básní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vlast.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Vyšehrad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Vltava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Šárka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Z českých luhů a hájů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Tábor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s-CZ" dirty="0" smtClean="0"/>
              <a:t>Blaník </a:t>
            </a:r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 k doplnění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041679" cy="43735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Bedřich Smetana se narodil v ________________.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Jako dítě se učil hrát na ____________________.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Operou ___________ bylo slavnostně otevřeno Národní ______________.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Ve které opeře Bedřicha Smetany vystupují postavy Jeníka, Mařenky, Kecala a Vaška?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/>
              <a:t>_________________________________________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724525" y="1773238"/>
            <a:ext cx="1943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FF0000"/>
                </a:solidFill>
              </a:rPr>
              <a:t>Litomyšli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435600" y="2349500"/>
            <a:ext cx="19446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FF0000"/>
                </a:solidFill>
              </a:rPr>
              <a:t>housle a klavír</a:t>
            </a:r>
          </a:p>
        </p:txBody>
      </p:sp>
      <p:sp>
        <p:nvSpPr>
          <p:cNvPr id="19461" name="TextovéPole 5"/>
          <p:cNvSpPr txBox="1">
            <a:spLocks noChangeArrowheads="1"/>
          </p:cNvSpPr>
          <p:nvPr/>
        </p:nvSpPr>
        <p:spPr bwMode="auto">
          <a:xfrm>
            <a:off x="3276600" y="2987675"/>
            <a:ext cx="503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92500" y="2987675"/>
            <a:ext cx="1943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</a:rPr>
              <a:t>ibuše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348038" y="3284538"/>
            <a:ext cx="1944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FF0000"/>
                </a:solidFill>
              </a:rPr>
              <a:t>Divadlo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600450" y="4754563"/>
            <a:ext cx="1943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FF0000"/>
                </a:solidFill>
              </a:rPr>
              <a:t>Prodaná nevěsta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041679" cy="43735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 mapě najděte rodné město Bedřicha Smetany.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Kde pramení řeka Vltava?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Která symfonická báseň z cyklu Má vlast vystihuje řeku od pramene po veletok?</a:t>
            </a:r>
            <a:endParaRPr lang="cs-CZ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041679" cy="43735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hlinkClick r:id="rId2"/>
              </a:rPr>
              <a:t>Proč bychom se netěšili </a:t>
            </a:r>
            <a:r>
              <a:rPr lang="cs-CZ" dirty="0" smtClean="0"/>
              <a:t>(z opery Prodaná nevěsta)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hlinkClick r:id="rId3"/>
              </a:rPr>
              <a:t>Vltava</a:t>
            </a:r>
            <a:endParaRPr lang="cs-CZ" dirty="0" smtClean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Bibliografické citace</a:t>
            </a:r>
          </a:p>
        </p:txBody>
      </p:sp>
      <p:sp>
        <p:nvSpPr>
          <p:cNvPr id="22530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>
                <a:latin typeface="Calibri" pitchFamily="34" charset="0"/>
              </a:rPr>
              <a:t>NEJEZCHLEBOVÁ , Lenka. </a:t>
            </a:r>
            <a:r>
              <a:rPr lang="cs-CZ" i="1">
                <a:latin typeface="Calibri" pitchFamily="34" charset="0"/>
              </a:rPr>
              <a:t>Idnes.cz : Školská reforma: “Při hodině dobrý učitel jen nemele“ [online]. 26. října 2007 12:21. [cit. 2007-12-03]. Dostupný z WWW: &lt;</a:t>
            </a:r>
            <a:r>
              <a:rPr lang="cs-CZ" i="1" u="sng">
                <a:latin typeface="Calibri" pitchFamily="34" charset="0"/>
                <a:hlinkClick r:id="rId2"/>
              </a:rPr>
              <a:t>http://zpravy.idnes.cz/skolska-reforma-pri-hodine-dobry-ucitel-jen-nemele-fs9-/studium.asp?c=A071026_115854_studium_bar</a:t>
            </a:r>
            <a:r>
              <a:rPr lang="cs-CZ" i="1">
                <a:latin typeface="Calibri" pitchFamily="34" charset="0"/>
              </a:rPr>
              <a:t>&gt;. 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Symfonie</Template>
  <TotalTime>55</TotalTime>
  <Words>107</Words>
  <Application>Microsoft Office PowerPoint</Application>
  <PresentationFormat>On-screen Show (4:3)</PresentationFormat>
  <Paragraphs>12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8</vt:i4>
      </vt:variant>
    </vt:vector>
  </HeadingPairs>
  <TitlesOfParts>
    <vt:vector size="20" baseType="lpstr">
      <vt:lpstr>Arial</vt:lpstr>
      <vt:lpstr>Trebuchet MS</vt:lpstr>
      <vt:lpstr>Garamond</vt:lpstr>
      <vt:lpstr>Wingdings</vt:lpstr>
      <vt:lpstr>Calibri</vt:lpstr>
      <vt:lpstr>1</vt:lpstr>
      <vt:lpstr>1</vt:lpstr>
      <vt:lpstr>1</vt:lpstr>
      <vt:lpstr>1</vt:lpstr>
      <vt:lpstr>1</vt:lpstr>
      <vt:lpstr>1</vt:lpstr>
      <vt:lpstr>1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13</cp:revision>
  <dcterms:created xsi:type="dcterms:W3CDTF">2011-04-12T15:51:18Z</dcterms:created>
  <dcterms:modified xsi:type="dcterms:W3CDTF">2014-03-06T13:42:10Z</dcterms:modified>
</cp:coreProperties>
</file>