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83825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89414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87185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4988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52518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69420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62447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42436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87884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16619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84650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C0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32669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6362764"/>
              </p:ext>
            </p:extLst>
          </p:nvPr>
        </p:nvGraphicFramePr>
        <p:xfrm>
          <a:off x="1431887" y="2204864"/>
          <a:ext cx="6208395" cy="19308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Ročník: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5.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Vzdělávací oblast: 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jeho svět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Vzdělávací obor: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Vlastivěda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Tematický okruh: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Místo, kde žijeme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Téma: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Moravskoslezský</a:t>
                      </a:r>
                      <a:r>
                        <a:rPr lang="cs-CZ" sz="1400" kern="50" baseline="0" dirty="0" smtClean="0">
                          <a:effectLst/>
                        </a:rPr>
                        <a:t> kraj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</a:tr>
              <a:tr h="22397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Jméno autora: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Dana Málková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Vytvořeno dne: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16. června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Metodický popis,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(anotace):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Podpora</a:t>
                      </a:r>
                      <a:r>
                        <a:rPr lang="cs-CZ" sz="1400" kern="50" baseline="0" dirty="0" smtClean="0">
                          <a:effectLst/>
                        </a:rPr>
                        <a:t> výkladové hodiny Moravskoslezský </a:t>
                      </a:r>
                      <a:r>
                        <a:rPr lang="cs-CZ" sz="1400" kern="50" baseline="0" dirty="0" smtClean="0">
                          <a:effectLst/>
                        </a:rPr>
                        <a:t>kraj.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315402" y="4293096"/>
            <a:ext cx="4392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VY_32_INOVACE_06-38</a:t>
            </a:r>
            <a:endParaRPr lang="cs-CZ" sz="3200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8585" y="522920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395536" y="476672"/>
            <a:ext cx="806489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MORAVSKOSLEZSKÝ KRAJ</a:t>
            </a:r>
            <a:endParaRPr lang="cs-CZ" sz="5400" b="1" cap="none" spc="50" dirty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88117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514931"/>
            <a:ext cx="8764345" cy="504056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MORAVSKOSLEZSKÝ KRAJ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2978449"/>
            <a:ext cx="5328592" cy="769441"/>
          </a:xfrm>
          <a:prstGeom prst="rect">
            <a:avLst/>
          </a:prstGeom>
          <a:solidFill>
            <a:srgbClr val="FFC0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ROZLOHA 5 427Km</a:t>
            </a:r>
            <a:r>
              <a:rPr lang="cs-CZ" sz="4400" baseline="30000" dirty="0" smtClean="0"/>
              <a:t>2</a:t>
            </a:r>
            <a:endParaRPr lang="cs-CZ" sz="4400" baseline="30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1514931"/>
            <a:ext cx="5328592" cy="1446550"/>
          </a:xfrm>
          <a:prstGeom prst="rect">
            <a:avLst/>
          </a:prstGeom>
          <a:solidFill>
            <a:srgbClr val="FFC0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POLOHA – SEVER MORAVY A </a:t>
            </a:r>
            <a:r>
              <a:rPr lang="cs-CZ" sz="4400" dirty="0" smtClean="0"/>
              <a:t>SLEZSKA</a:t>
            </a:r>
            <a:endParaRPr lang="cs-CZ" sz="4400" baseline="30000" dirty="0"/>
          </a:p>
        </p:txBody>
      </p:sp>
    </p:spTree>
    <p:extLst>
      <p:ext uri="{BB962C8B-B14F-4D97-AF65-F5344CB8AC3E}">
        <p14:creationId xmlns:p14="http://schemas.microsoft.com/office/powerpoint/2010/main" val="3630833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MORAVSKOSLEZSKÝ KRAJ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6120680" cy="2908919"/>
          </a:xfrm>
        </p:spPr>
        <p:txBody>
          <a:bodyPr>
            <a:normAutofit/>
          </a:bodyPr>
          <a:lstStyle/>
          <a:p>
            <a:r>
              <a:rPr lang="cs-CZ" dirty="0" smtClean="0"/>
              <a:t>KRAJSKÉ MĚSTO – OSTRAVA</a:t>
            </a:r>
          </a:p>
          <a:p>
            <a:r>
              <a:rPr lang="cs-CZ" dirty="0" smtClean="0"/>
              <a:t>POČET OBYVATEL – 1 259 791</a:t>
            </a:r>
          </a:p>
          <a:p>
            <a:r>
              <a:rPr lang="cs-CZ" dirty="0" smtClean="0"/>
              <a:t>OKRESY:  </a:t>
            </a:r>
            <a:r>
              <a:rPr lang="cs-CZ" sz="4800" b="1" dirty="0" smtClean="0"/>
              <a:t>6 </a:t>
            </a:r>
            <a:endParaRPr lang="cs-CZ" b="1" dirty="0" smtClean="0"/>
          </a:p>
          <a:p>
            <a:r>
              <a:rPr lang="cs-CZ" dirty="0" smtClean="0"/>
              <a:t>POČET OBCÍ: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803032" y="2492896"/>
            <a:ext cx="2736304" cy="3046988"/>
          </a:xfrm>
          <a:prstGeom prst="rect">
            <a:avLst/>
          </a:prstGeom>
          <a:solidFill>
            <a:srgbClr val="FFC000">
              <a:alpha val="58000"/>
            </a:srgb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Opava</a:t>
            </a:r>
          </a:p>
          <a:p>
            <a:r>
              <a:rPr lang="cs-CZ" sz="3200" b="1" dirty="0" smtClean="0"/>
              <a:t>Frýdek-Místek</a:t>
            </a:r>
          </a:p>
          <a:p>
            <a:r>
              <a:rPr lang="cs-CZ" sz="3200" b="1" dirty="0" smtClean="0"/>
              <a:t>Karviná</a:t>
            </a:r>
          </a:p>
          <a:p>
            <a:r>
              <a:rPr lang="cs-CZ" sz="3200" b="1" dirty="0" smtClean="0"/>
              <a:t>Bruntál</a:t>
            </a:r>
          </a:p>
          <a:p>
            <a:r>
              <a:rPr lang="cs-CZ" sz="3200" b="1" dirty="0" smtClean="0"/>
              <a:t>Nový Jičín</a:t>
            </a:r>
          </a:p>
          <a:p>
            <a:r>
              <a:rPr lang="cs-CZ" sz="3200" b="1" dirty="0" smtClean="0"/>
              <a:t>Ostrava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90464" y="5013176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DALŠÍ VELKÁ MĚSTA: </a:t>
            </a:r>
          </a:p>
          <a:p>
            <a:r>
              <a:rPr lang="cs-CZ" sz="3200" dirty="0" smtClean="0"/>
              <a:t>Krnov, Třinec, Kopřivnice, Vítkov, Hlučín, Frýdlant nad Ostravicí, Bohumín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111293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8421"/>
            <a:ext cx="8229600" cy="1143000"/>
          </a:xfrm>
        </p:spPr>
        <p:txBody>
          <a:bodyPr/>
          <a:lstStyle/>
          <a:p>
            <a:r>
              <a:rPr lang="cs-CZ" b="1" dirty="0" smtClean="0"/>
              <a:t>SYMBOLY KRAJE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75656" y="1340768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ZNAK KRAJE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32040" y="1340768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VLAJKA KRAJE</a:t>
            </a:r>
            <a:endParaRPr lang="cs-CZ" sz="28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997286"/>
            <a:ext cx="3960663" cy="476232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0836" y="2002127"/>
            <a:ext cx="6042248" cy="4531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6115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514931"/>
            <a:ext cx="8764345" cy="504056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POVRCH, VODSTVO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1124" y="4616499"/>
            <a:ext cx="6552728" cy="1938992"/>
          </a:xfrm>
          <a:prstGeom prst="rect">
            <a:avLst/>
          </a:prstGeom>
          <a:solidFill>
            <a:srgbClr val="FFC000">
              <a:alpha val="60000"/>
            </a:srgbClr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/>
              <a:t>Severozápad – HRUBÝ JESENÍK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/>
              <a:t>Jihozápad – NÍZSKÝ JESENÍK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4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/>
              <a:t>JIH a JIHOVÝCHOD – Moravskoslezské Beskydy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400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1472312"/>
            <a:ext cx="2428638" cy="2246769"/>
          </a:xfrm>
          <a:prstGeom prst="rect">
            <a:avLst/>
          </a:prstGeom>
          <a:solidFill>
            <a:srgbClr val="FFC0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Odra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Opava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Moravice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Ostravice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Olše</a:t>
            </a:r>
          </a:p>
        </p:txBody>
      </p:sp>
    </p:spTree>
    <p:extLst>
      <p:ext uri="{BB962C8B-B14F-4D97-AF65-F5344CB8AC3E}">
        <p14:creationId xmlns:p14="http://schemas.microsoft.com/office/powerpoint/2010/main" val="3004052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cap="all" dirty="0" smtClean="0"/>
              <a:t>Průmysl</a:t>
            </a:r>
            <a:endParaRPr lang="cs-CZ" b="1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Těžba černého uhlí – KARVINSKO</a:t>
            </a:r>
          </a:p>
          <a:p>
            <a:r>
              <a:rPr lang="cs-CZ" dirty="0" smtClean="0"/>
              <a:t>Železárny a ocelárny – OSTRAVA</a:t>
            </a:r>
          </a:p>
          <a:p>
            <a:r>
              <a:rPr lang="cs-CZ" dirty="0" smtClean="0"/>
              <a:t>Strojírenský průmysl – VÍTKOVICE</a:t>
            </a:r>
          </a:p>
          <a:p>
            <a:r>
              <a:rPr lang="cs-CZ" dirty="0" smtClean="0"/>
              <a:t>Chemický průmysl</a:t>
            </a:r>
          </a:p>
          <a:p>
            <a:endParaRPr lang="cs-CZ" dirty="0"/>
          </a:p>
          <a:p>
            <a:r>
              <a:rPr lang="cs-CZ" dirty="0" smtClean="0"/>
              <a:t>Průmysl stavebních hmot a potravinářství</a:t>
            </a:r>
          </a:p>
          <a:p>
            <a:endParaRPr lang="cs-CZ" dirty="0"/>
          </a:p>
          <a:p>
            <a:r>
              <a:rPr lang="cs-CZ" dirty="0" smtClean="0"/>
              <a:t>Kopřivnice – výroba automobilů TATRA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3021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ZEMĚDĚLSTVÍ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/>
              <a:t>V podhůří:</a:t>
            </a:r>
          </a:p>
          <a:p>
            <a:pPr marL="0" indent="0" algn="just">
              <a:buNone/>
            </a:pPr>
            <a:r>
              <a:rPr lang="cs-CZ" dirty="0" smtClean="0"/>
              <a:t>Pěstování – méně náročné plodiny – brambory, len a oves</a:t>
            </a:r>
          </a:p>
          <a:p>
            <a:pPr marL="0" indent="0" algn="just">
              <a:buNone/>
            </a:pPr>
            <a:endParaRPr lang="cs-CZ" dirty="0"/>
          </a:p>
          <a:p>
            <a:pPr algn="just"/>
            <a:r>
              <a:rPr lang="cs-CZ" dirty="0" smtClean="0"/>
              <a:t>Chov krav a ovcí</a:t>
            </a:r>
          </a:p>
          <a:p>
            <a:pPr algn="just"/>
            <a:endParaRPr lang="cs-CZ" dirty="0" smtClean="0"/>
          </a:p>
          <a:p>
            <a:pPr algn="just"/>
            <a:endParaRPr lang="cs-CZ" dirty="0" smtClean="0"/>
          </a:p>
          <a:p>
            <a:pPr algn="just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52232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ZAJÍMAVOSTI KRAJE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900808"/>
          </a:xfrm>
        </p:spPr>
        <p:txBody>
          <a:bodyPr/>
          <a:lstStyle/>
          <a:p>
            <a:r>
              <a:rPr lang="cs-CZ" dirty="0" smtClean="0"/>
              <a:t>Sídlo krajského úřadu – OSTRAVA</a:t>
            </a:r>
          </a:p>
          <a:p>
            <a:r>
              <a:rPr lang="cs-CZ" dirty="0" smtClean="0"/>
              <a:t>Hejtman Moravskoslezského kraje je:</a:t>
            </a:r>
          </a:p>
          <a:p>
            <a:r>
              <a:rPr lang="cs-CZ" dirty="0" smtClean="0"/>
              <a:t>Ing. Jaroslav Palas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67544" y="4135593"/>
            <a:ext cx="8229600" cy="190080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Chráněné krajinné oblasti zasahující do JMK: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CHKO Moravskoslezské Beskydy, CHKO Jeseníky, CHKO Poodří</a:t>
            </a:r>
            <a:endParaRPr lang="cs-CZ" baseline="30000" dirty="0" smtClean="0"/>
          </a:p>
        </p:txBody>
      </p:sp>
    </p:spTree>
    <p:extLst>
      <p:ext uri="{BB962C8B-B14F-4D97-AF65-F5344CB8AC3E}">
        <p14:creationId xmlns:p14="http://schemas.microsoft.com/office/powerpoint/2010/main" val="3633035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Národní kulturní památky a jiné zajímavosti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52844" y="1772816"/>
            <a:ext cx="7128791" cy="4524315"/>
          </a:xfrm>
          <a:prstGeom prst="rect">
            <a:avLst/>
          </a:prstGeom>
          <a:solidFill>
            <a:srgbClr val="FF0000">
              <a:alpha val="38000"/>
            </a:srgbClr>
          </a:solidFill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Karlova Studánka – Lázně</a:t>
            </a:r>
          </a:p>
          <a:p>
            <a:pPr marL="571500" indent="-571500">
              <a:buFont typeface="Arial" pitchFamily="34" charset="0"/>
              <a:buChar char="•"/>
            </a:pPr>
            <a:endParaRPr lang="cs-CZ" sz="3600" dirty="0" smtClean="0"/>
          </a:p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Hrad Sovinec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Zřícenina hradu HUKVALDY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Jeskyně Šipka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Lysá hora – nejvyšší hora Beskyd</a:t>
            </a:r>
          </a:p>
          <a:p>
            <a:pPr marL="571500" indent="-571500">
              <a:buFont typeface="Arial" pitchFamily="34" charset="0"/>
              <a:buChar char="•"/>
            </a:pPr>
            <a:endParaRPr lang="cs-CZ" sz="3600" dirty="0" smtClean="0"/>
          </a:p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Dřevěný kostel Božího Těla - Třinec</a:t>
            </a:r>
          </a:p>
        </p:txBody>
      </p:sp>
    </p:spTree>
    <p:extLst>
      <p:ext uri="{BB962C8B-B14F-4D97-AF65-F5344CB8AC3E}">
        <p14:creationId xmlns:p14="http://schemas.microsoft.com/office/powerpoint/2010/main" val="2031973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Národní kulturní památky a jiné zajímavosti</a:t>
            </a:r>
            <a:endParaRPr lang="cs-CZ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1700808"/>
            <a:ext cx="3297481" cy="501317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0209" y="1585677"/>
            <a:ext cx="3932578" cy="524343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534972"/>
            <a:ext cx="6837743" cy="512830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8083" y="1542278"/>
            <a:ext cx="6716001" cy="5037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5608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546848" cy="562074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/>
              <a:t>Použitá literatura, zdroje: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5544616"/>
          </a:xfrm>
        </p:spPr>
        <p:txBody>
          <a:bodyPr>
            <a:noAutofit/>
          </a:bodyPr>
          <a:lstStyle/>
          <a:p>
            <a:r>
              <a:rPr lang="cs-CZ" sz="1600" dirty="0" err="1"/>
              <a:t>Soubor:Moravian-Silesian</a:t>
            </a:r>
            <a:r>
              <a:rPr lang="cs-CZ" sz="1600" dirty="0"/>
              <a:t> Region </a:t>
            </a:r>
            <a:r>
              <a:rPr lang="cs-CZ" sz="1600" dirty="0" err="1"/>
              <a:t>CoA</a:t>
            </a:r>
            <a:r>
              <a:rPr lang="cs-CZ" sz="1600" dirty="0"/>
              <a:t> </a:t>
            </a:r>
            <a:r>
              <a:rPr lang="cs-CZ" sz="1600" dirty="0" err="1"/>
              <a:t>CZ.svg</a:t>
            </a:r>
            <a:r>
              <a:rPr lang="cs-CZ" sz="1600" dirty="0"/>
              <a:t>. In </a:t>
            </a:r>
            <a:r>
              <a:rPr lang="cs-CZ" sz="1600" i="1" dirty="0" err="1"/>
              <a:t>Wikipedia</a:t>
            </a:r>
            <a:r>
              <a:rPr lang="cs-CZ" sz="1600" i="1" dirty="0"/>
              <a:t> 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St. </a:t>
            </a:r>
            <a:r>
              <a:rPr lang="cs-CZ" sz="1600" dirty="0" err="1"/>
              <a:t>Petersburg</a:t>
            </a:r>
            <a:r>
              <a:rPr lang="cs-CZ" sz="1600" dirty="0"/>
              <a:t> (Florida) : </a:t>
            </a:r>
            <a:r>
              <a:rPr lang="cs-CZ" sz="1600" dirty="0" err="1"/>
              <a:t>Wikipedia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[cit. </a:t>
            </a:r>
            <a:r>
              <a:rPr lang="cs-CZ" sz="1600" dirty="0" smtClean="0"/>
              <a:t>2011-06-18</a:t>
            </a:r>
            <a:r>
              <a:rPr lang="cs-CZ" sz="1600" dirty="0"/>
              <a:t>]. Dostupné z WWW: &lt;http://cs.wikipedia.org/wiki/</a:t>
            </a:r>
            <a:r>
              <a:rPr lang="cs-CZ" sz="1600" dirty="0" err="1"/>
              <a:t>Soubor:Moravian-Silesian_Region_CoA_CZ.svg</a:t>
            </a:r>
            <a:r>
              <a:rPr lang="cs-CZ" sz="1600" dirty="0" smtClean="0"/>
              <a:t>&gt;.</a:t>
            </a:r>
          </a:p>
          <a:p>
            <a:r>
              <a:rPr lang="cs-CZ" sz="1600" dirty="0" err="1"/>
              <a:t>Soubor:Flag</a:t>
            </a:r>
            <a:r>
              <a:rPr lang="cs-CZ" sz="1600" dirty="0"/>
              <a:t> </a:t>
            </a:r>
            <a:r>
              <a:rPr lang="cs-CZ" sz="1600" dirty="0" err="1"/>
              <a:t>of</a:t>
            </a:r>
            <a:r>
              <a:rPr lang="cs-CZ" sz="1600" dirty="0"/>
              <a:t> </a:t>
            </a:r>
            <a:r>
              <a:rPr lang="cs-CZ" sz="1600" dirty="0" err="1"/>
              <a:t>Moravian-Silesian</a:t>
            </a:r>
            <a:r>
              <a:rPr lang="cs-CZ" sz="1600" dirty="0"/>
              <a:t> </a:t>
            </a:r>
            <a:r>
              <a:rPr lang="cs-CZ" sz="1600" dirty="0" err="1"/>
              <a:t>Region.svg</a:t>
            </a:r>
            <a:r>
              <a:rPr lang="cs-CZ" sz="1600" dirty="0"/>
              <a:t>. In </a:t>
            </a:r>
            <a:r>
              <a:rPr lang="cs-CZ" sz="1600" i="1" dirty="0" err="1"/>
              <a:t>Wikipedia</a:t>
            </a:r>
            <a:r>
              <a:rPr lang="cs-CZ" sz="1600" i="1" dirty="0"/>
              <a:t> 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St. </a:t>
            </a:r>
            <a:r>
              <a:rPr lang="cs-CZ" sz="1600" dirty="0" err="1"/>
              <a:t>Petersburg</a:t>
            </a:r>
            <a:r>
              <a:rPr lang="cs-CZ" sz="1600" dirty="0"/>
              <a:t> (Florida) : </a:t>
            </a:r>
            <a:r>
              <a:rPr lang="cs-CZ" sz="1600" dirty="0" err="1"/>
              <a:t>Wikipedia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[cit. </a:t>
            </a:r>
            <a:r>
              <a:rPr lang="cs-CZ" sz="1600" dirty="0" smtClean="0"/>
              <a:t>2011-06-18</a:t>
            </a:r>
            <a:r>
              <a:rPr lang="cs-CZ" sz="1600" dirty="0"/>
              <a:t>]. Dostupné z WWW: &lt;http://cs.wikipedia.org/wiki/</a:t>
            </a:r>
            <a:r>
              <a:rPr lang="cs-CZ" sz="1600" dirty="0" err="1"/>
              <a:t>Soubor:Flag_of_Moravian-Silesian_Region.svg</a:t>
            </a:r>
            <a:r>
              <a:rPr lang="cs-CZ" sz="1600" dirty="0" smtClean="0"/>
              <a:t>&gt;.</a:t>
            </a:r>
          </a:p>
          <a:p>
            <a:r>
              <a:rPr lang="cs-CZ" sz="1600" dirty="0"/>
              <a:t>Soubor:2004 </a:t>
            </a:r>
            <a:r>
              <a:rPr lang="cs-CZ" sz="1600" dirty="0" err="1"/>
              <a:t>Moravskoslezsky</a:t>
            </a:r>
            <a:r>
              <a:rPr lang="cs-CZ" sz="1600" dirty="0"/>
              <a:t> kraj.PNG. In </a:t>
            </a:r>
            <a:r>
              <a:rPr lang="cs-CZ" sz="1600" i="1" dirty="0" err="1"/>
              <a:t>Wikipedia</a:t>
            </a:r>
            <a:r>
              <a:rPr lang="cs-CZ" sz="1600" i="1" dirty="0"/>
              <a:t> 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St. </a:t>
            </a:r>
            <a:r>
              <a:rPr lang="cs-CZ" sz="1600" dirty="0" err="1"/>
              <a:t>Petersburg</a:t>
            </a:r>
            <a:r>
              <a:rPr lang="cs-CZ" sz="1600" dirty="0"/>
              <a:t> (Florida) : </a:t>
            </a:r>
            <a:r>
              <a:rPr lang="cs-CZ" sz="1600" dirty="0" err="1"/>
              <a:t>Wikipedia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[cit. </a:t>
            </a:r>
            <a:r>
              <a:rPr lang="cs-CZ" sz="1600" dirty="0" smtClean="0"/>
              <a:t>2011-06-18</a:t>
            </a:r>
            <a:r>
              <a:rPr lang="cs-CZ" sz="1600" dirty="0"/>
              <a:t>]. Dostupné z WWW: &lt;http://cs.wikipedia.org/wiki/Soubor:2004_Moravskoslezsky_kraj.PNG</a:t>
            </a:r>
            <a:r>
              <a:rPr lang="cs-CZ" sz="1600" dirty="0" smtClean="0"/>
              <a:t>&gt;.</a:t>
            </a:r>
          </a:p>
          <a:p>
            <a:r>
              <a:rPr lang="cs-CZ" sz="1600" dirty="0"/>
              <a:t>Soubor:Oto%C4%8Dit o Sn%C3%ADmek 025.jpg. In </a:t>
            </a:r>
            <a:r>
              <a:rPr lang="cs-CZ" sz="1600" i="1" dirty="0" err="1"/>
              <a:t>Wikipedia</a:t>
            </a:r>
            <a:r>
              <a:rPr lang="cs-CZ" sz="1600" i="1" dirty="0"/>
              <a:t> 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St. </a:t>
            </a:r>
            <a:r>
              <a:rPr lang="cs-CZ" sz="1600" dirty="0" err="1"/>
              <a:t>Petersburg</a:t>
            </a:r>
            <a:r>
              <a:rPr lang="cs-CZ" sz="1600" dirty="0"/>
              <a:t> (Florida) : </a:t>
            </a:r>
            <a:r>
              <a:rPr lang="cs-CZ" sz="1600" dirty="0" err="1"/>
              <a:t>Wikipedia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[cit. </a:t>
            </a:r>
            <a:r>
              <a:rPr lang="cs-CZ" sz="1600" dirty="0" smtClean="0"/>
              <a:t>2011-06-18</a:t>
            </a:r>
            <a:r>
              <a:rPr lang="cs-CZ" sz="1600" dirty="0"/>
              <a:t>]. Dostupné z WWW: &lt;http://cs.wikipedia.org/wiki/Soubor:Oto%C4%8Dit_o_Sn%C3%ADmek_025.jpg</a:t>
            </a:r>
            <a:r>
              <a:rPr lang="cs-CZ" sz="1600" dirty="0" smtClean="0"/>
              <a:t>&gt;.</a:t>
            </a:r>
          </a:p>
          <a:p>
            <a:r>
              <a:rPr lang="cs-CZ" sz="1600" dirty="0" err="1"/>
              <a:t>Soubor:SovinecObec.jpg</a:t>
            </a:r>
            <a:r>
              <a:rPr lang="cs-CZ" sz="1600" dirty="0"/>
              <a:t>. In </a:t>
            </a:r>
            <a:r>
              <a:rPr lang="cs-CZ" sz="1600" i="1" dirty="0" err="1"/>
              <a:t>Wikipedia</a:t>
            </a:r>
            <a:r>
              <a:rPr lang="cs-CZ" sz="1600" i="1" dirty="0"/>
              <a:t> 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St. </a:t>
            </a:r>
            <a:r>
              <a:rPr lang="cs-CZ" sz="1600" dirty="0" err="1"/>
              <a:t>Petersburg</a:t>
            </a:r>
            <a:r>
              <a:rPr lang="cs-CZ" sz="1600" dirty="0"/>
              <a:t> (Florida) : </a:t>
            </a:r>
            <a:r>
              <a:rPr lang="cs-CZ" sz="1600" dirty="0" err="1"/>
              <a:t>Wikipedia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[cit. </a:t>
            </a:r>
            <a:r>
              <a:rPr lang="cs-CZ" sz="1600" dirty="0" smtClean="0"/>
              <a:t>2011-06-18</a:t>
            </a:r>
            <a:r>
              <a:rPr lang="cs-CZ" sz="1600" dirty="0"/>
              <a:t>]. Dostupné z WWW: &lt;http://cs.wikipedia.org/wiki/</a:t>
            </a:r>
            <a:r>
              <a:rPr lang="cs-CZ" sz="1600" dirty="0" err="1"/>
              <a:t>Soubor:SovinecObec.jpg</a:t>
            </a:r>
            <a:r>
              <a:rPr lang="cs-CZ" sz="1600" dirty="0" smtClean="0"/>
              <a:t>&gt;.</a:t>
            </a:r>
          </a:p>
          <a:p>
            <a:r>
              <a:rPr lang="cs-CZ" sz="1600" dirty="0"/>
              <a:t>Soubor:Hukv09.JPG. In </a:t>
            </a:r>
            <a:r>
              <a:rPr lang="cs-CZ" sz="1600" i="1" dirty="0" err="1"/>
              <a:t>Wikipedia</a:t>
            </a:r>
            <a:r>
              <a:rPr lang="cs-CZ" sz="1600" i="1" dirty="0"/>
              <a:t> 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St. </a:t>
            </a:r>
            <a:r>
              <a:rPr lang="cs-CZ" sz="1600" dirty="0" err="1"/>
              <a:t>Petersburg</a:t>
            </a:r>
            <a:r>
              <a:rPr lang="cs-CZ" sz="1600" dirty="0"/>
              <a:t> (Florida) : </a:t>
            </a:r>
            <a:r>
              <a:rPr lang="cs-CZ" sz="1600" dirty="0" err="1"/>
              <a:t>Wikipedia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[cit. </a:t>
            </a:r>
            <a:r>
              <a:rPr lang="cs-CZ" sz="1600" dirty="0" smtClean="0"/>
              <a:t>2011-06-18</a:t>
            </a:r>
            <a:r>
              <a:rPr lang="cs-CZ" sz="1600" dirty="0"/>
              <a:t>]. Dostupné z WWW: &lt;http://cs.wikipedia.org/wiki/Soubor:Hukv09.JPG</a:t>
            </a:r>
            <a:r>
              <a:rPr lang="cs-CZ" sz="1600" dirty="0" smtClean="0"/>
              <a:t>&gt;.</a:t>
            </a:r>
          </a:p>
          <a:p>
            <a:r>
              <a:rPr lang="cs-CZ" sz="1600" dirty="0" err="1"/>
              <a:t>oubor:Sipka</a:t>
            </a:r>
            <a:r>
              <a:rPr lang="cs-CZ" sz="1600" dirty="0"/>
              <a:t> </a:t>
            </a:r>
            <a:r>
              <a:rPr lang="cs-CZ" sz="1600" dirty="0" err="1"/>
              <a:t>Cave</a:t>
            </a:r>
            <a:r>
              <a:rPr lang="cs-CZ" sz="1600" dirty="0"/>
              <a:t> </a:t>
            </a:r>
            <a:r>
              <a:rPr lang="cs-CZ" sz="1600" dirty="0" err="1"/>
              <a:t>Stramberk</a:t>
            </a:r>
            <a:r>
              <a:rPr lang="cs-CZ" sz="1600" dirty="0"/>
              <a:t> CZ 01.JPG. In </a:t>
            </a:r>
            <a:r>
              <a:rPr lang="cs-CZ" sz="1600" i="1" dirty="0" err="1"/>
              <a:t>Wikipedia</a:t>
            </a:r>
            <a:r>
              <a:rPr lang="cs-CZ" sz="1600" i="1" dirty="0"/>
              <a:t> 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St. </a:t>
            </a:r>
            <a:r>
              <a:rPr lang="cs-CZ" sz="1600" dirty="0" err="1"/>
              <a:t>Petersburg</a:t>
            </a:r>
            <a:r>
              <a:rPr lang="cs-CZ" sz="1600" dirty="0"/>
              <a:t> (Florida) : </a:t>
            </a:r>
            <a:r>
              <a:rPr lang="cs-CZ" sz="1600" dirty="0" err="1"/>
              <a:t>Wikipedia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[cit. </a:t>
            </a:r>
            <a:r>
              <a:rPr lang="cs-CZ" sz="1600" dirty="0" smtClean="0"/>
              <a:t>2011-06-18</a:t>
            </a:r>
            <a:r>
              <a:rPr lang="cs-CZ" sz="1600" dirty="0"/>
              <a:t>]. Dostupné z WWW: &lt;http://cs.wikipedia.org/wiki/Soubor:Sipka_Cave_Stramberk_CZ_01.JPG&gt;.</a:t>
            </a:r>
          </a:p>
        </p:txBody>
      </p:sp>
    </p:spTree>
    <p:extLst>
      <p:ext uri="{BB962C8B-B14F-4D97-AF65-F5344CB8AC3E}">
        <p14:creationId xmlns:p14="http://schemas.microsoft.com/office/powerpoint/2010/main" val="410077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824</TotalTime>
  <Words>249</Words>
  <Application>Microsoft Office PowerPoint</Application>
  <PresentationFormat>Předvádění na obrazovce (4:3)</PresentationFormat>
  <Paragraphs>88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MORAVSKOSLEZSKÝ KRAJ</vt:lpstr>
      <vt:lpstr>MORAVSKOSLEZSKÝ KRAJ</vt:lpstr>
      <vt:lpstr>SYMBOLY KRAJE</vt:lpstr>
      <vt:lpstr>POVRCH, VODSTVO</vt:lpstr>
      <vt:lpstr>Průmysl</vt:lpstr>
      <vt:lpstr>ZEMĚDĚLSTVÍ</vt:lpstr>
      <vt:lpstr>ZAJÍMAVOSTI KRAJE</vt:lpstr>
      <vt:lpstr>Národní kulturní památky a jiné zajímavosti</vt:lpstr>
      <vt:lpstr>Národní kulturní památky a jiné zajímavosti</vt:lpstr>
      <vt:lpstr>Použitá literatura,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Učitel</cp:lastModifiedBy>
  <cp:revision>64</cp:revision>
  <dcterms:created xsi:type="dcterms:W3CDTF">2011-12-09T17:34:54Z</dcterms:created>
  <dcterms:modified xsi:type="dcterms:W3CDTF">2012-03-27T19:01:43Z</dcterms:modified>
</cp:coreProperties>
</file>