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71" r:id="rId3"/>
    <p:sldId id="329" r:id="rId4"/>
    <p:sldId id="355" r:id="rId5"/>
    <p:sldId id="374" r:id="rId6"/>
    <p:sldId id="358" r:id="rId7"/>
    <p:sldId id="359" r:id="rId8"/>
    <p:sldId id="371" r:id="rId9"/>
    <p:sldId id="372" r:id="rId10"/>
    <p:sldId id="376" r:id="rId11"/>
    <p:sldId id="378" r:id="rId12"/>
    <p:sldId id="375" r:id="rId13"/>
    <p:sldId id="367" r:id="rId14"/>
    <p:sldId id="379" r:id="rId15"/>
    <p:sldId id="380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87EBF0-270B-4DA8-A8C6-1E913869171E}">
          <p14:sldIdLst>
            <p14:sldId id="270"/>
            <p14:sldId id="271"/>
            <p14:sldId id="329"/>
            <p14:sldId id="355"/>
            <p14:sldId id="374"/>
            <p14:sldId id="358"/>
            <p14:sldId id="359"/>
            <p14:sldId id="371"/>
            <p14:sldId id="372"/>
            <p14:sldId id="376"/>
            <p14:sldId id="378"/>
            <p14:sldId id="375"/>
            <p14:sldId id="367"/>
            <p14:sldId id="379"/>
            <p14:sldId id="380"/>
            <p14:sldId id="27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2322" autoAdjust="0"/>
  </p:normalViewPr>
  <p:slideViewPr>
    <p:cSldViewPr showGuides="1">
      <p:cViewPr varScale="1">
        <p:scale>
          <a:sx n="59" d="100"/>
          <a:sy n="59" d="100"/>
        </p:scale>
        <p:origin x="-1602" y="-72"/>
      </p:cViewPr>
      <p:guideLst>
        <p:guide orient="horz" pos="1842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914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6.3.2014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VY_32_INOVACE_7A_AJ7_13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Articles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     	  			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definite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article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indefinite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article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062103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 smtClean="0"/>
              <a:t>Materiál </a:t>
            </a:r>
            <a:r>
              <a:rPr lang="cs-CZ" dirty="0"/>
              <a:t>představuje žákům použití určitého a neurčitého </a:t>
            </a:r>
            <a:r>
              <a:rPr lang="cs-CZ" dirty="0" smtClean="0"/>
              <a:t>členu.</a:t>
            </a:r>
            <a:endParaRPr lang="cs-CZ" dirty="0"/>
          </a:p>
          <a:p>
            <a:pPr lvl="1"/>
            <a:r>
              <a:rPr lang="cs-CZ" dirty="0"/>
              <a:t>Současně ukazuje rozdělení užívání A / </a:t>
            </a:r>
            <a:r>
              <a:rPr lang="cs-CZ" dirty="0" err="1"/>
              <a:t>AN</a:t>
            </a:r>
            <a:r>
              <a:rPr lang="cs-CZ" dirty="0"/>
              <a:t> na základě výslovnosti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Cvičení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063" y="260648"/>
            <a:ext cx="5732081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Definite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and </a:t>
            </a:r>
          </a:p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indefinite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articles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4221088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4" name="Obdélník 3"/>
          <p:cNvSpPr/>
          <p:nvPr/>
        </p:nvSpPr>
        <p:spPr>
          <a:xfrm>
            <a:off x="524333" y="4737918"/>
            <a:ext cx="448667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/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</a:t>
            </a:r>
          </a:p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zero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article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297" y="260648"/>
            <a:ext cx="3946995" cy="6453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35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8064" y="476672"/>
            <a:ext cx="5844998" cy="6008658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3873624" y="1628800"/>
            <a:ext cx="3571142" cy="1080120"/>
          </a:xfrm>
          <a:prstGeom prst="wedgeRoundRectCallout">
            <a:avLst>
              <a:gd name="adj1" fmla="val -2368"/>
              <a:gd name="adj2" fmla="val 818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 </a:t>
            </a:r>
            <a:r>
              <a:rPr lang="cs-CZ" sz="2000" b="1" dirty="0" err="1" smtClean="0">
                <a:solidFill>
                  <a:schemeClr val="tx1"/>
                </a:solidFill>
              </a:rPr>
              <a:t>want</a:t>
            </a:r>
            <a:r>
              <a:rPr lang="cs-CZ" sz="2000" b="1" dirty="0" smtClean="0">
                <a:solidFill>
                  <a:schemeClr val="tx1"/>
                </a:solidFill>
              </a:rPr>
              <a:t> to go on a </a:t>
            </a:r>
            <a:r>
              <a:rPr lang="cs-CZ" sz="2000" b="1" dirty="0" err="1" smtClean="0">
                <a:solidFill>
                  <a:schemeClr val="tx1"/>
                </a:solidFill>
              </a:rPr>
              <a:t>boat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trip</a:t>
            </a:r>
            <a:r>
              <a:rPr lang="cs-CZ" sz="2000" b="1" dirty="0" smtClean="0">
                <a:solidFill>
                  <a:schemeClr val="tx1"/>
                </a:solidFill>
              </a:rPr>
              <a:t> on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River </a:t>
            </a:r>
            <a:r>
              <a:rPr lang="cs-CZ" sz="2000" b="1" dirty="0" err="1" smtClean="0">
                <a:solidFill>
                  <a:schemeClr val="tx1"/>
                </a:solidFill>
              </a:rPr>
              <a:t>Thames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01414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cap="all" dirty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Kdy používáme </a:t>
            </a:r>
            <a:r>
              <a:rPr lang="cs-CZ" sz="4800" b="1" cap="all" dirty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A</a:t>
            </a:r>
            <a:r>
              <a:rPr lang="cs-CZ" sz="4800" b="1" cap="all" dirty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a kdy </a:t>
            </a:r>
            <a:r>
              <a:rPr lang="cs-CZ" sz="4800" b="1" cap="all" dirty="0" err="1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AN</a:t>
            </a:r>
            <a:r>
              <a:rPr lang="cs-CZ" sz="4800" b="1" cap="all" dirty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628800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Vyslovujeme-li za neurčitým členem souhlásku, použijeme </a:t>
            </a:r>
            <a:r>
              <a:rPr lang="en-US" sz="2400" b="1" dirty="0">
                <a:solidFill>
                  <a:srgbClr val="FF0000"/>
                </a:solidFill>
              </a:rPr>
              <a:t>A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00563" y="1628800"/>
            <a:ext cx="47519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Vyslovujeme-li za neurčitým členem samohlásku, použijeme </a:t>
            </a:r>
            <a:r>
              <a:rPr lang="en-US" sz="2400" b="1" dirty="0">
                <a:solidFill>
                  <a:srgbClr val="FF0000"/>
                </a:solidFill>
              </a:rPr>
              <a:t>AN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212976"/>
            <a:ext cx="38164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722313" algn="l"/>
              </a:tabLst>
            </a:pPr>
            <a:r>
              <a:rPr lang="en-US" sz="3200" dirty="0"/>
              <a:t>a table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722313" algn="l"/>
              </a:tabLst>
            </a:pPr>
            <a:r>
              <a:rPr lang="en-US" sz="3200" dirty="0" smtClean="0"/>
              <a:t>a </a:t>
            </a:r>
            <a:r>
              <a:rPr lang="en-US" sz="3200" dirty="0"/>
              <a:t>yoghurt</a:t>
            </a:r>
            <a:endParaRPr lang="cs-CZ" sz="3200" dirty="0"/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722313" algn="l"/>
              </a:tabLst>
            </a:pPr>
            <a:r>
              <a:rPr lang="cs-CZ" sz="3200" dirty="0" smtClean="0"/>
              <a:t>a </a:t>
            </a:r>
            <a:r>
              <a:rPr lang="cs-CZ" sz="3200" dirty="0"/>
              <a:t>university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212976"/>
            <a:ext cx="40324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hour</a:t>
            </a:r>
            <a:endParaRPr lang="cs-CZ" sz="32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apple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51065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620688"/>
            <a:ext cx="9001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dirty="0" smtClean="0">
                <a:cs typeface="Arial" pitchFamily="34" charset="0"/>
              </a:rPr>
              <a:t>                  -před </a:t>
            </a:r>
            <a:r>
              <a:rPr lang="cs-CZ" sz="2400" b="1" dirty="0" smtClean="0">
                <a:cs typeface="Arial" pitchFamily="34" charset="0"/>
              </a:rPr>
              <a:t>počitatelným</a:t>
            </a:r>
            <a:r>
              <a:rPr lang="cs-CZ" sz="2400" dirty="0" smtClean="0">
                <a:cs typeface="Arial" pitchFamily="34" charset="0"/>
              </a:rPr>
              <a:t> podstatným jménem </a:t>
            </a:r>
            <a:r>
              <a:rPr lang="cs-CZ" sz="2400" dirty="0">
                <a:cs typeface="Arial" pitchFamily="34" charset="0"/>
              </a:rPr>
              <a:t>v </a:t>
            </a:r>
            <a:r>
              <a:rPr lang="cs-CZ" sz="2400" dirty="0" smtClean="0">
                <a:cs typeface="Arial" pitchFamily="34" charset="0"/>
              </a:rPr>
              <a:t>jednotném čísle</a:t>
            </a:r>
            <a:endParaRPr lang="cs-CZ" sz="2400" dirty="0">
              <a:cs typeface="Arial" pitchFamily="34" charset="0"/>
            </a:endParaRPr>
          </a:p>
          <a:p>
            <a:r>
              <a:rPr lang="cs-CZ" sz="2400" dirty="0">
                <a:cs typeface="Arial" pitchFamily="34" charset="0"/>
              </a:rPr>
              <a:t>                 - mluvíme o této věci nebo osobě </a:t>
            </a:r>
            <a:r>
              <a:rPr lang="cs-CZ" sz="2400" b="1" dirty="0">
                <a:cs typeface="Arial" pitchFamily="34" charset="0"/>
              </a:rPr>
              <a:t>poprvé</a:t>
            </a:r>
          </a:p>
          <a:p>
            <a:r>
              <a:rPr lang="cs-CZ" sz="2400" dirty="0">
                <a:cs typeface="Arial" pitchFamily="34" charset="0"/>
              </a:rPr>
              <a:t>                 - mluvíme o věci nebo osobě </a:t>
            </a:r>
            <a:r>
              <a:rPr lang="cs-CZ" sz="2400" b="1" dirty="0">
                <a:cs typeface="Arial" pitchFamily="34" charset="0"/>
              </a:rPr>
              <a:t>obecně</a:t>
            </a:r>
          </a:p>
          <a:p>
            <a:r>
              <a:rPr lang="cs-CZ" sz="2400" dirty="0">
                <a:cs typeface="Arial" pitchFamily="34" charset="0"/>
              </a:rPr>
              <a:t>                 - označujeme </a:t>
            </a:r>
            <a:r>
              <a:rPr lang="cs-CZ" sz="2400" b="1" dirty="0">
                <a:cs typeface="Arial" pitchFamily="34" charset="0"/>
              </a:rPr>
              <a:t>čím</a:t>
            </a:r>
            <a:r>
              <a:rPr lang="cs-CZ" sz="2400" dirty="0">
                <a:cs typeface="Arial" pitchFamily="34" charset="0"/>
              </a:rPr>
              <a:t> nebo </a:t>
            </a:r>
            <a:r>
              <a:rPr lang="cs-CZ" sz="2400" b="1" dirty="0">
                <a:cs typeface="Arial" pitchFamily="34" charset="0"/>
              </a:rPr>
              <a:t>kým</a:t>
            </a:r>
            <a:r>
              <a:rPr lang="cs-CZ" sz="2400" dirty="0">
                <a:cs typeface="Arial" pitchFamily="34" charset="0"/>
              </a:rPr>
              <a:t> je věc </a:t>
            </a:r>
            <a:r>
              <a:rPr lang="cs-CZ" sz="2400" dirty="0" smtClean="0">
                <a:cs typeface="Arial" pitchFamily="34" charset="0"/>
              </a:rPr>
              <a:t>nebo osoba</a:t>
            </a:r>
            <a:endParaRPr lang="cs-CZ" sz="2400" dirty="0">
              <a:cs typeface="Arial" pitchFamily="34" charset="0"/>
            </a:endParaRPr>
          </a:p>
          <a:p>
            <a:r>
              <a:rPr lang="cs-CZ" sz="2400" dirty="0">
                <a:cs typeface="Arial" pitchFamily="34" charset="0"/>
              </a:rPr>
              <a:t>                 - užíváme vazbu </a:t>
            </a:r>
            <a:r>
              <a:rPr lang="cs-CZ" sz="2400" b="1" dirty="0" err="1">
                <a:cs typeface="Arial" pitchFamily="34" charset="0"/>
              </a:rPr>
              <a:t>there</a:t>
            </a:r>
            <a:r>
              <a:rPr lang="cs-CZ" sz="2400" b="1" dirty="0">
                <a:cs typeface="Arial" pitchFamily="34" charset="0"/>
              </a:rPr>
              <a:t> </a:t>
            </a:r>
            <a:r>
              <a:rPr lang="cs-CZ" sz="2400" b="1" dirty="0" err="1" smtClean="0">
                <a:cs typeface="Arial" pitchFamily="34" charset="0"/>
              </a:rPr>
              <a:t>is</a:t>
            </a:r>
            <a:r>
              <a:rPr lang="cs-CZ" sz="2400" dirty="0" smtClean="0">
                <a:cs typeface="Arial" pitchFamily="34" charset="0"/>
              </a:rPr>
              <a:t> / </a:t>
            </a:r>
            <a:r>
              <a:rPr lang="cs-CZ" sz="2400" b="1" dirty="0" err="1" smtClean="0">
                <a:cs typeface="Arial" pitchFamily="34" charset="0"/>
              </a:rPr>
              <a:t>there</a:t>
            </a:r>
            <a:r>
              <a:rPr lang="cs-CZ" sz="2400" b="1" dirty="0" smtClean="0">
                <a:cs typeface="Arial" pitchFamily="34" charset="0"/>
              </a:rPr>
              <a:t> are</a:t>
            </a:r>
            <a:endParaRPr lang="cs-CZ" sz="2400" b="1" dirty="0"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717032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I‘ve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car.</a:t>
            </a:r>
          </a:p>
          <a:p>
            <a:r>
              <a:rPr lang="cs-CZ" sz="3200" b="1" dirty="0" smtClean="0">
                <a:solidFill>
                  <a:srgbClr val="FF0000"/>
                </a:solidFill>
                <a:cs typeface="Arial" pitchFamily="34" charset="0"/>
              </a:rPr>
              <a:t>A</a:t>
            </a:r>
            <a:r>
              <a:rPr lang="cs-CZ" sz="3200" dirty="0" smtClean="0">
                <a:cs typeface="Arial" pitchFamily="34" charset="0"/>
              </a:rPr>
              <a:t> man and</a:t>
            </a:r>
            <a:r>
              <a:rPr lang="cs-CZ" sz="3200" b="1" dirty="0" smtClean="0">
                <a:solidFill>
                  <a:srgbClr val="FF0000"/>
                </a:solidFill>
                <a:cs typeface="Arial" pitchFamily="34" charset="0"/>
              </a:rPr>
              <a:t> a </a:t>
            </a:r>
            <a:r>
              <a:rPr lang="cs-CZ" sz="3200" dirty="0" err="1" smtClean="0">
                <a:cs typeface="Arial" pitchFamily="34" charset="0"/>
              </a:rPr>
              <a:t>woman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were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sitting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opposite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me</a:t>
            </a:r>
            <a:r>
              <a:rPr lang="cs-CZ" sz="3200" dirty="0" smtClean="0">
                <a:cs typeface="Arial" pitchFamily="34" charset="0"/>
              </a:rPr>
              <a:t>.</a:t>
            </a:r>
          </a:p>
          <a:p>
            <a:r>
              <a:rPr lang="cs-CZ" sz="3200" b="1" dirty="0" err="1" smtClean="0">
                <a:solidFill>
                  <a:srgbClr val="FF0000"/>
                </a:solidFill>
                <a:cs typeface="Arial" pitchFamily="34" charset="0"/>
              </a:rPr>
              <a:t>An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orange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>
                <a:cs typeface="Arial" pitchFamily="34" charset="0"/>
              </a:rPr>
              <a:t>is</a:t>
            </a:r>
            <a:r>
              <a:rPr lang="cs-CZ" sz="3200" dirty="0">
                <a:cs typeface="Arial" pitchFamily="34" charset="0"/>
              </a:rPr>
              <a:t> </a:t>
            </a:r>
            <a:r>
              <a:rPr lang="cs-CZ" sz="3200" dirty="0" err="1">
                <a:cs typeface="Arial" pitchFamily="34" charset="0"/>
              </a:rPr>
              <a:t>better</a:t>
            </a:r>
            <a:r>
              <a:rPr lang="cs-CZ" sz="3200" dirty="0">
                <a:cs typeface="Arial" pitchFamily="34" charset="0"/>
              </a:rPr>
              <a:t> </a:t>
            </a:r>
            <a:r>
              <a:rPr lang="cs-CZ" sz="3200" dirty="0" err="1">
                <a:cs typeface="Arial" pitchFamily="34" charset="0"/>
              </a:rPr>
              <a:t>than</a:t>
            </a:r>
            <a:r>
              <a:rPr lang="cs-CZ" sz="3200" b="1" dirty="0">
                <a:cs typeface="Arial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cs typeface="Arial" pitchFamily="34" charset="0"/>
              </a:rPr>
              <a:t>a </a:t>
            </a:r>
            <a:r>
              <a:rPr lang="cs-CZ" sz="3200" dirty="0">
                <a:cs typeface="Arial" pitchFamily="34" charset="0"/>
              </a:rPr>
              <a:t>lemon.</a:t>
            </a:r>
          </a:p>
          <a:p>
            <a:r>
              <a:rPr lang="cs-CZ" sz="3200" dirty="0">
                <a:cs typeface="Arial" pitchFamily="34" charset="0"/>
              </a:rPr>
              <a:t>Jane </a:t>
            </a:r>
            <a:r>
              <a:rPr lang="cs-CZ" sz="3200" dirty="0" err="1">
                <a:cs typeface="Arial" pitchFamily="34" charset="0"/>
              </a:rPr>
              <a:t>is</a:t>
            </a:r>
            <a:r>
              <a:rPr lang="cs-CZ" sz="3200" dirty="0">
                <a:cs typeface="Arial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cs typeface="Arial" pitchFamily="34" charset="0"/>
              </a:rPr>
              <a:t>a</a:t>
            </a:r>
            <a:r>
              <a:rPr lang="cs-CZ" sz="3200" dirty="0">
                <a:solidFill>
                  <a:srgbClr val="FF0000"/>
                </a:solidFill>
                <a:cs typeface="Arial" pitchFamily="34" charset="0"/>
              </a:rPr>
              <a:t> </a:t>
            </a:r>
            <a:r>
              <a:rPr lang="cs-CZ" sz="3200" dirty="0" smtClean="0">
                <a:cs typeface="Arial" pitchFamily="34" charset="0"/>
              </a:rPr>
              <a:t>student.</a:t>
            </a:r>
            <a:endParaRPr lang="cs-CZ" sz="3200" dirty="0">
              <a:cs typeface="Arial" pitchFamily="34" charset="0"/>
            </a:endParaRPr>
          </a:p>
          <a:p>
            <a:r>
              <a:rPr lang="cs-CZ" sz="3200" dirty="0" err="1" smtClean="0">
                <a:cs typeface="Arial" pitchFamily="34" charset="0"/>
              </a:rPr>
              <a:t>Is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there</a:t>
            </a:r>
            <a:r>
              <a:rPr lang="cs-CZ" sz="3200" b="1" dirty="0" smtClean="0">
                <a:solidFill>
                  <a:srgbClr val="FF0000"/>
                </a:solidFill>
                <a:cs typeface="Arial" pitchFamily="34" charset="0"/>
              </a:rPr>
              <a:t> a </a:t>
            </a:r>
            <a:r>
              <a:rPr lang="cs-CZ" sz="3200" dirty="0" smtClean="0">
                <a:cs typeface="Arial" pitchFamily="34" charset="0"/>
              </a:rPr>
              <a:t>hotel </a:t>
            </a:r>
            <a:r>
              <a:rPr lang="cs-CZ" sz="3200" dirty="0" err="1" smtClean="0">
                <a:cs typeface="Arial" pitchFamily="34" charset="0"/>
              </a:rPr>
              <a:t>near</a:t>
            </a:r>
            <a:r>
              <a:rPr lang="cs-CZ" sz="3200" dirty="0" smtClean="0">
                <a:cs typeface="Arial" pitchFamily="34" charset="0"/>
              </a:rPr>
              <a:t> </a:t>
            </a:r>
            <a:r>
              <a:rPr lang="cs-CZ" sz="3200" dirty="0" err="1" smtClean="0">
                <a:cs typeface="Arial" pitchFamily="34" charset="0"/>
              </a:rPr>
              <a:t>hear</a:t>
            </a:r>
            <a:r>
              <a:rPr lang="cs-CZ" sz="3200" dirty="0" smtClean="0">
                <a:cs typeface="Arial" pitchFamily="34" charset="0"/>
              </a:rPr>
              <a:t>?</a:t>
            </a:r>
            <a:endParaRPr lang="cs-CZ" sz="3200" dirty="0">
              <a:cs typeface="Arial" pitchFamily="34" charset="0"/>
            </a:endParaRP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23528" y="44624"/>
            <a:ext cx="173797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 / </a:t>
            </a:r>
            <a:r>
              <a:rPr lang="cs-CZ" sz="4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</a:t>
            </a:r>
            <a:endParaRPr lang="cs-CZ" sz="4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3068960"/>
            <a:ext cx="3492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EXAMPLES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7931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7723" y="6733"/>
            <a:ext cx="109517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The</a:t>
            </a:r>
            <a:endParaRPr lang="cs-CZ" sz="4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764704"/>
            <a:ext cx="88204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-před podstatným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jménem v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jednotném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množném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čísle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mluvíme o věci nebo osobě, které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známe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byla o tom již řeč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něco, co je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jediné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na daném místě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něco neopakovatelné,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jediné svého druhu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přídavné jméno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ve 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stupni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podstatných jmen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před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of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před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řadovými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číslovkami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429000"/>
            <a:ext cx="864096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pPr lvl="0"/>
            <a:r>
              <a:rPr lang="cs-CZ" sz="3200" dirty="0" err="1">
                <a:solidFill>
                  <a:prstClr val="black"/>
                </a:solidFill>
              </a:rPr>
              <a:t>I‘ve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got</a:t>
            </a:r>
            <a:r>
              <a:rPr lang="cs-CZ" sz="3200" dirty="0">
                <a:solidFill>
                  <a:prstClr val="black"/>
                </a:solidFill>
              </a:rPr>
              <a:t> a car.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car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black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3200" dirty="0" err="1">
                <a:solidFill>
                  <a:prstClr val="black"/>
                </a:solidFill>
              </a:rPr>
              <a:t>We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have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whiteboard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classroom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Earth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goes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around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Sun.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I </a:t>
            </a:r>
            <a:r>
              <a:rPr lang="cs-CZ" sz="3200" dirty="0" err="1">
                <a:solidFill>
                  <a:prstClr val="black"/>
                </a:solidFill>
              </a:rPr>
              <a:t>am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tallest</a:t>
            </a:r>
            <a:r>
              <a:rPr lang="cs-CZ" sz="3200" dirty="0">
                <a:solidFill>
                  <a:prstClr val="black"/>
                </a:solidFill>
              </a:rPr>
              <a:t> person in my </a:t>
            </a:r>
            <a:r>
              <a:rPr lang="cs-CZ" sz="3200" dirty="0" err="1">
                <a:solidFill>
                  <a:prstClr val="black"/>
                </a:solidFill>
              </a:rPr>
              <a:t>family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  <a:p>
            <a:pPr lvl="0"/>
            <a:r>
              <a:rPr lang="cs-CZ" sz="3200" dirty="0" err="1">
                <a:solidFill>
                  <a:prstClr val="black"/>
                </a:solidFill>
              </a:rPr>
              <a:t>She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standing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middle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of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room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3200" dirty="0" err="1">
                <a:solidFill>
                  <a:prstClr val="black"/>
                </a:solidFill>
              </a:rPr>
              <a:t>There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a </a:t>
            </a:r>
            <a:r>
              <a:rPr lang="cs-CZ" sz="3200" dirty="0" err="1">
                <a:solidFill>
                  <a:prstClr val="black"/>
                </a:solidFill>
              </a:rPr>
              <a:t>cat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second </a:t>
            </a:r>
            <a:r>
              <a:rPr lang="cs-CZ" sz="3200" dirty="0" err="1">
                <a:solidFill>
                  <a:prstClr val="black"/>
                </a:solidFill>
              </a:rPr>
              <a:t>picture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350100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EXAMPLES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007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748464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pPr lvl="0">
              <a:spcBef>
                <a:spcPct val="20000"/>
              </a:spcBef>
            </a:pPr>
            <a:r>
              <a:rPr lang="cs-CZ" sz="2800" b="1" dirty="0" err="1" smtClean="0">
                <a:solidFill>
                  <a:srgbClr val="FF0000"/>
                </a:solidFill>
              </a:rPr>
              <a:t>Countries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-</a:t>
            </a:r>
            <a:r>
              <a:rPr lang="cs-CZ" sz="2800" dirty="0" smtClean="0"/>
              <a:t> </a:t>
            </a:r>
            <a:r>
              <a:rPr lang="cs-CZ" sz="2800" dirty="0"/>
              <a:t>jsou v </a:t>
            </a:r>
            <a:r>
              <a:rPr lang="cs-CZ" sz="2800" dirty="0" smtClean="0"/>
              <a:t>množ. </a:t>
            </a:r>
            <a:r>
              <a:rPr lang="cs-CZ" sz="2800" dirty="0"/>
              <a:t>čísle, nebo se </a:t>
            </a:r>
            <a:r>
              <a:rPr lang="cs-CZ" sz="2800" dirty="0" smtClean="0"/>
              <a:t>skládají </a:t>
            </a:r>
            <a:r>
              <a:rPr lang="cs-CZ" sz="2800" dirty="0"/>
              <a:t>z více slov 	</a:t>
            </a:r>
            <a:r>
              <a:rPr lang="cs-CZ" sz="2800" dirty="0" smtClean="0"/>
              <a:t>           -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cs typeface="Arial" pitchFamily="34" charset="0"/>
              </a:rPr>
              <a:t> USA, </a:t>
            </a:r>
            <a:r>
              <a:rPr lang="cs-CZ" sz="2800" b="1" dirty="0" err="1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UK, 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Netherlands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, </a:t>
            </a:r>
          </a:p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                     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Czech Republic</a:t>
            </a:r>
          </a:p>
          <a:p>
            <a:pPr lvl="0">
              <a:spcBef>
                <a:spcPct val="2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River, </a:t>
            </a:r>
            <a:r>
              <a:rPr lang="cs-CZ" sz="2800" b="1" dirty="0" err="1" smtClean="0">
                <a:solidFill>
                  <a:srgbClr val="FF0000"/>
                </a:solidFill>
              </a:rPr>
              <a:t>sea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oceans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–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Thames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,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Mediterranean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,</a:t>
            </a:r>
          </a:p>
          <a:p>
            <a:pPr lvl="0">
              <a:spcBef>
                <a:spcPct val="20000"/>
              </a:spcBef>
            </a:pP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                                   </a:t>
            </a:r>
            <a:r>
              <a:rPr lang="cs-CZ" sz="2800" b="1" dirty="0" err="1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cs typeface="Arial" pitchFamily="34" charset="0"/>
              </a:rPr>
              <a:t>Atlantic</a:t>
            </a:r>
            <a:endParaRPr lang="cs-CZ" sz="2800" b="1" dirty="0">
              <a:solidFill>
                <a:prstClr val="black"/>
              </a:solidFill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r>
              <a:rPr lang="cs-CZ" sz="2800" b="1" dirty="0" err="1" smtClean="0">
                <a:solidFill>
                  <a:srgbClr val="FF0000"/>
                </a:solidFill>
              </a:rPr>
              <a:t>Mountains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( </a:t>
            </a:r>
            <a:r>
              <a:rPr lang="cs-CZ" sz="2800" dirty="0" err="1" smtClean="0"/>
              <a:t>plural</a:t>
            </a:r>
            <a:r>
              <a:rPr lang="cs-CZ" sz="2800" dirty="0" smtClean="0"/>
              <a:t> )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– </a:t>
            </a:r>
            <a:r>
              <a:rPr lang="cs-CZ" sz="2800" b="1" dirty="0" err="1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Alps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,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Himalayas</a:t>
            </a:r>
            <a:endParaRPr lang="cs-CZ" sz="2800" b="1" dirty="0">
              <a:solidFill>
                <a:prstClr val="black"/>
              </a:solidFill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r>
              <a:rPr lang="cs-CZ" sz="2800" b="1" dirty="0" err="1" smtClean="0">
                <a:solidFill>
                  <a:srgbClr val="FF0000"/>
                </a:solidFill>
              </a:rPr>
              <a:t>Islands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– </a:t>
            </a:r>
            <a:r>
              <a:rPr lang="cs-CZ" sz="2800" b="1" dirty="0" err="1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Bahamas</a:t>
            </a:r>
            <a:endParaRPr lang="cs-CZ" sz="2800" b="1" dirty="0">
              <a:solidFill>
                <a:prstClr val="black"/>
              </a:solidFill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r>
              <a:rPr lang="cs-CZ" sz="2800" b="1" dirty="0" err="1" smtClean="0">
                <a:solidFill>
                  <a:srgbClr val="FF0000"/>
                </a:solidFill>
              </a:rPr>
              <a:t>Deserts</a:t>
            </a:r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800" b="1" dirty="0" smtClean="0">
                <a:cs typeface="Arial" pitchFamily="34" charset="0"/>
              </a:rPr>
              <a:t>Sahara</a:t>
            </a:r>
          </a:p>
          <a:p>
            <a:pPr lvl="0">
              <a:spcBef>
                <a:spcPct val="20000"/>
              </a:spcBef>
            </a:pPr>
            <a:r>
              <a:rPr lang="cs-CZ" sz="2800" b="1" dirty="0" err="1">
                <a:solidFill>
                  <a:srgbClr val="FF0000"/>
                </a:solidFill>
                <a:cs typeface="Arial" pitchFamily="34" charset="0"/>
              </a:rPr>
              <a:t>H</a:t>
            </a:r>
            <a:r>
              <a:rPr lang="cs-CZ" sz="2800" b="1" dirty="0" err="1" smtClean="0">
                <a:solidFill>
                  <a:srgbClr val="FF0000"/>
                </a:solidFill>
                <a:cs typeface="Arial" pitchFamily="34" charset="0"/>
              </a:rPr>
              <a:t>otels</a:t>
            </a:r>
            <a:r>
              <a:rPr lang="cs-CZ" sz="2800" b="1" dirty="0" smtClean="0">
                <a:solidFill>
                  <a:srgbClr val="FF0000"/>
                </a:solidFill>
                <a:cs typeface="Arial" pitchFamily="34" charset="0"/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  <a:cs typeface="Arial" pitchFamily="34" charset="0"/>
              </a:rPr>
              <a:t>cinemas</a:t>
            </a:r>
            <a:r>
              <a:rPr lang="cs-CZ" sz="2800" b="1" dirty="0" smtClean="0">
                <a:solidFill>
                  <a:srgbClr val="FF0000"/>
                </a:solidFill>
                <a:cs typeface="Arial" pitchFamily="34" charset="0"/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  <a:cs typeface="Arial" pitchFamily="34" charset="0"/>
              </a:rPr>
              <a:t>theatres</a:t>
            </a:r>
            <a:r>
              <a:rPr lang="cs-CZ" sz="2800" b="1" dirty="0" smtClean="0">
                <a:solidFill>
                  <a:srgbClr val="FF0000"/>
                </a:solidFill>
                <a:cs typeface="Arial" pitchFamily="34" charset="0"/>
              </a:rPr>
              <a:t> , </a:t>
            </a:r>
            <a:r>
              <a:rPr lang="cs-CZ" sz="2800" b="1" dirty="0" err="1" smtClean="0">
                <a:solidFill>
                  <a:srgbClr val="FF0000"/>
                </a:solidFill>
                <a:cs typeface="Arial" pitchFamily="34" charset="0"/>
              </a:rPr>
              <a:t>museums</a:t>
            </a:r>
            <a:r>
              <a:rPr lang="cs-CZ" sz="2800" b="1" dirty="0" smtClean="0">
                <a:solidFill>
                  <a:srgbClr val="FF0000"/>
                </a:solidFill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– </a:t>
            </a:r>
            <a:r>
              <a:rPr lang="cs-CZ" sz="2800" b="1" dirty="0" err="1" smtClean="0">
                <a:cs typeface="Arial" pitchFamily="34" charset="0"/>
              </a:rPr>
              <a:t>The</a:t>
            </a:r>
            <a:r>
              <a:rPr lang="cs-CZ" sz="2800" b="1" dirty="0" smtClean="0">
                <a:cs typeface="Arial" pitchFamily="34" charset="0"/>
              </a:rPr>
              <a:t> Grand Hotel,  		</a:t>
            </a:r>
            <a:r>
              <a:rPr lang="cs-CZ" sz="2800" b="1" dirty="0" err="1" smtClean="0">
                <a:cs typeface="Arial" pitchFamily="34" charset="0"/>
              </a:rPr>
              <a:t>the</a:t>
            </a:r>
            <a:r>
              <a:rPr lang="cs-CZ" sz="2800" b="1" dirty="0" smtClean="0">
                <a:cs typeface="Arial" pitchFamily="34" charset="0"/>
              </a:rPr>
              <a:t> Natural </a:t>
            </a:r>
            <a:r>
              <a:rPr lang="cs-CZ" sz="2800" b="1" dirty="0" err="1" smtClean="0">
                <a:cs typeface="Arial" pitchFamily="34" charset="0"/>
              </a:rPr>
              <a:t>History</a:t>
            </a:r>
            <a:r>
              <a:rPr lang="cs-CZ" sz="2800" b="1" dirty="0" smtClean="0">
                <a:cs typeface="Arial" pitchFamily="34" charset="0"/>
              </a:rPr>
              <a:t> Museum,</a:t>
            </a:r>
          </a:p>
          <a:p>
            <a:pPr lvl="0">
              <a:spcBef>
                <a:spcPct val="20000"/>
              </a:spcBef>
            </a:pPr>
            <a:r>
              <a:rPr lang="cs-CZ" sz="2800" b="1" dirty="0">
                <a:cs typeface="Arial" pitchFamily="34" charset="0"/>
              </a:rPr>
              <a:t>	</a:t>
            </a:r>
            <a:r>
              <a:rPr lang="cs-CZ" sz="2800" b="1" dirty="0" smtClean="0">
                <a:cs typeface="Arial" pitchFamily="34" charset="0"/>
              </a:rPr>
              <a:t>           </a:t>
            </a:r>
            <a:r>
              <a:rPr lang="cs-CZ" sz="2800" b="1" dirty="0" err="1">
                <a:cs typeface="Arial" pitchFamily="34" charset="0"/>
              </a:rPr>
              <a:t>t</a:t>
            </a:r>
            <a:r>
              <a:rPr lang="cs-CZ" sz="2800" b="1" dirty="0" err="1" smtClean="0">
                <a:cs typeface="Arial" pitchFamily="34" charset="0"/>
              </a:rPr>
              <a:t>he</a:t>
            </a:r>
            <a:r>
              <a:rPr lang="cs-CZ" sz="2800" b="1" dirty="0" smtClean="0">
                <a:cs typeface="Arial" pitchFamily="34" charset="0"/>
              </a:rPr>
              <a:t> Victoria </a:t>
            </a:r>
            <a:r>
              <a:rPr lang="cs-CZ" sz="2800" b="1" dirty="0" err="1" smtClean="0">
                <a:cs typeface="Arial" pitchFamily="34" charset="0"/>
              </a:rPr>
              <a:t>Palace</a:t>
            </a:r>
            <a:r>
              <a:rPr lang="cs-CZ" sz="2800" b="1" dirty="0" smtClean="0">
                <a:cs typeface="Arial" pitchFamily="34" charset="0"/>
              </a:rPr>
              <a:t> </a:t>
            </a:r>
            <a:r>
              <a:rPr lang="cs-CZ" sz="2800" b="1" dirty="0" err="1" smtClean="0">
                <a:cs typeface="Arial" pitchFamily="34" charset="0"/>
              </a:rPr>
              <a:t>Theatre</a:t>
            </a:r>
            <a:endParaRPr lang="cs-CZ" sz="2800" b="1" dirty="0" smtClean="0">
              <a:cs typeface="Arial" pitchFamily="34" charset="0"/>
            </a:endParaRPr>
          </a:p>
          <a:p>
            <a:pPr lvl="0">
              <a:spcBef>
                <a:spcPct val="20000"/>
              </a:spcBef>
            </a:pPr>
            <a:endParaRPr lang="cs-CZ" sz="2800" b="1" dirty="0">
              <a:solidFill>
                <a:prstClr val="black"/>
              </a:solidFill>
              <a:cs typeface="Arial" pitchFamily="34" charset="0"/>
            </a:endParaRP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76101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use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definite</a:t>
            </a:r>
            <a:r>
              <a:rPr lang="cs-CZ" sz="2800" dirty="0" smtClean="0"/>
              <a:t> </a:t>
            </a:r>
            <a:r>
              <a:rPr lang="cs-CZ" sz="2800" dirty="0" err="1" smtClean="0"/>
              <a:t>article</a:t>
            </a:r>
            <a:r>
              <a:rPr lang="cs-CZ" sz="2800" dirty="0" smtClean="0"/>
              <a:t> </a:t>
            </a:r>
            <a:r>
              <a:rPr lang="cs-CZ" sz="2800" b="1" i="1" dirty="0" err="1" smtClean="0"/>
              <a:t>THE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9872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9208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g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to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cinema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/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disco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/ 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theatre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isten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to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radio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lay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guitar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/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piano</a:t>
            </a: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morning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afternoon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evening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sky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3200" b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picture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country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north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capital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France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88640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say</a:t>
            </a:r>
            <a:r>
              <a:rPr lang="cs-CZ" sz="3200" dirty="0" smtClean="0"/>
              <a:t> </a:t>
            </a:r>
            <a:r>
              <a:rPr lang="cs-CZ" sz="3600" dirty="0" smtClean="0"/>
              <a:t>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7547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0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The</a:t>
            </a:r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0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zero</a:t>
            </a:r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0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article</a:t>
            </a:r>
            <a:endParaRPr lang="cs-CZ" sz="4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14866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1) Mluvíme pouze obecně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( </a:t>
            </a:r>
            <a:r>
              <a:rPr lang="cs-CZ" sz="2400" dirty="0"/>
              <a:t>o vodě, o žirafách, o </a:t>
            </a:r>
            <a:r>
              <a:rPr lang="cs-CZ" sz="2400" dirty="0" smtClean="0"/>
              <a:t>autech, počasí, </a:t>
            </a:r>
            <a:r>
              <a:rPr lang="cs-CZ" sz="2400" dirty="0" err="1" smtClean="0"/>
              <a:t>apod</a:t>
            </a:r>
            <a:r>
              <a:rPr lang="cs-CZ" sz="2400" dirty="0"/>
              <a:t>)</a:t>
            </a: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r>
              <a:rPr lang="cs-CZ" sz="2800" b="1" dirty="0" err="1" smtClean="0"/>
              <a:t>Water</a:t>
            </a:r>
            <a:r>
              <a:rPr lang="cs-CZ" sz="2800" b="1" dirty="0" smtClean="0"/>
              <a:t>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/>
              <a:t>wet</a:t>
            </a:r>
            <a:r>
              <a:rPr lang="cs-CZ" sz="2800" b="1" dirty="0"/>
              <a:t>. </a:t>
            </a:r>
            <a:r>
              <a:rPr lang="cs-CZ" sz="2400" dirty="0"/>
              <a:t>- Voda je mokrá, mluvím o vodě obecně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(ale: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water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cold</a:t>
            </a:r>
            <a:r>
              <a:rPr lang="cs-CZ" sz="2400" dirty="0"/>
              <a:t> </a:t>
            </a:r>
            <a:r>
              <a:rPr lang="cs-CZ" sz="2400" dirty="0" err="1"/>
              <a:t>today</a:t>
            </a:r>
            <a:r>
              <a:rPr lang="cs-CZ" sz="2400" dirty="0"/>
              <a:t> - dnes je voda studená - myslím </a:t>
            </a:r>
            <a:r>
              <a:rPr lang="cs-CZ" sz="2400" dirty="0" smtClean="0"/>
              <a:t>tím   	  		                            konkrétní  </a:t>
            </a:r>
            <a:r>
              <a:rPr lang="cs-CZ" sz="2400" dirty="0"/>
              <a:t>vodu v jezeře či v bazénu.)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800" b="1" dirty="0" err="1" smtClean="0"/>
              <a:t>Giraffes</a:t>
            </a:r>
            <a:r>
              <a:rPr lang="cs-CZ" sz="2800" b="1" dirty="0" smtClean="0"/>
              <a:t> </a:t>
            </a:r>
            <a:r>
              <a:rPr lang="cs-CZ" sz="2800" b="1" dirty="0" err="1"/>
              <a:t>have</a:t>
            </a:r>
            <a:r>
              <a:rPr lang="cs-CZ" sz="2800" b="1" dirty="0"/>
              <a:t> long </a:t>
            </a:r>
            <a:r>
              <a:rPr lang="cs-CZ" sz="2800" b="1" dirty="0" err="1"/>
              <a:t>necks</a:t>
            </a:r>
            <a:r>
              <a:rPr lang="cs-CZ" sz="2400" dirty="0"/>
              <a:t>. - </a:t>
            </a:r>
            <a:r>
              <a:rPr lang="cs-CZ" sz="2400" dirty="0" smtClean="0"/>
              <a:t>mluvím </a:t>
            </a:r>
            <a:r>
              <a:rPr lang="cs-CZ" sz="2400" dirty="0"/>
              <a:t>obecně o žirafách 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08518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had </a:t>
            </a:r>
            <a:r>
              <a:rPr lang="cs-CZ" sz="2800" dirty="0" err="1" smtClean="0"/>
              <a:t>awful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weather</a:t>
            </a:r>
            <a:r>
              <a:rPr lang="cs-CZ" sz="2800" b="1" dirty="0" smtClean="0"/>
              <a:t> </a:t>
            </a:r>
            <a:r>
              <a:rPr lang="cs-CZ" sz="2800" dirty="0" smtClean="0"/>
              <a:t>on </a:t>
            </a:r>
            <a:r>
              <a:rPr lang="cs-CZ" sz="2800" dirty="0" err="1" smtClean="0"/>
              <a:t>holiday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255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2493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2)  Státy, města, </a:t>
            </a:r>
            <a:r>
              <a:rPr lang="cs-CZ" sz="2800" b="1" dirty="0" smtClean="0">
                <a:solidFill>
                  <a:srgbClr val="FF0000"/>
                </a:solidFill>
              </a:rPr>
              <a:t>ulice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dirty="0" smtClean="0"/>
              <a:t>    </a:t>
            </a:r>
            <a:r>
              <a:rPr lang="cs-CZ" sz="2800" dirty="0"/>
              <a:t> </a:t>
            </a:r>
            <a:r>
              <a:rPr lang="cs-CZ" sz="2800" dirty="0" smtClean="0"/>
              <a:t>- státy </a:t>
            </a:r>
            <a:r>
              <a:rPr lang="cs-CZ" sz="2800" dirty="0"/>
              <a:t>v </a:t>
            </a:r>
            <a:r>
              <a:rPr lang="cs-CZ" sz="2800" dirty="0" smtClean="0"/>
              <a:t>jed. </a:t>
            </a:r>
            <a:r>
              <a:rPr lang="cs-CZ" sz="2800" dirty="0"/>
              <a:t>čísle, které se skládají pouze z </a:t>
            </a:r>
            <a:r>
              <a:rPr lang="cs-CZ" sz="2800" dirty="0" smtClean="0"/>
              <a:t>     	  	jednoho </a:t>
            </a:r>
            <a:r>
              <a:rPr lang="cs-CZ" sz="2800" dirty="0"/>
              <a:t>slova:    </a:t>
            </a:r>
            <a:r>
              <a:rPr lang="cs-CZ" sz="2800" b="1" dirty="0" err="1" smtClean="0"/>
              <a:t>Germany</a:t>
            </a:r>
            <a:r>
              <a:rPr lang="cs-CZ" sz="2800" b="1" dirty="0"/>
              <a:t>, Italy, France, </a:t>
            </a:r>
            <a:r>
              <a:rPr lang="cs-CZ" sz="2800" b="1" dirty="0" err="1" smtClean="0"/>
              <a:t>Spain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- města</a:t>
            </a:r>
            <a:r>
              <a:rPr lang="cs-CZ" sz="2800" dirty="0"/>
              <a:t>, </a:t>
            </a:r>
            <a:r>
              <a:rPr lang="cs-CZ" sz="2800" dirty="0" smtClean="0"/>
              <a:t>obce :  </a:t>
            </a:r>
            <a:r>
              <a:rPr lang="cs-CZ" sz="2800" b="1" dirty="0"/>
              <a:t>London, New </a:t>
            </a:r>
            <a:r>
              <a:rPr lang="cs-CZ" sz="2800" b="1" dirty="0" smtClean="0"/>
              <a:t>York</a:t>
            </a:r>
            <a:r>
              <a:rPr lang="cs-CZ" sz="2800" dirty="0" smtClean="0"/>
              <a:t>, </a:t>
            </a:r>
            <a:r>
              <a:rPr lang="cs-CZ" sz="2800" b="1" dirty="0" smtClean="0"/>
              <a:t>Prague</a:t>
            </a:r>
            <a:r>
              <a:rPr lang="cs-CZ" sz="2800" b="1" dirty="0"/>
              <a:t>, </a:t>
            </a:r>
            <a:endParaRPr lang="cs-CZ" sz="2800" b="1" dirty="0" smtClean="0"/>
          </a:p>
          <a:p>
            <a:r>
              <a:rPr lang="cs-CZ" sz="2800" b="1" dirty="0" smtClean="0"/>
              <a:t>     </a:t>
            </a:r>
            <a:r>
              <a:rPr lang="cs-CZ" sz="2800" dirty="0" smtClean="0"/>
              <a:t>- ulice : </a:t>
            </a:r>
            <a:r>
              <a:rPr lang="cs-CZ" sz="2800" b="1" dirty="0" smtClean="0"/>
              <a:t>Oxford street, </a:t>
            </a:r>
            <a:r>
              <a:rPr lang="cs-CZ" sz="2800" b="1" dirty="0" err="1" smtClean="0"/>
              <a:t>Fifth</a:t>
            </a:r>
            <a:r>
              <a:rPr lang="cs-CZ" sz="2800" b="1" dirty="0" smtClean="0"/>
              <a:t> </a:t>
            </a:r>
            <a:r>
              <a:rPr lang="cs-CZ" sz="2800" b="1" dirty="0"/>
              <a:t>Avenue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3) Parky</a:t>
            </a:r>
            <a:r>
              <a:rPr lang="cs-CZ" sz="2800" b="1" dirty="0">
                <a:solidFill>
                  <a:srgbClr val="FF0000"/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náměstí</a:t>
            </a:r>
          </a:p>
          <a:p>
            <a:r>
              <a:rPr lang="cs-CZ" sz="2800" b="1" dirty="0" smtClean="0"/>
              <a:t>    Hyde Park, </a:t>
            </a:r>
            <a:r>
              <a:rPr lang="cs-CZ" sz="2800" b="1" dirty="0" err="1" smtClean="0"/>
              <a:t>Trafalgar</a:t>
            </a:r>
            <a:r>
              <a:rPr lang="cs-CZ" sz="2800" b="1" dirty="0" smtClean="0"/>
              <a:t> Square</a:t>
            </a:r>
            <a:endParaRPr lang="cs-CZ" sz="2800" b="1" dirty="0"/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4</a:t>
            </a:r>
            <a:r>
              <a:rPr lang="cs-CZ" sz="2800" b="1" dirty="0" smtClean="0">
                <a:solidFill>
                  <a:srgbClr val="FF0000"/>
                </a:solidFill>
              </a:rPr>
              <a:t>) Hory, jezera</a:t>
            </a:r>
          </a:p>
          <a:p>
            <a:r>
              <a:rPr lang="cs-CZ" sz="2800" b="1" dirty="0" smtClean="0"/>
              <a:t>    Mount Everest, </a:t>
            </a:r>
            <a:r>
              <a:rPr lang="cs-CZ" sz="2800" b="1" dirty="0" err="1" smtClean="0"/>
              <a:t>Lake</a:t>
            </a:r>
            <a:r>
              <a:rPr lang="cs-CZ" sz="2800" b="1" dirty="0" smtClean="0"/>
              <a:t> Titicaca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7571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899" y="1196752"/>
            <a:ext cx="84969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by </a:t>
            </a:r>
            <a:r>
              <a:rPr lang="cs-CZ" sz="2800" dirty="0"/>
              <a:t>car, by bus, by </a:t>
            </a:r>
            <a:r>
              <a:rPr lang="cs-CZ" sz="2800" dirty="0" err="1"/>
              <a:t>train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home</a:t>
            </a:r>
            <a:r>
              <a:rPr lang="cs-CZ" sz="2800" dirty="0"/>
              <a:t>, </a:t>
            </a: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school</a:t>
            </a:r>
            <a:r>
              <a:rPr lang="cs-CZ" sz="2800" dirty="0"/>
              <a:t>, </a:t>
            </a: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work</a:t>
            </a:r>
            <a:r>
              <a:rPr lang="cs-CZ" sz="2800" dirty="0"/>
              <a:t>, to </a:t>
            </a:r>
            <a:r>
              <a:rPr lang="cs-CZ" sz="2800" dirty="0" err="1"/>
              <a:t>work</a:t>
            </a:r>
            <a:r>
              <a:rPr lang="cs-CZ" sz="2800" dirty="0"/>
              <a:t>, to </a:t>
            </a:r>
            <a:r>
              <a:rPr lang="cs-CZ" sz="2800" dirty="0" err="1"/>
              <a:t>school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in </a:t>
            </a:r>
            <a:r>
              <a:rPr lang="cs-CZ" sz="2800" dirty="0" err="1"/>
              <a:t>bed</a:t>
            </a:r>
            <a:r>
              <a:rPr lang="cs-CZ" sz="2800" dirty="0"/>
              <a:t>, in </a:t>
            </a:r>
            <a:r>
              <a:rPr lang="cs-CZ" sz="2800" dirty="0" err="1"/>
              <a:t>hospital</a:t>
            </a:r>
            <a:r>
              <a:rPr lang="cs-CZ" sz="2800" dirty="0"/>
              <a:t>, in </a:t>
            </a:r>
            <a:r>
              <a:rPr lang="cs-CZ" sz="2800" dirty="0" err="1"/>
              <a:t>prison</a:t>
            </a:r>
            <a:r>
              <a:rPr lang="cs-CZ" sz="2800" dirty="0"/>
              <a:t>, in </a:t>
            </a:r>
            <a:r>
              <a:rPr lang="cs-CZ" sz="2800" dirty="0" err="1" smtClean="0"/>
              <a:t>church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on </a:t>
            </a:r>
            <a:r>
              <a:rPr lang="cs-CZ" sz="2800" dirty="0" err="1" smtClean="0"/>
              <a:t>foot</a:t>
            </a:r>
            <a:r>
              <a:rPr lang="cs-CZ" sz="2800" dirty="0" smtClean="0"/>
              <a:t>, go </a:t>
            </a:r>
            <a:r>
              <a:rPr lang="cs-CZ" sz="2800" dirty="0" err="1" smtClean="0"/>
              <a:t>home</a:t>
            </a:r>
            <a:endParaRPr lang="cs-CZ" sz="28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2068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4) Ustálené </a:t>
            </a:r>
            <a:r>
              <a:rPr lang="cs-CZ" sz="2800" b="1" dirty="0">
                <a:solidFill>
                  <a:srgbClr val="FF0000"/>
                </a:solidFill>
              </a:rPr>
              <a:t>předložkové vazby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1" y="3841884"/>
            <a:ext cx="3600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Bez členu užijeme: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635133"/>
            <a:ext cx="83732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breakfast</a:t>
            </a:r>
            <a:r>
              <a:rPr lang="cs-CZ" sz="2800" dirty="0" smtClean="0"/>
              <a:t>, lunch, </a:t>
            </a:r>
            <a:r>
              <a:rPr lang="cs-CZ" sz="2800" dirty="0" err="1" smtClean="0"/>
              <a:t>dinner</a:t>
            </a:r>
            <a:endParaRPr lang="cs-CZ" sz="2800" dirty="0" smtClean="0"/>
          </a:p>
          <a:p>
            <a:r>
              <a:rPr lang="cs-CZ" sz="2800" dirty="0" err="1" smtClean="0"/>
              <a:t>Platform</a:t>
            </a:r>
            <a:r>
              <a:rPr lang="cs-CZ" sz="2800" dirty="0" smtClean="0"/>
              <a:t> 5, </a:t>
            </a:r>
            <a:r>
              <a:rPr lang="cs-CZ" sz="2800" dirty="0" err="1" smtClean="0"/>
              <a:t>page</a:t>
            </a:r>
            <a:r>
              <a:rPr lang="cs-CZ" sz="2800" dirty="0" smtClean="0"/>
              <a:t> 25, </a:t>
            </a:r>
            <a:r>
              <a:rPr lang="cs-CZ" sz="2800" dirty="0" err="1" smtClean="0"/>
              <a:t>size</a:t>
            </a:r>
            <a:r>
              <a:rPr lang="cs-CZ" sz="2800" dirty="0" smtClean="0"/>
              <a:t> 43 ( </a:t>
            </a:r>
            <a:r>
              <a:rPr lang="cs-CZ" sz="2800" dirty="0" err="1" smtClean="0"/>
              <a:t>noun</a:t>
            </a:r>
            <a:r>
              <a:rPr lang="cs-CZ" sz="2800" dirty="0" smtClean="0"/>
              <a:t> + </a:t>
            </a:r>
            <a:r>
              <a:rPr lang="cs-CZ" sz="2800" dirty="0" err="1" smtClean="0"/>
              <a:t>number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8694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2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13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2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2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Put</a:t>
            </a:r>
            <a:r>
              <a:rPr lang="cs-CZ" sz="2000" dirty="0" smtClean="0"/>
              <a:t> in </a:t>
            </a:r>
            <a:r>
              <a:rPr lang="cs-CZ" sz="2000" b="1" dirty="0" smtClean="0"/>
              <a:t>a</a:t>
            </a:r>
            <a:r>
              <a:rPr lang="cs-CZ" sz="2000" dirty="0" smtClean="0"/>
              <a:t>/</a:t>
            </a:r>
            <a:r>
              <a:rPr lang="cs-CZ" sz="2000" b="1" dirty="0" err="1" smtClean="0"/>
              <a:t>an</a:t>
            </a:r>
            <a:r>
              <a:rPr lang="cs-CZ" sz="2000" dirty="0"/>
              <a:t>,</a:t>
            </a:r>
            <a:r>
              <a:rPr lang="cs-CZ" sz="2000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or</a:t>
            </a:r>
            <a:r>
              <a:rPr lang="cs-CZ" sz="2000" b="1" dirty="0" smtClean="0"/>
              <a:t> Ø 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78497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morning</a:t>
            </a:r>
            <a:r>
              <a:rPr lang="cs-CZ" sz="2000" dirty="0" smtClean="0"/>
              <a:t> I </a:t>
            </a:r>
            <a:r>
              <a:rPr lang="cs-CZ" sz="2000" dirty="0" err="1" smtClean="0"/>
              <a:t>bought</a:t>
            </a:r>
            <a:r>
              <a:rPr lang="cs-CZ" sz="2000" dirty="0" smtClean="0"/>
              <a:t> _____ </a:t>
            </a:r>
            <a:r>
              <a:rPr lang="cs-CZ" sz="2000" dirty="0" err="1" smtClean="0"/>
              <a:t>new</a:t>
            </a:r>
            <a:r>
              <a:rPr lang="cs-CZ" sz="2000" dirty="0" smtClean="0"/>
              <a:t> bike. _____ bike </a:t>
            </a:r>
            <a:r>
              <a:rPr lang="cs-CZ" sz="2000" dirty="0" err="1" smtClean="0"/>
              <a:t>is</a:t>
            </a:r>
            <a:r>
              <a:rPr lang="cs-CZ" sz="2000" dirty="0" smtClean="0"/>
              <a:t> very nice.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It‘s</a:t>
            </a:r>
            <a:r>
              <a:rPr lang="cs-CZ" sz="2000" dirty="0" smtClean="0"/>
              <a:t> ____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. _____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wet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What‘s</a:t>
            </a:r>
            <a:r>
              <a:rPr lang="cs-CZ" sz="2000" dirty="0" smtClean="0"/>
              <a:t> in ____ </a:t>
            </a:r>
            <a:r>
              <a:rPr lang="cs-CZ" sz="2000" dirty="0" err="1" smtClean="0"/>
              <a:t>fridge</a:t>
            </a:r>
            <a:r>
              <a:rPr lang="cs-CZ" sz="2000" dirty="0" smtClean="0"/>
              <a:t>? </a:t>
            </a:r>
            <a:r>
              <a:rPr lang="cs-CZ" sz="2000" dirty="0" err="1" smtClean="0"/>
              <a:t>There‘s</a:t>
            </a:r>
            <a:r>
              <a:rPr lang="cs-CZ" sz="2000" dirty="0" smtClean="0"/>
              <a:t> ___ </a:t>
            </a:r>
            <a:r>
              <a:rPr lang="cs-CZ" sz="2000" dirty="0" err="1" smtClean="0"/>
              <a:t>bottle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milk</a:t>
            </a:r>
            <a:r>
              <a:rPr lang="cs-CZ" sz="2000" dirty="0"/>
              <a:t> </a:t>
            </a:r>
            <a:r>
              <a:rPr lang="cs-CZ" sz="2000" dirty="0" smtClean="0"/>
              <a:t>and ___ cheese.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What‘s</a:t>
            </a:r>
            <a:r>
              <a:rPr lang="cs-CZ" sz="2000" dirty="0" smtClean="0"/>
              <a:t> he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? </a:t>
            </a:r>
            <a:r>
              <a:rPr lang="cs-CZ" sz="2000" dirty="0" err="1" smtClean="0"/>
              <a:t>He‘s</a:t>
            </a:r>
            <a:r>
              <a:rPr lang="cs-CZ" sz="2000" dirty="0" smtClean="0"/>
              <a:t>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 ___ green </a:t>
            </a:r>
            <a:r>
              <a:rPr lang="cs-CZ" sz="2000" dirty="0" err="1" smtClean="0"/>
              <a:t>shirt</a:t>
            </a:r>
            <a:r>
              <a:rPr lang="cs-CZ" sz="2000" dirty="0" smtClean="0"/>
              <a:t>. I </a:t>
            </a:r>
            <a:r>
              <a:rPr lang="cs-CZ" sz="2000" dirty="0" err="1" smtClean="0"/>
              <a:t>don‘t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___ </a:t>
            </a:r>
            <a:r>
              <a:rPr lang="cs-CZ" sz="2000" dirty="0" err="1" smtClean="0"/>
              <a:t>shirt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 ____</a:t>
            </a:r>
            <a:r>
              <a:rPr lang="cs-CZ" sz="2000" dirty="0" err="1" smtClean="0"/>
              <a:t>trousers</a:t>
            </a:r>
            <a:r>
              <a:rPr lang="cs-CZ" sz="2000" dirty="0" smtClean="0"/>
              <a:t>. ____ </a:t>
            </a:r>
            <a:r>
              <a:rPr lang="cs-CZ" sz="2000" dirty="0" err="1" smtClean="0"/>
              <a:t>trousers</a:t>
            </a:r>
            <a:r>
              <a:rPr lang="cs-CZ" sz="2000" dirty="0" smtClean="0"/>
              <a:t> are </a:t>
            </a:r>
            <a:r>
              <a:rPr lang="cs-CZ" sz="2000" dirty="0" err="1" smtClean="0"/>
              <a:t>too</a:t>
            </a:r>
            <a:r>
              <a:rPr lang="cs-CZ" sz="2000" dirty="0" smtClean="0"/>
              <a:t> </a:t>
            </a:r>
            <a:r>
              <a:rPr lang="cs-CZ" sz="2000" dirty="0" err="1" smtClean="0"/>
              <a:t>tight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does</a:t>
            </a:r>
            <a:r>
              <a:rPr lang="cs-CZ" sz="2000" dirty="0" smtClean="0"/>
              <a:t> </a:t>
            </a:r>
            <a:r>
              <a:rPr lang="cs-CZ" sz="2000" dirty="0" err="1" smtClean="0"/>
              <a:t>she</a:t>
            </a:r>
            <a:r>
              <a:rPr lang="cs-CZ" sz="2000" dirty="0" smtClean="0"/>
              <a:t> do?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____ </a:t>
            </a:r>
            <a:r>
              <a:rPr lang="cs-CZ" sz="2000" dirty="0" err="1" smtClean="0"/>
              <a:t>teacher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He‘s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____ </a:t>
            </a:r>
            <a:r>
              <a:rPr lang="cs-CZ" sz="2000" dirty="0" err="1" smtClean="0"/>
              <a:t>girlfriend</a:t>
            </a:r>
            <a:r>
              <a:rPr lang="cs-CZ" sz="2000" dirty="0" smtClean="0"/>
              <a:t>. </a:t>
            </a:r>
            <a:r>
              <a:rPr lang="cs-CZ" sz="2000" dirty="0" err="1"/>
              <a:t>She</a:t>
            </a:r>
            <a:r>
              <a:rPr lang="cs-CZ" sz="2000" dirty="0"/>
              <a:t> </a:t>
            </a:r>
            <a:r>
              <a:rPr lang="cs-CZ" sz="2000" dirty="0" err="1"/>
              <a:t>lives</a:t>
            </a:r>
            <a:r>
              <a:rPr lang="cs-CZ" sz="2000" dirty="0"/>
              <a:t> </a:t>
            </a:r>
            <a:r>
              <a:rPr lang="cs-CZ" sz="2000" dirty="0" smtClean="0"/>
              <a:t>in___ </a:t>
            </a:r>
            <a:r>
              <a:rPr lang="cs-CZ" sz="2000" dirty="0"/>
              <a:t>Oxford street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go to____ </a:t>
            </a:r>
            <a:r>
              <a:rPr lang="cs-CZ" sz="2000" dirty="0" err="1" smtClean="0"/>
              <a:t>cinema</a:t>
            </a:r>
            <a:r>
              <a:rPr lang="cs-CZ" sz="2000" dirty="0" smtClean="0"/>
              <a:t> </a:t>
            </a:r>
            <a:r>
              <a:rPr lang="cs-CZ" sz="2000" dirty="0" err="1" smtClean="0"/>
              <a:t>twice</a:t>
            </a:r>
            <a:r>
              <a:rPr lang="cs-CZ" sz="2000" dirty="0" smtClean="0"/>
              <a:t> a </a:t>
            </a:r>
            <a:r>
              <a:rPr lang="cs-CZ" sz="2000" dirty="0" err="1" smtClean="0"/>
              <a:t>month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go to____ </a:t>
            </a:r>
            <a:r>
              <a:rPr lang="cs-CZ" sz="2000" dirty="0" err="1" smtClean="0"/>
              <a:t>school</a:t>
            </a:r>
            <a:r>
              <a:rPr lang="cs-CZ" sz="20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time</a:t>
            </a:r>
            <a:r>
              <a:rPr lang="cs-CZ" sz="2000" dirty="0" smtClean="0"/>
              <a:t>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____ lunch?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doing</a:t>
            </a:r>
            <a:r>
              <a:rPr lang="cs-CZ" sz="2000" dirty="0" smtClean="0"/>
              <a:t>? </a:t>
            </a:r>
            <a:r>
              <a:rPr lang="cs-CZ" sz="2000" dirty="0" err="1" smtClean="0"/>
              <a:t>I‘m</a:t>
            </a:r>
            <a:r>
              <a:rPr lang="cs-CZ" sz="2000" dirty="0" smtClean="0"/>
              <a:t> </a:t>
            </a:r>
            <a:r>
              <a:rPr lang="cs-CZ" sz="2000" dirty="0" err="1" smtClean="0"/>
              <a:t>listening</a:t>
            </a:r>
            <a:r>
              <a:rPr lang="cs-CZ" sz="2000" dirty="0" smtClean="0"/>
              <a:t> to___ </a:t>
            </a:r>
            <a:r>
              <a:rPr lang="cs-CZ" sz="2000" dirty="0" err="1" smtClean="0"/>
              <a:t>radio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lives</a:t>
            </a:r>
            <a:r>
              <a:rPr lang="cs-CZ" sz="2000" dirty="0" smtClean="0"/>
              <a:t> in___ centre </a:t>
            </a:r>
            <a:r>
              <a:rPr lang="cs-CZ" sz="2000" dirty="0" err="1" smtClean="0"/>
              <a:t>of</a:t>
            </a:r>
            <a:r>
              <a:rPr lang="cs-CZ" sz="2000" dirty="0" smtClean="0"/>
              <a:t> Prague.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___ Sun </a:t>
            </a:r>
            <a:r>
              <a:rPr lang="cs-CZ" sz="2000" dirty="0" err="1" smtClean="0"/>
              <a:t>is</a:t>
            </a:r>
            <a:r>
              <a:rPr lang="cs-CZ" sz="2000" dirty="0" smtClean="0"/>
              <a:t> very </a:t>
            </a:r>
            <a:r>
              <a:rPr lang="cs-CZ" sz="2000" dirty="0" err="1" smtClean="0"/>
              <a:t>strong</a:t>
            </a:r>
            <a:r>
              <a:rPr lang="cs-CZ" sz="2000" dirty="0" smtClean="0"/>
              <a:t> </a:t>
            </a:r>
            <a:r>
              <a:rPr lang="cs-CZ" sz="2000" dirty="0" err="1" smtClean="0"/>
              <a:t>today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err="1" smtClean="0"/>
              <a:t>went</a:t>
            </a:r>
            <a:r>
              <a:rPr lang="cs-CZ" sz="2000" dirty="0" smtClean="0"/>
              <a:t> to ___ London. I </a:t>
            </a:r>
            <a:r>
              <a:rPr lang="cs-CZ" sz="2000" dirty="0" err="1" smtClean="0"/>
              <a:t>visited</a:t>
            </a:r>
            <a:r>
              <a:rPr lang="cs-CZ" sz="2000" dirty="0" smtClean="0"/>
              <a:t> ___ Science Museum and ___ Tower </a:t>
            </a:r>
            <a:r>
              <a:rPr lang="cs-CZ" sz="2000" dirty="0" err="1" smtClean="0"/>
              <a:t>of</a:t>
            </a:r>
            <a:r>
              <a:rPr lang="cs-CZ" sz="2000" dirty="0" smtClean="0"/>
              <a:t> London.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went</a:t>
            </a:r>
            <a:r>
              <a:rPr lang="cs-CZ" sz="2000" dirty="0" smtClean="0"/>
              <a:t> shopping in ___ Oxford Street.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evening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went</a:t>
            </a:r>
            <a:r>
              <a:rPr lang="cs-CZ" sz="2000" dirty="0" smtClean="0"/>
              <a:t> to a show </a:t>
            </a:r>
            <a:r>
              <a:rPr lang="cs-CZ" sz="2000" dirty="0" err="1" smtClean="0"/>
              <a:t>at</a:t>
            </a:r>
            <a:r>
              <a:rPr lang="cs-CZ" sz="2000" dirty="0" smtClean="0"/>
              <a:t>____ Cambridge </a:t>
            </a:r>
            <a:r>
              <a:rPr lang="cs-CZ" sz="2000" dirty="0" err="1" smtClean="0"/>
              <a:t>Theatre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Excuse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.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___ underground station </a:t>
            </a:r>
            <a:r>
              <a:rPr lang="cs-CZ" sz="2000" dirty="0" err="1" smtClean="0"/>
              <a:t>near</a:t>
            </a:r>
            <a:r>
              <a:rPr lang="cs-CZ" sz="2000" dirty="0" smtClean="0"/>
              <a:t> </a:t>
            </a:r>
            <a:r>
              <a:rPr lang="cs-CZ" sz="2000" dirty="0" err="1" smtClean="0"/>
              <a:t>hear</a:t>
            </a:r>
            <a:r>
              <a:rPr lang="cs-CZ" sz="20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err="1" smtClean="0"/>
              <a:t>need</a:t>
            </a:r>
            <a:r>
              <a:rPr lang="cs-CZ" sz="2000" dirty="0" smtClean="0"/>
              <a:t> to go to ___ </a:t>
            </a:r>
            <a:r>
              <a:rPr lang="cs-CZ" sz="2000" dirty="0" err="1" smtClean="0"/>
              <a:t>dentist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Hana? </a:t>
            </a:r>
            <a:r>
              <a:rPr lang="cs-CZ" sz="2000" dirty="0" err="1" smtClean="0"/>
              <a:t>She‘s</a:t>
            </a:r>
            <a:r>
              <a:rPr lang="cs-CZ" sz="2000" dirty="0" smtClean="0"/>
              <a:t> in ___ garden.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5940152" y="260648"/>
            <a:ext cx="118813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hlinkClick r:id="rId2" action="ppaction://hlinksldjump"/>
              </a:rPr>
              <a:t>KEY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57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Put</a:t>
            </a:r>
            <a:r>
              <a:rPr lang="cs-CZ" sz="2000" dirty="0" smtClean="0"/>
              <a:t> in </a:t>
            </a:r>
            <a:r>
              <a:rPr lang="cs-CZ" sz="2000" b="1" dirty="0" smtClean="0"/>
              <a:t>a</a:t>
            </a:r>
            <a:r>
              <a:rPr lang="cs-CZ" sz="2000" dirty="0" smtClean="0"/>
              <a:t>/</a:t>
            </a:r>
            <a:r>
              <a:rPr lang="cs-CZ" sz="2000" b="1" dirty="0" err="1" smtClean="0"/>
              <a:t>an</a:t>
            </a:r>
            <a:r>
              <a:rPr lang="cs-CZ" sz="2000" dirty="0"/>
              <a:t>,</a:t>
            </a:r>
            <a:r>
              <a:rPr lang="cs-CZ" sz="2000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or</a:t>
            </a:r>
            <a:r>
              <a:rPr lang="cs-CZ" sz="2000" b="1" dirty="0" smtClean="0"/>
              <a:t> Ø 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78497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morning</a:t>
            </a:r>
            <a:r>
              <a:rPr lang="cs-CZ" sz="2000" dirty="0" smtClean="0"/>
              <a:t> I </a:t>
            </a:r>
            <a:r>
              <a:rPr lang="cs-CZ" sz="2000" dirty="0" err="1" smtClean="0"/>
              <a:t>bought</a:t>
            </a:r>
            <a:r>
              <a:rPr lang="cs-CZ" sz="2000" b="1" dirty="0" smtClean="0"/>
              <a:t> a </a:t>
            </a:r>
            <a:r>
              <a:rPr lang="cs-CZ" sz="2000" dirty="0" err="1" smtClean="0"/>
              <a:t>new</a:t>
            </a:r>
            <a:r>
              <a:rPr lang="cs-CZ" sz="2000" dirty="0" smtClean="0"/>
              <a:t> bike.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bike </a:t>
            </a:r>
            <a:r>
              <a:rPr lang="cs-CZ" sz="2000" dirty="0" err="1" smtClean="0"/>
              <a:t>is</a:t>
            </a:r>
            <a:r>
              <a:rPr lang="cs-CZ" sz="2000" dirty="0" smtClean="0"/>
              <a:t> very nice.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It‘s</a:t>
            </a:r>
            <a:r>
              <a:rPr lang="cs-CZ" sz="2000" dirty="0" smtClean="0"/>
              <a:t>  </a:t>
            </a:r>
            <a:r>
              <a:rPr lang="cs-CZ" sz="2000" b="1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. </a:t>
            </a:r>
            <a:r>
              <a:rPr lang="cs-CZ" sz="2000" dirty="0"/>
              <a:t>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wet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What‘s</a:t>
            </a:r>
            <a:r>
              <a:rPr lang="cs-CZ" sz="2000" dirty="0" smtClean="0"/>
              <a:t> in 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dirty="0" err="1" smtClean="0"/>
              <a:t>fridge</a:t>
            </a:r>
            <a:r>
              <a:rPr lang="cs-CZ" sz="2000" dirty="0" smtClean="0"/>
              <a:t>? </a:t>
            </a:r>
            <a:r>
              <a:rPr lang="cs-CZ" sz="2000" dirty="0" err="1" smtClean="0"/>
              <a:t>There‘s</a:t>
            </a:r>
            <a:r>
              <a:rPr lang="cs-CZ" sz="2000" dirty="0" smtClean="0"/>
              <a:t>  </a:t>
            </a:r>
            <a:r>
              <a:rPr lang="cs-CZ" sz="2000" b="1" dirty="0" smtClean="0"/>
              <a:t>a </a:t>
            </a:r>
            <a:r>
              <a:rPr lang="cs-CZ" sz="2000" dirty="0" smtClean="0"/>
              <a:t> </a:t>
            </a:r>
            <a:r>
              <a:rPr lang="cs-CZ" sz="2000" dirty="0" err="1" smtClean="0"/>
              <a:t>bottle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milk</a:t>
            </a:r>
            <a:r>
              <a:rPr lang="cs-CZ" sz="2000" dirty="0"/>
              <a:t> </a:t>
            </a:r>
            <a:r>
              <a:rPr lang="cs-CZ" sz="2000" dirty="0" smtClean="0"/>
              <a:t>and cheese.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What‘s</a:t>
            </a:r>
            <a:r>
              <a:rPr lang="cs-CZ" sz="2000" dirty="0" smtClean="0"/>
              <a:t> he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? </a:t>
            </a:r>
            <a:r>
              <a:rPr lang="cs-CZ" sz="2000" dirty="0" err="1" smtClean="0"/>
              <a:t>He‘s</a:t>
            </a:r>
            <a:r>
              <a:rPr lang="cs-CZ" sz="2000" dirty="0" smtClean="0"/>
              <a:t>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 </a:t>
            </a:r>
            <a:r>
              <a:rPr lang="cs-CZ" sz="2000" b="1" dirty="0" smtClean="0"/>
              <a:t>a</a:t>
            </a:r>
            <a:r>
              <a:rPr lang="cs-CZ" sz="2000" dirty="0" smtClean="0"/>
              <a:t> green </a:t>
            </a:r>
            <a:r>
              <a:rPr lang="cs-CZ" sz="2000" dirty="0" err="1" smtClean="0"/>
              <a:t>shirt</a:t>
            </a:r>
            <a:r>
              <a:rPr lang="cs-CZ" sz="2000" dirty="0" smtClean="0"/>
              <a:t>. I </a:t>
            </a:r>
            <a:r>
              <a:rPr lang="cs-CZ" sz="2000" dirty="0" err="1" smtClean="0"/>
              <a:t>don‘t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shirt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 </a:t>
            </a:r>
            <a:r>
              <a:rPr lang="cs-CZ" sz="2000" dirty="0" err="1" smtClean="0"/>
              <a:t>trousers</a:t>
            </a:r>
            <a:r>
              <a:rPr lang="cs-CZ" sz="2000" dirty="0" smtClean="0"/>
              <a:t>.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trousers</a:t>
            </a:r>
            <a:r>
              <a:rPr lang="cs-CZ" sz="2000" dirty="0" smtClean="0"/>
              <a:t> are </a:t>
            </a:r>
            <a:r>
              <a:rPr lang="cs-CZ" sz="2000" dirty="0" err="1" smtClean="0"/>
              <a:t>too</a:t>
            </a:r>
            <a:r>
              <a:rPr lang="cs-CZ" sz="2000" dirty="0" smtClean="0"/>
              <a:t> </a:t>
            </a:r>
            <a:r>
              <a:rPr lang="cs-CZ" sz="2000" dirty="0" err="1" smtClean="0"/>
              <a:t>tight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does</a:t>
            </a:r>
            <a:r>
              <a:rPr lang="cs-CZ" sz="2000" dirty="0" smtClean="0"/>
              <a:t> </a:t>
            </a:r>
            <a:r>
              <a:rPr lang="cs-CZ" sz="2000" dirty="0" err="1" smtClean="0"/>
              <a:t>she</a:t>
            </a:r>
            <a:r>
              <a:rPr lang="cs-CZ" sz="2000" dirty="0" smtClean="0"/>
              <a:t> do?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smtClean="0"/>
              <a:t>a</a:t>
            </a:r>
            <a:r>
              <a:rPr lang="cs-CZ" sz="2000" dirty="0" smtClean="0"/>
              <a:t> </a:t>
            </a:r>
            <a:r>
              <a:rPr lang="cs-CZ" sz="2000" dirty="0" err="1" smtClean="0"/>
              <a:t>teacher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He‘s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b="1" dirty="0" smtClean="0"/>
              <a:t> a </a:t>
            </a:r>
            <a:r>
              <a:rPr lang="cs-CZ" sz="2000" dirty="0" err="1" smtClean="0"/>
              <a:t>girlfriend</a:t>
            </a:r>
            <a:r>
              <a:rPr lang="cs-CZ" sz="2000" dirty="0" smtClean="0"/>
              <a:t>.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lives</a:t>
            </a:r>
            <a:r>
              <a:rPr lang="cs-CZ" sz="2000" dirty="0" smtClean="0"/>
              <a:t> in Oxford street.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go to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 </a:t>
            </a:r>
            <a:r>
              <a:rPr lang="cs-CZ" sz="2000" dirty="0" err="1" smtClean="0"/>
              <a:t>twice</a:t>
            </a:r>
            <a:r>
              <a:rPr lang="cs-CZ" sz="2000" dirty="0" smtClean="0"/>
              <a:t> a </a:t>
            </a:r>
            <a:r>
              <a:rPr lang="cs-CZ" sz="2000" dirty="0" err="1" smtClean="0"/>
              <a:t>month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go to </a:t>
            </a:r>
            <a:r>
              <a:rPr lang="cs-CZ" sz="2000" dirty="0" err="1" smtClean="0"/>
              <a:t>school</a:t>
            </a:r>
            <a:r>
              <a:rPr lang="cs-CZ" sz="20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time</a:t>
            </a:r>
            <a:r>
              <a:rPr lang="cs-CZ" sz="2000" dirty="0" smtClean="0"/>
              <a:t>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lunch?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What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doing</a:t>
            </a:r>
            <a:r>
              <a:rPr lang="cs-CZ" sz="2000" dirty="0" smtClean="0"/>
              <a:t>? </a:t>
            </a:r>
            <a:r>
              <a:rPr lang="cs-CZ" sz="2000" dirty="0" err="1" smtClean="0"/>
              <a:t>I‘m</a:t>
            </a:r>
            <a:r>
              <a:rPr lang="cs-CZ" sz="2000" dirty="0" smtClean="0"/>
              <a:t> </a:t>
            </a:r>
            <a:r>
              <a:rPr lang="cs-CZ" sz="2000" dirty="0" err="1" smtClean="0"/>
              <a:t>listening</a:t>
            </a:r>
            <a:r>
              <a:rPr lang="cs-CZ" sz="2000" dirty="0" smtClean="0"/>
              <a:t> to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radio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lives</a:t>
            </a:r>
            <a:r>
              <a:rPr lang="cs-CZ" sz="2000" dirty="0" smtClean="0"/>
              <a:t> in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centre </a:t>
            </a:r>
            <a:r>
              <a:rPr lang="cs-CZ" sz="2000" dirty="0" err="1" smtClean="0"/>
              <a:t>of</a:t>
            </a:r>
            <a:r>
              <a:rPr lang="cs-CZ" sz="2000" dirty="0" smtClean="0"/>
              <a:t> Prague.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err="1" smtClean="0"/>
              <a:t>The</a:t>
            </a:r>
            <a:r>
              <a:rPr lang="cs-CZ" sz="2000" dirty="0" smtClean="0"/>
              <a:t> Sun </a:t>
            </a:r>
            <a:r>
              <a:rPr lang="cs-CZ" sz="2000" dirty="0" err="1" smtClean="0"/>
              <a:t>is</a:t>
            </a:r>
            <a:r>
              <a:rPr lang="cs-CZ" sz="2000" dirty="0" smtClean="0"/>
              <a:t> very </a:t>
            </a:r>
            <a:r>
              <a:rPr lang="cs-CZ" sz="2000" dirty="0" err="1" smtClean="0"/>
              <a:t>strong</a:t>
            </a:r>
            <a:r>
              <a:rPr lang="cs-CZ" sz="2000" dirty="0" smtClean="0"/>
              <a:t> </a:t>
            </a:r>
            <a:r>
              <a:rPr lang="cs-CZ" sz="2000" dirty="0" err="1" smtClean="0"/>
              <a:t>today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err="1" smtClean="0"/>
              <a:t>went</a:t>
            </a:r>
            <a:r>
              <a:rPr lang="cs-CZ" sz="2000" dirty="0" smtClean="0"/>
              <a:t> to  London. I </a:t>
            </a:r>
            <a:r>
              <a:rPr lang="cs-CZ" sz="2000" dirty="0" err="1"/>
              <a:t>v</a:t>
            </a:r>
            <a:r>
              <a:rPr lang="cs-CZ" sz="2000" dirty="0" err="1" smtClean="0"/>
              <a:t>isited</a:t>
            </a:r>
            <a:r>
              <a:rPr lang="cs-CZ" sz="2000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Science Museum and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Tower </a:t>
            </a:r>
            <a:r>
              <a:rPr lang="cs-CZ" sz="2000" dirty="0" err="1" smtClean="0"/>
              <a:t>of</a:t>
            </a:r>
            <a:r>
              <a:rPr lang="cs-CZ" sz="2000" dirty="0" smtClean="0"/>
              <a:t> London.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went</a:t>
            </a:r>
            <a:r>
              <a:rPr lang="cs-CZ" sz="2000" dirty="0" smtClean="0"/>
              <a:t> shopping in Oxford Street.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evening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went</a:t>
            </a:r>
            <a:r>
              <a:rPr lang="cs-CZ" sz="2000" dirty="0" smtClean="0"/>
              <a:t> to a show </a:t>
            </a:r>
            <a:r>
              <a:rPr lang="cs-CZ" sz="2000" dirty="0" err="1" smtClean="0"/>
              <a:t>at</a:t>
            </a:r>
            <a:r>
              <a:rPr lang="cs-CZ" sz="2000" dirty="0"/>
              <a:t>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Cambridge </a:t>
            </a:r>
            <a:r>
              <a:rPr lang="cs-CZ" sz="2000" dirty="0" err="1" smtClean="0"/>
              <a:t>Theatre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Excuse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.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</a:t>
            </a:r>
            <a:r>
              <a:rPr lang="cs-CZ" sz="2000" dirty="0" smtClean="0"/>
              <a:t> underground station </a:t>
            </a:r>
            <a:r>
              <a:rPr lang="cs-CZ" sz="2000" dirty="0" err="1" smtClean="0"/>
              <a:t>near</a:t>
            </a:r>
            <a:r>
              <a:rPr lang="cs-CZ" sz="2000" dirty="0" smtClean="0"/>
              <a:t> </a:t>
            </a:r>
            <a:r>
              <a:rPr lang="cs-CZ" sz="2000" dirty="0" err="1" smtClean="0"/>
              <a:t>hear</a:t>
            </a:r>
            <a:r>
              <a:rPr lang="cs-CZ" sz="20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err="1" smtClean="0"/>
              <a:t>need</a:t>
            </a:r>
            <a:r>
              <a:rPr lang="cs-CZ" sz="2000" dirty="0" smtClean="0"/>
              <a:t> to go to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dentist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Hana? </a:t>
            </a:r>
            <a:r>
              <a:rPr lang="cs-CZ" sz="2000" dirty="0" err="1" smtClean="0"/>
              <a:t>She‘s</a:t>
            </a:r>
            <a:r>
              <a:rPr lang="cs-CZ" sz="2000" dirty="0" smtClean="0"/>
              <a:t> in </a:t>
            </a:r>
            <a:r>
              <a:rPr lang="cs-CZ" sz="2000" b="1" dirty="0" err="1" smtClean="0"/>
              <a:t>the</a:t>
            </a:r>
            <a:r>
              <a:rPr lang="cs-CZ" sz="2000" dirty="0" smtClean="0"/>
              <a:t> garden.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56977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article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without</a:t>
            </a:r>
            <a:r>
              <a:rPr lang="cs-CZ" sz="2000" dirty="0" smtClean="0"/>
              <a:t>? Use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definite</a:t>
            </a:r>
            <a:r>
              <a:rPr lang="cs-CZ" sz="2000" dirty="0" smtClean="0"/>
              <a:t> </a:t>
            </a:r>
            <a:r>
              <a:rPr lang="cs-CZ" sz="2000" dirty="0" err="1" smtClean="0"/>
              <a:t>article</a:t>
            </a:r>
            <a:r>
              <a:rPr lang="cs-CZ" sz="2000" dirty="0" smtClean="0"/>
              <a:t> (</a:t>
            </a:r>
            <a:r>
              <a:rPr lang="cs-CZ" sz="2000" dirty="0" err="1" smtClean="0"/>
              <a:t>the</a:t>
            </a:r>
            <a:r>
              <a:rPr lang="cs-CZ" sz="2000" dirty="0" smtClean="0"/>
              <a:t>) </a:t>
            </a: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err="1" smtClean="0"/>
              <a:t>necessary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396101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Alps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Czech Republic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Dead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Channel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Mt</a:t>
            </a:r>
            <a:r>
              <a:rPr lang="cs-CZ" sz="2400" dirty="0" smtClean="0"/>
              <a:t> </a:t>
            </a:r>
            <a:r>
              <a:rPr lang="cs-CZ" sz="2400" dirty="0" err="1" smtClean="0"/>
              <a:t>McKinley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Lake</a:t>
            </a:r>
            <a:r>
              <a:rPr lang="cs-CZ" sz="2400" dirty="0" smtClean="0"/>
              <a:t> Michigan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USA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Metropolitan Opera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Sahara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New </a:t>
            </a:r>
            <a:r>
              <a:rPr lang="cs-CZ" sz="2400" dirty="0" err="1" smtClean="0"/>
              <a:t>Zealand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Mississippi River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Orion </a:t>
            </a:r>
            <a:r>
              <a:rPr lang="cs-CZ" sz="2400" dirty="0" err="1" smtClean="0"/>
              <a:t>Cinema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Sydney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Sun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 </a:t>
            </a:r>
            <a:r>
              <a:rPr lang="cs-CZ" sz="2400" dirty="0" err="1" smtClean="0"/>
              <a:t>Gallery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_____ </a:t>
            </a:r>
            <a:r>
              <a:rPr lang="cs-CZ" sz="2400" dirty="0" err="1" smtClean="0"/>
              <a:t>Atlantic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052736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908720"/>
            <a:ext cx="421196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Alps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Czech </a:t>
            </a:r>
            <a:r>
              <a:rPr lang="cs-CZ" sz="2400" dirty="0"/>
              <a:t>Republic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Dead</a:t>
            </a:r>
            <a:r>
              <a:rPr lang="cs-CZ" sz="2400" dirty="0" smtClean="0"/>
              <a:t> </a:t>
            </a:r>
            <a:r>
              <a:rPr lang="cs-CZ" sz="2400" dirty="0" err="1"/>
              <a:t>Sea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 </a:t>
            </a:r>
            <a:r>
              <a:rPr lang="cs-CZ" sz="2400" dirty="0" err="1"/>
              <a:t>English</a:t>
            </a:r>
            <a:r>
              <a:rPr lang="cs-CZ" sz="2400" dirty="0"/>
              <a:t> </a:t>
            </a:r>
            <a:r>
              <a:rPr lang="cs-CZ" sz="2400" dirty="0" err="1"/>
              <a:t>Channel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Mt</a:t>
            </a:r>
            <a:r>
              <a:rPr lang="cs-CZ" sz="2400" dirty="0" smtClean="0"/>
              <a:t> </a:t>
            </a:r>
            <a:r>
              <a:rPr lang="cs-CZ" sz="2400" dirty="0" err="1"/>
              <a:t>McKinley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Lake</a:t>
            </a:r>
            <a:r>
              <a:rPr lang="cs-CZ" sz="2400" dirty="0" smtClean="0"/>
              <a:t> </a:t>
            </a:r>
            <a:r>
              <a:rPr lang="cs-CZ" sz="2400" dirty="0"/>
              <a:t>Michigan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 </a:t>
            </a:r>
            <a:r>
              <a:rPr lang="cs-CZ" sz="2400" dirty="0"/>
              <a:t>USA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Metropolitan </a:t>
            </a:r>
            <a:r>
              <a:rPr lang="cs-CZ" sz="2400" dirty="0"/>
              <a:t>Opera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err="1" smtClean="0"/>
              <a:t>the</a:t>
            </a:r>
            <a:r>
              <a:rPr lang="cs-CZ" sz="2400" dirty="0" smtClean="0"/>
              <a:t> Sahara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New </a:t>
            </a:r>
            <a:r>
              <a:rPr lang="cs-CZ" sz="2400" dirty="0" err="1"/>
              <a:t>Zealand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dirty="0" smtClean="0"/>
              <a:t> Mississippi </a:t>
            </a:r>
            <a:r>
              <a:rPr lang="cs-CZ" sz="2400" dirty="0"/>
              <a:t>River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Orion </a:t>
            </a:r>
            <a:r>
              <a:rPr lang="cs-CZ" sz="2400" dirty="0" err="1"/>
              <a:t>Cinema</a:t>
            </a: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 </a:t>
            </a:r>
            <a:r>
              <a:rPr lang="cs-CZ" sz="2400" dirty="0"/>
              <a:t>Sydney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/>
              <a:t>Sun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National</a:t>
            </a:r>
            <a:r>
              <a:rPr lang="cs-CZ" sz="2400" dirty="0"/>
              <a:t> </a:t>
            </a:r>
            <a:r>
              <a:rPr lang="cs-CZ" sz="2400" dirty="0" err="1" smtClean="0"/>
              <a:t>Gallery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dirty="0" err="1" smtClean="0"/>
              <a:t>Atlantic</a:t>
            </a:r>
            <a:endParaRPr lang="cs-CZ" sz="2400" b="1" dirty="0"/>
          </a:p>
          <a:p>
            <a:endParaRPr lang="cs-CZ" sz="2400" dirty="0"/>
          </a:p>
        </p:txBody>
      </p:sp>
      <p:sp>
        <p:nvSpPr>
          <p:cNvPr id="6" name="Šipka dolů 5"/>
          <p:cNvSpPr/>
          <p:nvPr/>
        </p:nvSpPr>
        <p:spPr>
          <a:xfrm>
            <a:off x="7956376" y="460703"/>
            <a:ext cx="1152128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KEY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187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122822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Citace :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1340768"/>
            <a:ext cx="79212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HUTCHINSON</a:t>
            </a:r>
            <a:r>
              <a:rPr lang="cs-CZ" dirty="0"/>
              <a:t>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</a:t>
            </a:r>
            <a:r>
              <a:rPr lang="cs-CZ" dirty="0" err="1"/>
              <a:t>spol.s</a:t>
            </a:r>
            <a:r>
              <a:rPr lang="cs-CZ" dirty="0"/>
              <a:t> r.o., 2007, ISBN 80-86 195-00-7. 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/>
              <a:t>VÍT, Marek. </a:t>
            </a:r>
            <a:r>
              <a:rPr lang="cs-CZ" i="1" dirty="0"/>
              <a:t>Členy v angličtině</a:t>
            </a:r>
            <a:r>
              <a:rPr lang="cs-CZ" dirty="0"/>
              <a:t> [online]. [cit. 25.2.2014]. Dostupný na WWW: http://</a:t>
            </a:r>
            <a:r>
              <a:rPr lang="cs-CZ" dirty="0" err="1"/>
              <a:t>www.helpforenglish.cz</a:t>
            </a:r>
            <a:r>
              <a:rPr lang="cs-CZ" dirty="0"/>
              <a:t>/</a:t>
            </a:r>
            <a:r>
              <a:rPr lang="cs-CZ" dirty="0" err="1"/>
              <a:t>article</a:t>
            </a:r>
            <a:r>
              <a:rPr lang="cs-CZ" dirty="0"/>
              <a:t>/2006072901-cleny-v-</a:t>
            </a:r>
            <a:r>
              <a:rPr lang="cs-CZ" dirty="0" err="1"/>
              <a:t>anglictine</a:t>
            </a:r>
            <a:r>
              <a:rPr lang="cs-CZ" dirty="0"/>
              <a:t>-</a:t>
            </a:r>
            <a:r>
              <a:rPr lang="cs-CZ" dirty="0" err="1"/>
              <a:t>articles</a:t>
            </a:r>
            <a:r>
              <a:rPr lang="cs-CZ" dirty="0"/>
              <a:t> </a:t>
            </a:r>
          </a:p>
          <a:p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543960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69160"/>
            <a:ext cx="88204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: Galerie Microsoft Office – </a:t>
            </a:r>
            <a:r>
              <a:rPr lang="cs-CZ" dirty="0" smtClean="0"/>
              <a:t>klipart</a:t>
            </a:r>
          </a:p>
          <a:p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r>
              <a:rPr lang="cs-CZ" dirty="0"/>
              <a:t>                 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57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3440</TotalTime>
  <Words>1117</Words>
  <Application>Microsoft Office PowerPoint</Application>
  <PresentationFormat>Předvádění na obrazovce (4:3)</PresentationFormat>
  <Paragraphs>200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371</cp:revision>
  <dcterms:created xsi:type="dcterms:W3CDTF">2013-05-17T18:40:15Z</dcterms:created>
  <dcterms:modified xsi:type="dcterms:W3CDTF">2014-03-06T18:12:10Z</dcterms:modified>
</cp:coreProperties>
</file>