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6" r:id="rId2"/>
    <p:sldId id="257" r:id="rId3"/>
    <p:sldId id="261" r:id="rId4"/>
    <p:sldId id="260" r:id="rId5"/>
    <p:sldId id="262" r:id="rId6"/>
    <p:sldId id="263" r:id="rId7"/>
    <p:sldId id="265" r:id="rId8"/>
    <p:sldId id="264" r:id="rId9"/>
    <p:sldId id="258"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65" d="100"/>
          <a:sy n="65" d="100"/>
        </p:scale>
        <p:origin x="-145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B93EB81-D022-4C7D-B067-4DA17E5C50E6}" type="datetimeFigureOut">
              <a:rPr lang="cs-CZ" smtClean="0"/>
              <a:t>6.3.2014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A875A98-A1FB-48D9-AF36-BD12F9C559BD}" type="slidenum">
              <a:rPr lang="cs-CZ" smtClean="0"/>
              <a:t>‹#›</a:t>
            </a:fld>
            <a:endParaRPr lang="cs-CZ"/>
          </a:p>
        </p:txBody>
      </p:sp>
    </p:spTree>
    <p:extLst>
      <p:ext uri="{BB962C8B-B14F-4D97-AF65-F5344CB8AC3E}">
        <p14:creationId xmlns:p14="http://schemas.microsoft.com/office/powerpoint/2010/main" val="19971441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B93EB81-D022-4C7D-B067-4DA17E5C50E6}" type="datetimeFigureOut">
              <a:rPr lang="cs-CZ" smtClean="0"/>
              <a:t>6.3.2014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A875A98-A1FB-48D9-AF36-BD12F9C559BD}" type="slidenum">
              <a:rPr lang="cs-CZ" smtClean="0"/>
              <a:t>‹#›</a:t>
            </a:fld>
            <a:endParaRPr lang="cs-CZ"/>
          </a:p>
        </p:txBody>
      </p:sp>
    </p:spTree>
    <p:extLst>
      <p:ext uri="{BB962C8B-B14F-4D97-AF65-F5344CB8AC3E}">
        <p14:creationId xmlns:p14="http://schemas.microsoft.com/office/powerpoint/2010/main" val="2516026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B93EB81-D022-4C7D-B067-4DA17E5C50E6}" type="datetimeFigureOut">
              <a:rPr lang="cs-CZ" smtClean="0"/>
              <a:t>6.3.2014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A875A98-A1FB-48D9-AF36-BD12F9C559BD}" type="slidenum">
              <a:rPr lang="cs-CZ" smtClean="0"/>
              <a:t>‹#›</a:t>
            </a:fld>
            <a:endParaRPr lang="cs-CZ"/>
          </a:p>
        </p:txBody>
      </p:sp>
    </p:spTree>
    <p:extLst>
      <p:ext uri="{BB962C8B-B14F-4D97-AF65-F5344CB8AC3E}">
        <p14:creationId xmlns:p14="http://schemas.microsoft.com/office/powerpoint/2010/main" val="2828243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B93EB81-D022-4C7D-B067-4DA17E5C50E6}" type="datetimeFigureOut">
              <a:rPr lang="cs-CZ" smtClean="0"/>
              <a:t>6.3.2014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A875A98-A1FB-48D9-AF36-BD12F9C559BD}" type="slidenum">
              <a:rPr lang="cs-CZ" smtClean="0"/>
              <a:t>‹#›</a:t>
            </a:fld>
            <a:endParaRPr lang="cs-CZ"/>
          </a:p>
        </p:txBody>
      </p:sp>
    </p:spTree>
    <p:extLst>
      <p:ext uri="{BB962C8B-B14F-4D97-AF65-F5344CB8AC3E}">
        <p14:creationId xmlns:p14="http://schemas.microsoft.com/office/powerpoint/2010/main" val="674637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B93EB81-D022-4C7D-B067-4DA17E5C50E6}" type="datetimeFigureOut">
              <a:rPr lang="cs-CZ" smtClean="0"/>
              <a:t>6.3.2014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A875A98-A1FB-48D9-AF36-BD12F9C559BD}" type="slidenum">
              <a:rPr lang="cs-CZ" smtClean="0"/>
              <a:t>‹#›</a:t>
            </a:fld>
            <a:endParaRPr lang="cs-CZ"/>
          </a:p>
        </p:txBody>
      </p:sp>
    </p:spTree>
    <p:extLst>
      <p:ext uri="{BB962C8B-B14F-4D97-AF65-F5344CB8AC3E}">
        <p14:creationId xmlns:p14="http://schemas.microsoft.com/office/powerpoint/2010/main" val="4135058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B93EB81-D022-4C7D-B067-4DA17E5C50E6}" type="datetimeFigureOut">
              <a:rPr lang="cs-CZ" smtClean="0"/>
              <a:t>6.3.2014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A875A98-A1FB-48D9-AF36-BD12F9C559BD}" type="slidenum">
              <a:rPr lang="cs-CZ" smtClean="0"/>
              <a:t>‹#›</a:t>
            </a:fld>
            <a:endParaRPr lang="cs-CZ"/>
          </a:p>
        </p:txBody>
      </p:sp>
    </p:spTree>
    <p:extLst>
      <p:ext uri="{BB962C8B-B14F-4D97-AF65-F5344CB8AC3E}">
        <p14:creationId xmlns:p14="http://schemas.microsoft.com/office/powerpoint/2010/main" val="2350293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B93EB81-D022-4C7D-B067-4DA17E5C50E6}" type="datetimeFigureOut">
              <a:rPr lang="cs-CZ" smtClean="0"/>
              <a:t>6.3.2014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A875A98-A1FB-48D9-AF36-BD12F9C559BD}" type="slidenum">
              <a:rPr lang="cs-CZ" smtClean="0"/>
              <a:t>‹#›</a:t>
            </a:fld>
            <a:endParaRPr lang="cs-CZ"/>
          </a:p>
        </p:txBody>
      </p:sp>
    </p:spTree>
    <p:extLst>
      <p:ext uri="{BB962C8B-B14F-4D97-AF65-F5344CB8AC3E}">
        <p14:creationId xmlns:p14="http://schemas.microsoft.com/office/powerpoint/2010/main" val="3626062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B93EB81-D022-4C7D-B067-4DA17E5C50E6}" type="datetimeFigureOut">
              <a:rPr lang="cs-CZ" smtClean="0"/>
              <a:t>6.3.2014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A875A98-A1FB-48D9-AF36-BD12F9C559BD}" type="slidenum">
              <a:rPr lang="cs-CZ" smtClean="0"/>
              <a:t>‹#›</a:t>
            </a:fld>
            <a:endParaRPr lang="cs-CZ"/>
          </a:p>
        </p:txBody>
      </p:sp>
    </p:spTree>
    <p:extLst>
      <p:ext uri="{BB962C8B-B14F-4D97-AF65-F5344CB8AC3E}">
        <p14:creationId xmlns:p14="http://schemas.microsoft.com/office/powerpoint/2010/main" val="7248018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B93EB81-D022-4C7D-B067-4DA17E5C50E6}" type="datetimeFigureOut">
              <a:rPr lang="cs-CZ" smtClean="0"/>
              <a:t>6.3.2014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A875A98-A1FB-48D9-AF36-BD12F9C559BD}" type="slidenum">
              <a:rPr lang="cs-CZ" smtClean="0"/>
              <a:t>‹#›</a:t>
            </a:fld>
            <a:endParaRPr lang="cs-CZ"/>
          </a:p>
        </p:txBody>
      </p:sp>
    </p:spTree>
    <p:extLst>
      <p:ext uri="{BB962C8B-B14F-4D97-AF65-F5344CB8AC3E}">
        <p14:creationId xmlns:p14="http://schemas.microsoft.com/office/powerpoint/2010/main" val="3973824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B93EB81-D022-4C7D-B067-4DA17E5C50E6}" type="datetimeFigureOut">
              <a:rPr lang="cs-CZ" smtClean="0"/>
              <a:t>6.3.2014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A875A98-A1FB-48D9-AF36-BD12F9C559BD}" type="slidenum">
              <a:rPr lang="cs-CZ" smtClean="0"/>
              <a:t>‹#›</a:t>
            </a:fld>
            <a:endParaRPr lang="cs-CZ"/>
          </a:p>
        </p:txBody>
      </p:sp>
    </p:spTree>
    <p:extLst>
      <p:ext uri="{BB962C8B-B14F-4D97-AF65-F5344CB8AC3E}">
        <p14:creationId xmlns:p14="http://schemas.microsoft.com/office/powerpoint/2010/main" val="643557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B93EB81-D022-4C7D-B067-4DA17E5C50E6}" type="datetimeFigureOut">
              <a:rPr lang="cs-CZ" smtClean="0"/>
              <a:t>6.3.2014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A875A98-A1FB-48D9-AF36-BD12F9C559BD}" type="slidenum">
              <a:rPr lang="cs-CZ" smtClean="0"/>
              <a:t>‹#›</a:t>
            </a:fld>
            <a:endParaRPr lang="cs-CZ"/>
          </a:p>
        </p:txBody>
      </p:sp>
    </p:spTree>
    <p:extLst>
      <p:ext uri="{BB962C8B-B14F-4D97-AF65-F5344CB8AC3E}">
        <p14:creationId xmlns:p14="http://schemas.microsoft.com/office/powerpoint/2010/main" val="39847383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93EB81-D022-4C7D-B067-4DA17E5C50E6}" type="datetimeFigureOut">
              <a:rPr lang="cs-CZ" smtClean="0"/>
              <a:t>6.3.2014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875A98-A1FB-48D9-AF36-BD12F9C559BD}" type="slidenum">
              <a:rPr lang="cs-CZ" smtClean="0"/>
              <a:t>‹#›</a:t>
            </a:fld>
            <a:endParaRPr lang="cs-CZ"/>
          </a:p>
        </p:txBody>
      </p:sp>
    </p:spTree>
    <p:extLst>
      <p:ext uri="{BB962C8B-B14F-4D97-AF65-F5344CB8AC3E}">
        <p14:creationId xmlns:p14="http://schemas.microsoft.com/office/powerpoint/2010/main" val="5289340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emf"/></Relationships>
</file>

<file path=ppt/slides/_rels/slide3.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gif"/><Relationship Id="rId4" Type="http://schemas.openxmlformats.org/officeDocument/2006/relationships/image" Target="../media/image7.wmf"/></Relationships>
</file>

<file path=ppt/slides/_rels/slide4.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gif"/><Relationship Id="rId4" Type="http://schemas.openxmlformats.org/officeDocument/2006/relationships/image" Target="../media/image7.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827584" y="2348880"/>
            <a:ext cx="7272808" cy="3785652"/>
          </a:xfrm>
          <a:prstGeom prst="rect">
            <a:avLst/>
          </a:prstGeom>
        </p:spPr>
        <p:txBody>
          <a:bodyPr wrap="square">
            <a:spAutoFit/>
          </a:bodyPr>
          <a:lstStyle/>
          <a:p>
            <a:r>
              <a:rPr lang="cs-CZ" sz="2400" dirty="0"/>
              <a:t>Název školy: </a:t>
            </a:r>
            <a:r>
              <a:rPr lang="cs-CZ" sz="2400" b="1" dirty="0"/>
              <a:t>ZÁKLADNÍ ŠKOLA A MATEŘSKÁ ŠKOLA NEDOMICE, okres Mělník</a:t>
            </a:r>
          </a:p>
          <a:p>
            <a:r>
              <a:rPr lang="cs-CZ" sz="2400" dirty="0"/>
              <a:t>Číslo operačního programu: </a:t>
            </a:r>
          </a:p>
          <a:p>
            <a:r>
              <a:rPr lang="cs-CZ" sz="2400" dirty="0"/>
              <a:t>Předmět: </a:t>
            </a:r>
            <a:r>
              <a:rPr lang="cs-CZ" sz="2400" b="1" dirty="0"/>
              <a:t>Jazyk a jazyková komunikace</a:t>
            </a:r>
          </a:p>
          <a:p>
            <a:r>
              <a:rPr lang="cs-CZ" sz="2400" dirty="0"/>
              <a:t>Ročník: </a:t>
            </a:r>
            <a:r>
              <a:rPr lang="cs-CZ" sz="2400" b="1" dirty="0"/>
              <a:t>2.</a:t>
            </a:r>
            <a:endParaRPr lang="cs-CZ" sz="2400" b="1" i="1" dirty="0"/>
          </a:p>
          <a:p>
            <a:r>
              <a:rPr lang="cs-CZ" sz="2400" i="1" dirty="0"/>
              <a:t>Téma: </a:t>
            </a:r>
            <a:r>
              <a:rPr lang="cs-CZ" sz="2400" b="1" i="1" dirty="0"/>
              <a:t>VY_12_INOVACE_01_C</a:t>
            </a:r>
            <a:r>
              <a:rPr lang="cs-CZ" sz="2400" b="1" dirty="0"/>
              <a:t>J_02_MG</a:t>
            </a:r>
          </a:p>
          <a:p>
            <a:r>
              <a:rPr lang="cs-CZ" sz="2400" dirty="0"/>
              <a:t>Název: </a:t>
            </a:r>
            <a:r>
              <a:rPr lang="cs-CZ" sz="2400" b="1" dirty="0"/>
              <a:t>Věta</a:t>
            </a:r>
          </a:p>
          <a:p>
            <a:r>
              <a:rPr lang="cs-CZ" sz="2400" dirty="0"/>
              <a:t>Autor: </a:t>
            </a:r>
            <a:r>
              <a:rPr lang="cs-CZ" sz="2400" b="1" dirty="0"/>
              <a:t>Mgr. Marie </a:t>
            </a:r>
            <a:r>
              <a:rPr lang="cs-CZ" sz="2400" b="1" dirty="0" err="1"/>
              <a:t>Gregorovičová</a:t>
            </a:r>
            <a:endParaRPr lang="cs-CZ" sz="2400" b="1" dirty="0"/>
          </a:p>
          <a:p>
            <a:r>
              <a:rPr lang="cs-CZ" sz="2400" dirty="0"/>
              <a:t>Popis: </a:t>
            </a:r>
            <a:r>
              <a:rPr lang="cs-CZ" sz="2400" b="1" dirty="0"/>
              <a:t>Seznámit se s druhy vět a určit je, tvořit věty, najít začátek a konec věty a označit ho.</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488" y="3867"/>
            <a:ext cx="7705725" cy="211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68601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Věta, slovo, slabika, písmeno</a:t>
            </a:r>
            <a:endParaRPr lang="cs-CZ" dirty="0"/>
          </a:p>
        </p:txBody>
      </p:sp>
      <p:sp>
        <p:nvSpPr>
          <p:cNvPr id="3" name="Zástupný symbol pro obsah 2"/>
          <p:cNvSpPr>
            <a:spLocks noGrp="1"/>
          </p:cNvSpPr>
          <p:nvPr>
            <p:ph idx="1"/>
          </p:nvPr>
        </p:nvSpPr>
        <p:spPr>
          <a:xfrm>
            <a:off x="457200" y="1600200"/>
            <a:ext cx="8507288" cy="2692896"/>
          </a:xfrm>
        </p:spPr>
        <p:txBody>
          <a:bodyPr>
            <a:normAutofit fontScale="92500"/>
          </a:bodyPr>
          <a:lstStyle/>
          <a:p>
            <a:r>
              <a:rPr lang="cs-CZ" dirty="0" smtClean="0">
                <a:solidFill>
                  <a:srgbClr val="C00000"/>
                </a:solidFill>
              </a:rPr>
              <a:t>Věta</a:t>
            </a:r>
            <a:r>
              <a:rPr lang="cs-CZ" dirty="0" smtClean="0"/>
              <a:t> je vyslovená nebo napsaná myšlenka.</a:t>
            </a:r>
          </a:p>
          <a:p>
            <a:r>
              <a:rPr lang="cs-CZ" dirty="0" smtClean="0"/>
              <a:t>V mluveném </a:t>
            </a:r>
            <a:r>
              <a:rPr lang="cs-CZ" dirty="0"/>
              <a:t>projevu poznáme </a:t>
            </a:r>
            <a:r>
              <a:rPr lang="cs-CZ" dirty="0" smtClean="0"/>
              <a:t>konec </a:t>
            </a:r>
            <a:r>
              <a:rPr lang="cs-CZ" dirty="0"/>
              <a:t>věty </a:t>
            </a:r>
            <a:r>
              <a:rPr lang="cs-CZ" dirty="0" smtClean="0"/>
              <a:t>podle melodie hlasu - na konci věty klesneme hlasem.</a:t>
            </a:r>
          </a:p>
          <a:p>
            <a:r>
              <a:rPr lang="cs-CZ" dirty="0" smtClean="0"/>
              <a:t>Na začátku věty píšeme </a:t>
            </a:r>
            <a:r>
              <a:rPr lang="cs-CZ" dirty="0" smtClean="0">
                <a:solidFill>
                  <a:srgbClr val="C00000"/>
                </a:solidFill>
              </a:rPr>
              <a:t>velké písmeno</a:t>
            </a:r>
            <a:r>
              <a:rPr lang="cs-CZ" dirty="0" smtClean="0"/>
              <a:t>, na konci věty píšeme tečku (</a:t>
            </a:r>
            <a:r>
              <a:rPr lang="cs-CZ" dirty="0" smtClean="0">
                <a:solidFill>
                  <a:srgbClr val="C00000"/>
                </a:solidFill>
              </a:rPr>
              <a:t>.</a:t>
            </a:r>
            <a:r>
              <a:rPr lang="cs-CZ" dirty="0" smtClean="0"/>
              <a:t>), otazník (</a:t>
            </a:r>
            <a:r>
              <a:rPr lang="cs-CZ" dirty="0" smtClean="0">
                <a:solidFill>
                  <a:srgbClr val="C00000"/>
                </a:solidFill>
              </a:rPr>
              <a:t>?</a:t>
            </a:r>
            <a:r>
              <a:rPr lang="cs-CZ" dirty="0" smtClean="0"/>
              <a:t>) nebo vykřičník (</a:t>
            </a:r>
            <a:r>
              <a:rPr lang="cs-CZ" dirty="0" smtClean="0">
                <a:solidFill>
                  <a:srgbClr val="C00000"/>
                </a:solidFill>
              </a:rPr>
              <a:t>!</a:t>
            </a:r>
            <a:r>
              <a:rPr lang="cs-CZ" dirty="0" smtClean="0"/>
              <a:t>).</a:t>
            </a:r>
          </a:p>
          <a:p>
            <a:endParaRPr lang="cs-CZ" dirty="0" smtClean="0"/>
          </a:p>
          <a:p>
            <a:endParaRPr lang="cs-CZ" dirty="0"/>
          </a:p>
        </p:txBody>
      </p:sp>
      <p:sp>
        <p:nvSpPr>
          <p:cNvPr id="5" name="Zástupný symbol pro obsah 2"/>
          <p:cNvSpPr txBox="1">
            <a:spLocks/>
          </p:cNvSpPr>
          <p:nvPr/>
        </p:nvSpPr>
        <p:spPr>
          <a:xfrm>
            <a:off x="457200" y="4480520"/>
            <a:ext cx="8507288" cy="269289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cs-CZ" dirty="0" smtClean="0"/>
              <a:t>Po kolejích jede vlak.</a:t>
            </a:r>
          </a:p>
          <a:p>
            <a:r>
              <a:rPr lang="cs-CZ" dirty="0" smtClean="0"/>
              <a:t>To je krása!</a:t>
            </a:r>
            <a:endParaRPr lang="cs-CZ" dirty="0"/>
          </a:p>
          <a:p>
            <a:r>
              <a:rPr lang="cs-CZ" dirty="0" smtClean="0"/>
              <a:t>Krájí maminka  cibuli?</a:t>
            </a:r>
            <a:endParaRPr lang="cs-CZ" dirty="0"/>
          </a:p>
        </p:txBody>
      </p:sp>
      <p:pic>
        <p:nvPicPr>
          <p:cNvPr id="1026" name="Picture 2" descr="C:\Users\nb2\AppData\Local\Microsoft\Windows\Temporary Internet Files\Content.IE5\YP0SLJHK\MP900398805[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92080" y="4077192"/>
            <a:ext cx="2016000" cy="1440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nb2\AppData\Local\Microsoft\Windows\Temporary Internet Files\Content.IE5\YP0SLJHK\MC900112836[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52144" y="5229200"/>
            <a:ext cx="1504208" cy="108000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0" y="4790744"/>
            <a:ext cx="917813" cy="118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73294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Přiřaď věty ke správnému obrázku.</a:t>
            </a:r>
            <a:endParaRPr lang="cs-CZ" dirty="0"/>
          </a:p>
        </p:txBody>
      </p:sp>
      <p:sp>
        <p:nvSpPr>
          <p:cNvPr id="3" name="Zástupný symbol pro obsah 2"/>
          <p:cNvSpPr>
            <a:spLocks noGrp="1"/>
          </p:cNvSpPr>
          <p:nvPr>
            <p:ph idx="1"/>
          </p:nvPr>
        </p:nvSpPr>
        <p:spPr/>
        <p:txBody>
          <a:bodyPr>
            <a:normAutofit fontScale="92500" lnSpcReduction="20000"/>
          </a:bodyPr>
          <a:lstStyle/>
          <a:p>
            <a:r>
              <a:rPr lang="cs-CZ" dirty="0" smtClean="0"/>
              <a:t>Babička vaří oběd.</a:t>
            </a:r>
          </a:p>
          <a:p>
            <a:endParaRPr lang="cs-CZ" dirty="0" smtClean="0"/>
          </a:p>
          <a:p>
            <a:r>
              <a:rPr lang="cs-CZ" dirty="0" smtClean="0"/>
              <a:t>Tatínek opravuje auto.</a:t>
            </a:r>
          </a:p>
          <a:p>
            <a:endParaRPr lang="cs-CZ" dirty="0" smtClean="0"/>
          </a:p>
          <a:p>
            <a:r>
              <a:rPr lang="cs-CZ" dirty="0" smtClean="0"/>
              <a:t>Maminka upekla bábovku.</a:t>
            </a:r>
          </a:p>
          <a:p>
            <a:endParaRPr lang="cs-CZ" dirty="0" smtClean="0"/>
          </a:p>
          <a:p>
            <a:r>
              <a:rPr lang="cs-CZ" dirty="0" smtClean="0"/>
              <a:t>Tomáš jezdí na kole.</a:t>
            </a:r>
          </a:p>
          <a:p>
            <a:endParaRPr lang="cs-CZ" dirty="0" smtClean="0"/>
          </a:p>
          <a:p>
            <a:r>
              <a:rPr lang="cs-CZ" dirty="0" smtClean="0"/>
              <a:t>Anička maluje dům.</a:t>
            </a:r>
          </a:p>
          <a:p>
            <a:endParaRPr lang="cs-CZ" dirty="0"/>
          </a:p>
        </p:txBody>
      </p:sp>
      <p:pic>
        <p:nvPicPr>
          <p:cNvPr id="2050" name="Picture 2" descr="C:\Users\nb2\AppData\Local\Microsoft\Windows\Temporary Internet Files\Content.IE5\1LGYA06Z\MC90039077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80312" y="3619599"/>
            <a:ext cx="1457325" cy="1825625"/>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nb2\AppData\Local\Microsoft\Windows\Temporary Internet Files\Content.IE5\YP0SLJHK\MC900347049[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2040" y="3789040"/>
            <a:ext cx="1855788" cy="135572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nb2\AppData\Local\Microsoft\Windows\Temporary Internet Files\Content.IE5\1LGYA06Z\MC900404667[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07175" y="1623318"/>
            <a:ext cx="1841500" cy="151765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Users\nb2\AppData\Local\Microsoft\Windows\Temporary Internet Files\Content.IE5\YP0SLJHK\MM910001141[1].gif"/>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6156176" y="5062860"/>
            <a:ext cx="1238250" cy="1676400"/>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7" descr="C:\Users\nb2\AppData\Local\Microsoft\Windows\Temporary Internet Files\Content.IE5\1LGYA06Z\MP900446560[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148064" y="1484944"/>
            <a:ext cx="1112000" cy="144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71825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Přiřaď věty ke správnému obrázku.</a:t>
            </a:r>
            <a:endParaRPr lang="cs-CZ" dirty="0"/>
          </a:p>
        </p:txBody>
      </p:sp>
      <p:sp>
        <p:nvSpPr>
          <p:cNvPr id="3" name="Zástupný symbol pro obsah 2"/>
          <p:cNvSpPr>
            <a:spLocks noGrp="1"/>
          </p:cNvSpPr>
          <p:nvPr>
            <p:ph idx="1"/>
          </p:nvPr>
        </p:nvSpPr>
        <p:spPr/>
        <p:txBody>
          <a:bodyPr>
            <a:normAutofit fontScale="92500" lnSpcReduction="20000"/>
          </a:bodyPr>
          <a:lstStyle/>
          <a:p>
            <a:r>
              <a:rPr lang="cs-CZ" dirty="0" smtClean="0"/>
              <a:t>Babička vaří oběd.</a:t>
            </a:r>
          </a:p>
          <a:p>
            <a:endParaRPr lang="cs-CZ" dirty="0" smtClean="0"/>
          </a:p>
          <a:p>
            <a:r>
              <a:rPr lang="cs-CZ" dirty="0" smtClean="0"/>
              <a:t>Tatínek opravuje auto.</a:t>
            </a:r>
          </a:p>
          <a:p>
            <a:endParaRPr lang="cs-CZ" dirty="0" smtClean="0"/>
          </a:p>
          <a:p>
            <a:r>
              <a:rPr lang="cs-CZ" dirty="0" smtClean="0"/>
              <a:t>Maminka upekla bábovku.</a:t>
            </a:r>
          </a:p>
          <a:p>
            <a:endParaRPr lang="cs-CZ" dirty="0" smtClean="0"/>
          </a:p>
          <a:p>
            <a:r>
              <a:rPr lang="cs-CZ" dirty="0" smtClean="0"/>
              <a:t>Tomáš jezdí na kole.</a:t>
            </a:r>
          </a:p>
          <a:p>
            <a:endParaRPr lang="cs-CZ" dirty="0" smtClean="0"/>
          </a:p>
          <a:p>
            <a:r>
              <a:rPr lang="cs-CZ" dirty="0" smtClean="0"/>
              <a:t>Anička maluje dům.</a:t>
            </a:r>
          </a:p>
          <a:p>
            <a:endParaRPr lang="cs-CZ" dirty="0"/>
          </a:p>
        </p:txBody>
      </p:sp>
      <p:pic>
        <p:nvPicPr>
          <p:cNvPr id="2050" name="Picture 2" descr="C:\Users\nb2\AppData\Local\Microsoft\Windows\Temporary Internet Files\Content.IE5\1LGYA06Z\MC90039077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80312" y="3619599"/>
            <a:ext cx="1457325" cy="1825625"/>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nb2\AppData\Local\Microsoft\Windows\Temporary Internet Files\Content.IE5\YP0SLJHK\MC900347049[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2040" y="3789040"/>
            <a:ext cx="1855788" cy="135572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nb2\AppData\Local\Microsoft\Windows\Temporary Internet Files\Content.IE5\1LGYA06Z\MC900404667[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07175" y="1623318"/>
            <a:ext cx="1841500" cy="151765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Users\nb2\AppData\Local\Microsoft\Windows\Temporary Internet Files\Content.IE5\YP0SLJHK\MM910001141[1].gif"/>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6300192" y="5062860"/>
            <a:ext cx="1238250" cy="1676400"/>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7" descr="C:\Users\nb2\AppData\Local\Microsoft\Windows\Temporary Internet Files\Content.IE5\1LGYA06Z\MP900446560[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148064" y="1484944"/>
            <a:ext cx="1112000" cy="1440000"/>
          </a:xfrm>
          <a:prstGeom prst="rect">
            <a:avLst/>
          </a:prstGeom>
          <a:noFill/>
          <a:extLst>
            <a:ext uri="{909E8E84-426E-40DD-AFC4-6F175D3DCCD1}">
              <a14:hiddenFill xmlns:a14="http://schemas.microsoft.com/office/drawing/2010/main">
                <a:solidFill>
                  <a:srgbClr val="FFFFFF"/>
                </a:solidFill>
              </a14:hiddenFill>
            </a:ext>
          </a:extLst>
        </p:spPr>
      </p:pic>
      <p:cxnSp>
        <p:nvCxnSpPr>
          <p:cNvPr id="5" name="Přímá spojnice 4"/>
          <p:cNvCxnSpPr/>
          <p:nvPr/>
        </p:nvCxnSpPr>
        <p:spPr>
          <a:xfrm>
            <a:off x="3779912" y="1844824"/>
            <a:ext cx="3758530" cy="21602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Přímá spojnice 6"/>
          <p:cNvCxnSpPr/>
          <p:nvPr/>
        </p:nvCxnSpPr>
        <p:spPr>
          <a:xfrm>
            <a:off x="4355976" y="2708920"/>
            <a:ext cx="1303201" cy="1296144"/>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Přímá spojnice 8"/>
          <p:cNvCxnSpPr/>
          <p:nvPr/>
        </p:nvCxnSpPr>
        <p:spPr>
          <a:xfrm flipV="1">
            <a:off x="5007576" y="2708920"/>
            <a:ext cx="1780252" cy="910679"/>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Přímá spojnice 10"/>
          <p:cNvCxnSpPr/>
          <p:nvPr/>
        </p:nvCxnSpPr>
        <p:spPr>
          <a:xfrm>
            <a:off x="4067944" y="4532411"/>
            <a:ext cx="2192120" cy="1488877"/>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Přímá spojnice 12"/>
          <p:cNvCxnSpPr/>
          <p:nvPr/>
        </p:nvCxnSpPr>
        <p:spPr>
          <a:xfrm flipV="1">
            <a:off x="3923928" y="2492896"/>
            <a:ext cx="1224136" cy="295232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6299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260648"/>
            <a:ext cx="8229600" cy="1143000"/>
          </a:xfrm>
        </p:spPr>
        <p:txBody>
          <a:bodyPr>
            <a:normAutofit fontScale="90000"/>
          </a:bodyPr>
          <a:lstStyle/>
          <a:p>
            <a:r>
              <a:rPr lang="cs-CZ" dirty="0" smtClean="0"/>
              <a:t>Začátek věty označ </a:t>
            </a:r>
            <a:r>
              <a:rPr lang="cs-CZ" dirty="0" smtClean="0">
                <a:solidFill>
                  <a:srgbClr val="FF0000"/>
                </a:solidFill>
              </a:rPr>
              <a:t>červeně</a:t>
            </a:r>
            <a:r>
              <a:rPr lang="cs-CZ" dirty="0" smtClean="0"/>
              <a:t>.</a:t>
            </a:r>
            <a:br>
              <a:rPr lang="cs-CZ" dirty="0" smtClean="0"/>
            </a:br>
            <a:r>
              <a:rPr lang="cs-CZ" dirty="0" smtClean="0"/>
              <a:t>Konec věty označ </a:t>
            </a:r>
            <a:r>
              <a:rPr lang="cs-CZ" dirty="0" smtClean="0">
                <a:solidFill>
                  <a:srgbClr val="0070C0"/>
                </a:solidFill>
              </a:rPr>
              <a:t>modře</a:t>
            </a:r>
            <a:r>
              <a:rPr lang="cs-CZ" dirty="0" smtClean="0"/>
              <a:t>.</a:t>
            </a:r>
            <a:br>
              <a:rPr lang="cs-CZ" dirty="0" smtClean="0"/>
            </a:br>
            <a:r>
              <a:rPr lang="cs-CZ" sz="3200" dirty="0" smtClean="0">
                <a:solidFill>
                  <a:srgbClr val="00B050"/>
                </a:solidFill>
              </a:rPr>
              <a:t>Škrtni slovo, které do věty nepatří.</a:t>
            </a:r>
            <a:endParaRPr lang="cs-CZ" dirty="0">
              <a:solidFill>
                <a:srgbClr val="00B050"/>
              </a:solidFill>
            </a:endParaRPr>
          </a:p>
        </p:txBody>
      </p:sp>
      <p:sp>
        <p:nvSpPr>
          <p:cNvPr id="3" name="Zástupný symbol pro obsah 2"/>
          <p:cNvSpPr>
            <a:spLocks noGrp="1"/>
          </p:cNvSpPr>
          <p:nvPr>
            <p:ph idx="1"/>
          </p:nvPr>
        </p:nvSpPr>
        <p:spPr>
          <a:xfrm>
            <a:off x="457200" y="1855365"/>
            <a:ext cx="8229600" cy="4525963"/>
          </a:xfrm>
        </p:spPr>
        <p:txBody>
          <a:bodyPr>
            <a:normAutofit fontScale="85000" lnSpcReduction="10000"/>
          </a:bodyPr>
          <a:lstStyle/>
          <a:p>
            <a:pPr marL="0" indent="0">
              <a:buNone/>
            </a:pPr>
            <a:r>
              <a:rPr lang="cs-CZ" dirty="0" smtClean="0"/>
              <a:t>Babička peče seče maso. Tatínek řídí řítí auto. Čti našlas nahlas!  Lucka makuje maluje obrázek. Zuřivý pás pes vrčí na pošťáka. Honzík si kryje hraje s autíčkem. Jíš rád ovce ovoce? Králík žere seno saze. Sadař zubař sklízí jablka. Tatínek seká trávu slávu. Kočička šije pije mléko. Půjdeš odpoledne vlna ven? Dědeček čte nohy noviny. Ořež učeš si tužku! Tomáš pouští tráva draka. Za lesem je mouka louka. Na podzim zrají kvetou astry. Co si přeješ k Václavovi Vánocům?</a:t>
            </a:r>
          </a:p>
          <a:p>
            <a:pPr marL="0" indent="0">
              <a:buNone/>
            </a:pPr>
            <a:r>
              <a:rPr lang="cs-CZ" i="1" dirty="0" smtClean="0">
                <a:solidFill>
                  <a:srgbClr val="00B050"/>
                </a:solidFill>
              </a:rPr>
              <a:t>Urči druhy vět.</a:t>
            </a:r>
          </a:p>
          <a:p>
            <a:pPr marL="0" indent="0">
              <a:buNone/>
            </a:pPr>
            <a:r>
              <a:rPr lang="cs-CZ" sz="2800" i="1" dirty="0" smtClean="0">
                <a:solidFill>
                  <a:srgbClr val="00B050"/>
                </a:solidFill>
              </a:rPr>
              <a:t>Kolik vět má celé cvičení?</a:t>
            </a:r>
            <a:endParaRPr lang="cs-CZ" sz="2800" i="1" dirty="0">
              <a:solidFill>
                <a:srgbClr val="00B050"/>
              </a:solidFill>
            </a:endParaRPr>
          </a:p>
        </p:txBody>
      </p:sp>
    </p:spTree>
    <p:extLst>
      <p:ext uri="{BB962C8B-B14F-4D97-AF65-F5344CB8AC3E}">
        <p14:creationId xmlns:p14="http://schemas.microsoft.com/office/powerpoint/2010/main" val="36035170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Začátek věty označ </a:t>
            </a:r>
            <a:r>
              <a:rPr lang="cs-CZ" dirty="0" smtClean="0">
                <a:solidFill>
                  <a:srgbClr val="FF0000"/>
                </a:solidFill>
              </a:rPr>
              <a:t>červeně</a:t>
            </a:r>
            <a:r>
              <a:rPr lang="cs-CZ" dirty="0" smtClean="0"/>
              <a:t>.</a:t>
            </a:r>
            <a:br>
              <a:rPr lang="cs-CZ" dirty="0" smtClean="0"/>
            </a:br>
            <a:r>
              <a:rPr lang="cs-CZ" dirty="0" smtClean="0"/>
              <a:t>Konec věty označ </a:t>
            </a:r>
            <a:r>
              <a:rPr lang="cs-CZ" dirty="0" smtClean="0">
                <a:solidFill>
                  <a:srgbClr val="0070C0"/>
                </a:solidFill>
              </a:rPr>
              <a:t>modře</a:t>
            </a:r>
            <a:r>
              <a:rPr lang="cs-CZ" dirty="0" smtClean="0"/>
              <a:t>.</a:t>
            </a:r>
            <a:endParaRPr lang="cs-CZ" dirty="0"/>
          </a:p>
        </p:txBody>
      </p:sp>
      <p:sp>
        <p:nvSpPr>
          <p:cNvPr id="3" name="Zástupný symbol pro obsah 2"/>
          <p:cNvSpPr>
            <a:spLocks noGrp="1"/>
          </p:cNvSpPr>
          <p:nvPr>
            <p:ph idx="1"/>
          </p:nvPr>
        </p:nvSpPr>
        <p:spPr>
          <a:xfrm>
            <a:off x="457200" y="1855365"/>
            <a:ext cx="8229600" cy="4525963"/>
          </a:xfrm>
        </p:spPr>
        <p:txBody>
          <a:bodyPr>
            <a:normAutofit lnSpcReduction="10000"/>
          </a:bodyPr>
          <a:lstStyle/>
          <a:p>
            <a:pPr marL="0" indent="0">
              <a:buNone/>
            </a:pPr>
            <a:r>
              <a:rPr lang="cs-CZ" u="sng" dirty="0" smtClean="0">
                <a:uFill>
                  <a:solidFill>
                    <a:srgbClr val="FF0000"/>
                  </a:solidFill>
                </a:uFill>
              </a:rPr>
              <a:t>B</a:t>
            </a:r>
            <a:r>
              <a:rPr lang="cs-CZ" dirty="0" smtClean="0"/>
              <a:t>abička peče maso</a:t>
            </a:r>
            <a:r>
              <a:rPr lang="cs-CZ" u="sng" dirty="0" smtClean="0">
                <a:uFill>
                  <a:solidFill>
                    <a:srgbClr val="0070C0"/>
                  </a:solidFill>
                </a:uFill>
              </a:rPr>
              <a:t>.</a:t>
            </a:r>
            <a:r>
              <a:rPr lang="cs-CZ" dirty="0" smtClean="0"/>
              <a:t> </a:t>
            </a:r>
            <a:r>
              <a:rPr lang="cs-CZ" u="sng" dirty="0" smtClean="0">
                <a:uFill>
                  <a:solidFill>
                    <a:srgbClr val="FF0000"/>
                  </a:solidFill>
                </a:uFill>
              </a:rPr>
              <a:t>T</a:t>
            </a:r>
            <a:r>
              <a:rPr lang="cs-CZ" dirty="0" smtClean="0"/>
              <a:t>atínek řídí auto</a:t>
            </a:r>
            <a:r>
              <a:rPr lang="cs-CZ" u="sng" dirty="0" smtClean="0">
                <a:uFill>
                  <a:solidFill>
                    <a:srgbClr val="0070C0"/>
                  </a:solidFill>
                </a:uFill>
              </a:rPr>
              <a:t>.</a:t>
            </a:r>
            <a:r>
              <a:rPr lang="cs-CZ" dirty="0" smtClean="0"/>
              <a:t> </a:t>
            </a:r>
            <a:r>
              <a:rPr lang="cs-CZ" u="sng" dirty="0" smtClean="0">
                <a:uFill>
                  <a:solidFill>
                    <a:srgbClr val="FF0000"/>
                  </a:solidFill>
                </a:uFill>
              </a:rPr>
              <a:t>Č</a:t>
            </a:r>
            <a:r>
              <a:rPr lang="cs-CZ" dirty="0" smtClean="0"/>
              <a:t>ti nahlas</a:t>
            </a:r>
            <a:r>
              <a:rPr lang="cs-CZ" u="sng" dirty="0" smtClean="0">
                <a:uFill>
                  <a:solidFill>
                    <a:srgbClr val="0070C0"/>
                  </a:solidFill>
                </a:uFill>
              </a:rPr>
              <a:t>!</a:t>
            </a:r>
            <a:r>
              <a:rPr lang="cs-CZ" dirty="0" smtClean="0"/>
              <a:t>  </a:t>
            </a:r>
            <a:r>
              <a:rPr lang="cs-CZ" u="sng" dirty="0" smtClean="0">
                <a:uFill>
                  <a:solidFill>
                    <a:srgbClr val="FF0000"/>
                  </a:solidFill>
                </a:uFill>
              </a:rPr>
              <a:t>L</a:t>
            </a:r>
            <a:r>
              <a:rPr lang="cs-CZ" dirty="0" smtClean="0"/>
              <a:t>ucka maluje obrázek</a:t>
            </a:r>
            <a:r>
              <a:rPr lang="cs-CZ" u="sng" dirty="0" smtClean="0">
                <a:uFill>
                  <a:solidFill>
                    <a:srgbClr val="0070C0"/>
                  </a:solidFill>
                </a:uFill>
              </a:rPr>
              <a:t>.</a:t>
            </a:r>
            <a:r>
              <a:rPr lang="cs-CZ" dirty="0" smtClean="0"/>
              <a:t> </a:t>
            </a:r>
            <a:r>
              <a:rPr lang="cs-CZ" u="sng" dirty="0" smtClean="0">
                <a:uFill>
                  <a:solidFill>
                    <a:srgbClr val="FF0000"/>
                  </a:solidFill>
                </a:uFill>
              </a:rPr>
              <a:t>Z</a:t>
            </a:r>
            <a:r>
              <a:rPr lang="cs-CZ" dirty="0" smtClean="0"/>
              <a:t>uřivý pes vrčí na pošťáka</a:t>
            </a:r>
            <a:r>
              <a:rPr lang="cs-CZ" u="sng" dirty="0" smtClean="0">
                <a:uFill>
                  <a:solidFill>
                    <a:srgbClr val="0070C0"/>
                  </a:solidFill>
                </a:uFill>
              </a:rPr>
              <a:t>.</a:t>
            </a:r>
            <a:r>
              <a:rPr lang="cs-CZ" dirty="0" smtClean="0"/>
              <a:t> </a:t>
            </a:r>
            <a:r>
              <a:rPr lang="cs-CZ" u="sng" dirty="0" smtClean="0">
                <a:uFill>
                  <a:solidFill>
                    <a:srgbClr val="FF0000"/>
                  </a:solidFill>
                </a:uFill>
              </a:rPr>
              <a:t>H</a:t>
            </a:r>
            <a:r>
              <a:rPr lang="cs-CZ" dirty="0" smtClean="0"/>
              <a:t>onzík si hraje s autíčkem</a:t>
            </a:r>
            <a:r>
              <a:rPr lang="cs-CZ" u="sng" dirty="0" smtClean="0">
                <a:uFill>
                  <a:solidFill>
                    <a:srgbClr val="0070C0"/>
                  </a:solidFill>
                </a:uFill>
              </a:rPr>
              <a:t>.</a:t>
            </a:r>
            <a:r>
              <a:rPr lang="cs-CZ" dirty="0" smtClean="0"/>
              <a:t> </a:t>
            </a:r>
            <a:r>
              <a:rPr lang="cs-CZ" u="sng" dirty="0" smtClean="0">
                <a:uFill>
                  <a:solidFill>
                    <a:srgbClr val="FF0000"/>
                  </a:solidFill>
                </a:uFill>
              </a:rPr>
              <a:t>M</a:t>
            </a:r>
            <a:r>
              <a:rPr lang="cs-CZ" dirty="0" smtClean="0"/>
              <a:t>áš rád ovoce</a:t>
            </a:r>
            <a:r>
              <a:rPr lang="cs-CZ" u="sng" dirty="0" smtClean="0">
                <a:uFill>
                  <a:solidFill>
                    <a:srgbClr val="0070C0"/>
                  </a:solidFill>
                </a:uFill>
              </a:rPr>
              <a:t>?</a:t>
            </a:r>
            <a:r>
              <a:rPr lang="cs-CZ" dirty="0" smtClean="0"/>
              <a:t> </a:t>
            </a:r>
            <a:r>
              <a:rPr lang="cs-CZ" u="sng" dirty="0" smtClean="0">
                <a:uFill>
                  <a:solidFill>
                    <a:srgbClr val="FF0000"/>
                  </a:solidFill>
                </a:uFill>
              </a:rPr>
              <a:t>K</a:t>
            </a:r>
            <a:r>
              <a:rPr lang="cs-CZ" dirty="0" smtClean="0"/>
              <a:t>rálík žere seno</a:t>
            </a:r>
            <a:r>
              <a:rPr lang="cs-CZ" u="sng" dirty="0" smtClean="0">
                <a:uFill>
                  <a:solidFill>
                    <a:srgbClr val="0070C0"/>
                  </a:solidFill>
                </a:uFill>
              </a:rPr>
              <a:t>.</a:t>
            </a:r>
            <a:r>
              <a:rPr lang="cs-CZ" dirty="0" smtClean="0"/>
              <a:t> </a:t>
            </a:r>
            <a:r>
              <a:rPr lang="cs-CZ" u="sng" dirty="0" smtClean="0">
                <a:uFill>
                  <a:solidFill>
                    <a:srgbClr val="FF0000"/>
                  </a:solidFill>
                </a:uFill>
              </a:rPr>
              <a:t>S</a:t>
            </a:r>
            <a:r>
              <a:rPr lang="cs-CZ" dirty="0" smtClean="0"/>
              <a:t>adař sklízí jablka</a:t>
            </a:r>
            <a:r>
              <a:rPr lang="cs-CZ" u="sng" dirty="0" smtClean="0">
                <a:uFill>
                  <a:solidFill>
                    <a:srgbClr val="0070C0"/>
                  </a:solidFill>
                </a:uFill>
              </a:rPr>
              <a:t>.</a:t>
            </a:r>
            <a:r>
              <a:rPr lang="cs-CZ" dirty="0" smtClean="0"/>
              <a:t> </a:t>
            </a:r>
            <a:r>
              <a:rPr lang="cs-CZ" u="sng" dirty="0" smtClean="0">
                <a:uFill>
                  <a:solidFill>
                    <a:srgbClr val="FF0000"/>
                  </a:solidFill>
                </a:uFill>
              </a:rPr>
              <a:t>T</a:t>
            </a:r>
            <a:r>
              <a:rPr lang="cs-CZ" dirty="0" smtClean="0"/>
              <a:t>atínek seká trávu</a:t>
            </a:r>
            <a:r>
              <a:rPr lang="cs-CZ" u="sng" dirty="0" smtClean="0">
                <a:uFill>
                  <a:solidFill>
                    <a:srgbClr val="0070C0"/>
                  </a:solidFill>
                </a:uFill>
              </a:rPr>
              <a:t>.</a:t>
            </a:r>
            <a:r>
              <a:rPr lang="cs-CZ" dirty="0" smtClean="0"/>
              <a:t> </a:t>
            </a:r>
            <a:r>
              <a:rPr lang="cs-CZ" u="sng" dirty="0" smtClean="0">
                <a:uFill>
                  <a:solidFill>
                    <a:srgbClr val="FF0000"/>
                  </a:solidFill>
                </a:uFill>
              </a:rPr>
              <a:t>K</a:t>
            </a:r>
            <a:r>
              <a:rPr lang="cs-CZ" dirty="0" smtClean="0"/>
              <a:t>očička pije mléko</a:t>
            </a:r>
            <a:r>
              <a:rPr lang="cs-CZ" u="sng" dirty="0" smtClean="0">
                <a:uFill>
                  <a:solidFill>
                    <a:srgbClr val="0070C0"/>
                  </a:solidFill>
                </a:uFill>
              </a:rPr>
              <a:t>.</a:t>
            </a:r>
            <a:r>
              <a:rPr lang="cs-CZ" dirty="0" smtClean="0"/>
              <a:t> </a:t>
            </a:r>
            <a:r>
              <a:rPr lang="cs-CZ" u="sng" dirty="0" smtClean="0">
                <a:uFill>
                  <a:solidFill>
                    <a:srgbClr val="FF0000"/>
                  </a:solidFill>
                </a:uFill>
              </a:rPr>
              <a:t>P</a:t>
            </a:r>
            <a:r>
              <a:rPr lang="cs-CZ" dirty="0" smtClean="0"/>
              <a:t>ůjdeš odpoledne ven</a:t>
            </a:r>
            <a:r>
              <a:rPr lang="cs-CZ" u="sng" dirty="0" smtClean="0">
                <a:uFill>
                  <a:solidFill>
                    <a:srgbClr val="0070C0"/>
                  </a:solidFill>
                </a:uFill>
              </a:rPr>
              <a:t>?</a:t>
            </a:r>
            <a:r>
              <a:rPr lang="cs-CZ" dirty="0" smtClean="0"/>
              <a:t> </a:t>
            </a:r>
            <a:r>
              <a:rPr lang="cs-CZ" u="sng" dirty="0" smtClean="0">
                <a:uFill>
                  <a:solidFill>
                    <a:srgbClr val="FF0000"/>
                  </a:solidFill>
                </a:uFill>
              </a:rPr>
              <a:t>D</a:t>
            </a:r>
            <a:r>
              <a:rPr lang="cs-CZ" dirty="0" smtClean="0"/>
              <a:t>ědeček čte noviny</a:t>
            </a:r>
            <a:r>
              <a:rPr lang="cs-CZ" u="sng" dirty="0" smtClean="0">
                <a:uFill>
                  <a:solidFill>
                    <a:srgbClr val="0070C0"/>
                  </a:solidFill>
                </a:uFill>
              </a:rPr>
              <a:t>.</a:t>
            </a:r>
            <a:r>
              <a:rPr lang="cs-CZ" dirty="0" smtClean="0"/>
              <a:t> </a:t>
            </a:r>
            <a:r>
              <a:rPr lang="cs-CZ" u="sng" dirty="0" smtClean="0">
                <a:uFill>
                  <a:solidFill>
                    <a:srgbClr val="FF0000"/>
                  </a:solidFill>
                </a:uFill>
              </a:rPr>
              <a:t>O</a:t>
            </a:r>
            <a:r>
              <a:rPr lang="cs-CZ" dirty="0" smtClean="0"/>
              <a:t>řež si tužku</a:t>
            </a:r>
            <a:r>
              <a:rPr lang="cs-CZ" u="sng" dirty="0" smtClean="0">
                <a:uFill>
                  <a:solidFill>
                    <a:srgbClr val="0070C0"/>
                  </a:solidFill>
                </a:uFill>
              </a:rPr>
              <a:t>!</a:t>
            </a:r>
            <a:r>
              <a:rPr lang="cs-CZ" dirty="0" smtClean="0"/>
              <a:t> </a:t>
            </a:r>
            <a:r>
              <a:rPr lang="cs-CZ" u="sng" dirty="0" smtClean="0">
                <a:uFill>
                  <a:solidFill>
                    <a:srgbClr val="FF0000"/>
                  </a:solidFill>
                </a:uFill>
              </a:rPr>
              <a:t>T</a:t>
            </a:r>
            <a:r>
              <a:rPr lang="cs-CZ" dirty="0" smtClean="0"/>
              <a:t>omáš pouští draka</a:t>
            </a:r>
            <a:r>
              <a:rPr lang="cs-CZ" u="sng" dirty="0" smtClean="0">
                <a:uFill>
                  <a:solidFill>
                    <a:srgbClr val="0070C0"/>
                  </a:solidFill>
                </a:uFill>
              </a:rPr>
              <a:t>.</a:t>
            </a:r>
            <a:r>
              <a:rPr lang="cs-CZ" dirty="0" smtClean="0"/>
              <a:t> </a:t>
            </a:r>
            <a:r>
              <a:rPr lang="cs-CZ" u="sng" dirty="0" smtClean="0">
                <a:uFill>
                  <a:solidFill>
                    <a:srgbClr val="FF0000"/>
                  </a:solidFill>
                </a:uFill>
              </a:rPr>
              <a:t>Z</a:t>
            </a:r>
            <a:r>
              <a:rPr lang="cs-CZ" dirty="0" smtClean="0"/>
              <a:t>a lesem je louka</a:t>
            </a:r>
            <a:r>
              <a:rPr lang="cs-CZ" u="sng" dirty="0" smtClean="0">
                <a:uFill>
                  <a:solidFill>
                    <a:srgbClr val="0070C0"/>
                  </a:solidFill>
                </a:uFill>
              </a:rPr>
              <a:t>.</a:t>
            </a:r>
            <a:r>
              <a:rPr lang="cs-CZ" dirty="0" smtClean="0"/>
              <a:t> </a:t>
            </a:r>
            <a:r>
              <a:rPr lang="cs-CZ" u="sng" dirty="0" smtClean="0">
                <a:uFill>
                  <a:solidFill>
                    <a:srgbClr val="FF0000"/>
                  </a:solidFill>
                </a:uFill>
              </a:rPr>
              <a:t>N</a:t>
            </a:r>
            <a:r>
              <a:rPr lang="cs-CZ" dirty="0" smtClean="0"/>
              <a:t>a podzim kvetou astry</a:t>
            </a:r>
            <a:r>
              <a:rPr lang="cs-CZ" u="sng" dirty="0" smtClean="0">
                <a:uFill>
                  <a:solidFill>
                    <a:srgbClr val="0070C0"/>
                  </a:solidFill>
                </a:uFill>
              </a:rPr>
              <a:t>.</a:t>
            </a:r>
            <a:r>
              <a:rPr lang="cs-CZ" dirty="0" smtClean="0"/>
              <a:t> </a:t>
            </a:r>
            <a:r>
              <a:rPr lang="cs-CZ" u="sng" dirty="0" smtClean="0">
                <a:uFill>
                  <a:solidFill>
                    <a:srgbClr val="FF0000"/>
                  </a:solidFill>
                </a:uFill>
              </a:rPr>
              <a:t>C</a:t>
            </a:r>
            <a:r>
              <a:rPr lang="cs-CZ" dirty="0" smtClean="0"/>
              <a:t>o si přeješ k Vánocům</a:t>
            </a:r>
            <a:r>
              <a:rPr lang="cs-CZ" u="sng" dirty="0" smtClean="0">
                <a:uFill>
                  <a:solidFill>
                    <a:srgbClr val="0070C0"/>
                  </a:solidFill>
                </a:uFill>
              </a:rPr>
              <a:t>?</a:t>
            </a:r>
          </a:p>
          <a:p>
            <a:pPr marL="0" indent="0">
              <a:buNone/>
            </a:pPr>
            <a:r>
              <a:rPr lang="cs-CZ" dirty="0" smtClean="0">
                <a:solidFill>
                  <a:srgbClr val="00B050"/>
                </a:solidFill>
              </a:rPr>
              <a:t>18</a:t>
            </a:r>
            <a:endParaRPr lang="cs-CZ" dirty="0">
              <a:solidFill>
                <a:srgbClr val="00B050"/>
              </a:solidFill>
            </a:endParaRPr>
          </a:p>
        </p:txBody>
      </p:sp>
    </p:spTree>
    <p:extLst>
      <p:ext uri="{BB962C8B-B14F-4D97-AF65-F5344CB8AC3E}">
        <p14:creationId xmlns:p14="http://schemas.microsoft.com/office/powerpoint/2010/main" val="144766839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3600" dirty="0" smtClean="0"/>
              <a:t>Pořadí vět v textu </a:t>
            </a:r>
            <a:r>
              <a:rPr lang="cs-CZ" sz="3600" dirty="0" smtClean="0">
                <a:solidFill>
                  <a:srgbClr val="FF0000"/>
                </a:solidFill>
              </a:rPr>
              <a:t>nemůžeme</a:t>
            </a:r>
            <a:r>
              <a:rPr lang="cs-CZ" sz="3600" dirty="0" smtClean="0"/>
              <a:t> libovolně měnit.</a:t>
            </a:r>
            <a:endParaRPr lang="cs-CZ" sz="3600" dirty="0"/>
          </a:p>
        </p:txBody>
      </p:sp>
      <p:sp>
        <p:nvSpPr>
          <p:cNvPr id="3" name="Zástupný symbol pro obsah 2"/>
          <p:cNvSpPr>
            <a:spLocks noGrp="1"/>
          </p:cNvSpPr>
          <p:nvPr>
            <p:ph idx="1"/>
          </p:nvPr>
        </p:nvSpPr>
        <p:spPr/>
        <p:txBody>
          <a:bodyPr>
            <a:normAutofit fontScale="77500" lnSpcReduction="20000"/>
          </a:bodyPr>
          <a:lstStyle/>
          <a:p>
            <a:pPr marL="0" indent="0">
              <a:buNone/>
            </a:pPr>
            <a:r>
              <a:rPr lang="cs-CZ" u="sng" dirty="0" smtClean="0"/>
              <a:t>Čištění zubů. </a:t>
            </a:r>
          </a:p>
          <a:p>
            <a:pPr marL="0" indent="0">
              <a:buNone/>
            </a:pPr>
            <a:endParaRPr lang="cs-CZ" dirty="0"/>
          </a:p>
          <a:p>
            <a:pPr marL="0" indent="0">
              <a:buNone/>
            </a:pPr>
            <a:r>
              <a:rPr lang="cs-CZ" dirty="0" smtClean="0"/>
              <a:t>Potom si navlhčeným kartáčkem pečlivě vyčistím všechny zuby. </a:t>
            </a:r>
          </a:p>
          <a:p>
            <a:pPr marL="0" indent="0">
              <a:buNone/>
            </a:pPr>
            <a:r>
              <a:rPr lang="cs-CZ" dirty="0" smtClean="0"/>
              <a:t>Kartáček s pastou navlhčím v kelímku s vodou. </a:t>
            </a:r>
          </a:p>
          <a:p>
            <a:pPr marL="0" indent="0">
              <a:buNone/>
            </a:pPr>
            <a:r>
              <a:rPr lang="cs-CZ" dirty="0" smtClean="0"/>
              <a:t>Nejdřív si vytlačím na zubní kartáček kousek zubní pasty. </a:t>
            </a:r>
          </a:p>
          <a:p>
            <a:pPr marL="0" indent="0">
              <a:buNone/>
            </a:pPr>
            <a:r>
              <a:rPr lang="cs-CZ" dirty="0" smtClean="0"/>
              <a:t>Vypláchnu si pastu z úst. </a:t>
            </a:r>
          </a:p>
          <a:p>
            <a:pPr marL="0" indent="0">
              <a:buNone/>
            </a:pPr>
            <a:r>
              <a:rPr lang="cs-CZ" dirty="0" smtClean="0"/>
              <a:t>Nakonec ještě použiji ústní vodu. </a:t>
            </a:r>
          </a:p>
          <a:p>
            <a:pPr marL="0" indent="0">
              <a:buNone/>
            </a:pPr>
            <a:r>
              <a:rPr lang="cs-CZ" dirty="0" smtClean="0"/>
              <a:t>K čištění zubů potřebuji zubní kartáček, pastu na zuby, kelímek s vodou a ústní vodu.</a:t>
            </a:r>
          </a:p>
          <a:p>
            <a:pPr marL="0" indent="0">
              <a:buNone/>
            </a:pPr>
            <a:endParaRPr lang="cs-CZ" dirty="0" smtClean="0"/>
          </a:p>
          <a:p>
            <a:pPr marL="0" indent="0">
              <a:buNone/>
            </a:pPr>
            <a:r>
              <a:rPr lang="cs-CZ" dirty="0" smtClean="0"/>
              <a:t>Označ věty čísly 1 – 6 tak, jak mají jít za sebou.</a:t>
            </a:r>
            <a:endParaRPr lang="cs-CZ" dirty="0"/>
          </a:p>
        </p:txBody>
      </p:sp>
      <p:pic>
        <p:nvPicPr>
          <p:cNvPr id="3074" name="Picture 2" descr="C:\Users\nb2\AppData\Local\Microsoft\Windows\Temporary Internet Files\Content.IE5\UC54R44O\dglxasset[1].aspx"/>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20272" y="5301208"/>
            <a:ext cx="1152128" cy="824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039172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3600" dirty="0" smtClean="0"/>
              <a:t>Pořadí vět v textu </a:t>
            </a:r>
            <a:r>
              <a:rPr lang="cs-CZ" sz="3600" dirty="0" smtClean="0">
                <a:solidFill>
                  <a:srgbClr val="C00000"/>
                </a:solidFill>
              </a:rPr>
              <a:t>nemůžeme</a:t>
            </a:r>
            <a:r>
              <a:rPr lang="cs-CZ" sz="3600" dirty="0" smtClean="0"/>
              <a:t> libovolně měnit.</a:t>
            </a:r>
            <a:endParaRPr lang="cs-CZ" sz="3600" dirty="0"/>
          </a:p>
        </p:txBody>
      </p:sp>
      <p:sp>
        <p:nvSpPr>
          <p:cNvPr id="3" name="Zástupný symbol pro obsah 2"/>
          <p:cNvSpPr>
            <a:spLocks noGrp="1"/>
          </p:cNvSpPr>
          <p:nvPr>
            <p:ph idx="1"/>
          </p:nvPr>
        </p:nvSpPr>
        <p:spPr/>
        <p:txBody>
          <a:bodyPr>
            <a:normAutofit fontScale="92500" lnSpcReduction="20000"/>
          </a:bodyPr>
          <a:lstStyle/>
          <a:p>
            <a:pPr marL="0" indent="0">
              <a:buNone/>
            </a:pPr>
            <a:r>
              <a:rPr lang="cs-CZ" u="sng" dirty="0" smtClean="0"/>
              <a:t>Čištění zubů.</a:t>
            </a:r>
          </a:p>
          <a:p>
            <a:pPr marL="0" indent="0">
              <a:buNone/>
            </a:pPr>
            <a:r>
              <a:rPr lang="cs-CZ" dirty="0" smtClean="0"/>
              <a:t>K čištění zubů potřebuji zubní kartáček, pastu na zuby, kelímek s vodou a ústní vodu.</a:t>
            </a:r>
          </a:p>
          <a:p>
            <a:pPr marL="0" indent="0">
              <a:buNone/>
            </a:pPr>
            <a:r>
              <a:rPr lang="cs-CZ" dirty="0" smtClean="0"/>
              <a:t>Nejdřív si vytlačím na zubní kartáček kousek zubní pasty. </a:t>
            </a:r>
          </a:p>
          <a:p>
            <a:pPr marL="0" indent="0">
              <a:buNone/>
            </a:pPr>
            <a:r>
              <a:rPr lang="cs-CZ" dirty="0" smtClean="0"/>
              <a:t>Kartáček s pastou navlhčím v kelímku s vodou. Potom si navlhčeným kartáčkem pečlivě vyčistím všechny zuby. </a:t>
            </a:r>
          </a:p>
          <a:p>
            <a:pPr marL="0" indent="0">
              <a:buNone/>
            </a:pPr>
            <a:r>
              <a:rPr lang="cs-CZ" dirty="0" smtClean="0"/>
              <a:t>Vypláchnu si pastu z úst. </a:t>
            </a:r>
          </a:p>
          <a:p>
            <a:pPr marL="0" indent="0">
              <a:buNone/>
            </a:pPr>
            <a:r>
              <a:rPr lang="cs-CZ" dirty="0" smtClean="0"/>
              <a:t>Nakonec ještě použiji ústní vodu.</a:t>
            </a:r>
            <a:endParaRPr lang="cs-CZ" dirty="0"/>
          </a:p>
        </p:txBody>
      </p:sp>
      <p:pic>
        <p:nvPicPr>
          <p:cNvPr id="3074" name="Picture 2" descr="C:\Users\nb2\AppData\Local\Microsoft\Windows\Temporary Internet Files\Content.IE5\UC54R44O\dglxasset[1].aspx"/>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16216" y="1052736"/>
            <a:ext cx="1152128" cy="824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24392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800" dirty="0" smtClean="0"/>
              <a:t>Zdroje: </a:t>
            </a:r>
            <a:r>
              <a:rPr lang="cs-CZ" sz="2800" b="1" dirty="0" smtClean="0"/>
              <a:t>kliparty PowerPointu</a:t>
            </a:r>
            <a:endParaRPr lang="cs-CZ" sz="2800" b="1" dirty="0"/>
          </a:p>
        </p:txBody>
      </p:sp>
      <p:sp>
        <p:nvSpPr>
          <p:cNvPr id="3" name="Zástupný symbol pro obsah 2"/>
          <p:cNvSpPr>
            <a:spLocks noGrp="1"/>
          </p:cNvSpPr>
          <p:nvPr>
            <p:ph idx="1"/>
          </p:nvPr>
        </p:nvSpPr>
        <p:spPr/>
        <p:txBody>
          <a:bodyPr/>
          <a:lstStyle/>
          <a:p>
            <a:endParaRPr lang="cs-CZ" dirty="0"/>
          </a:p>
        </p:txBody>
      </p:sp>
    </p:spTree>
    <p:extLst>
      <p:ext uri="{BB962C8B-B14F-4D97-AF65-F5344CB8AC3E}">
        <p14:creationId xmlns:p14="http://schemas.microsoft.com/office/powerpoint/2010/main" val="68356500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146</TotalTime>
  <Words>529</Words>
  <Application>Microsoft Office PowerPoint</Application>
  <PresentationFormat>Předvádění na obrazovce (4:3)</PresentationFormat>
  <Paragraphs>61</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Prezentace aplikace PowerPoint</vt:lpstr>
      <vt:lpstr>Věta, slovo, slabika, písmeno</vt:lpstr>
      <vt:lpstr>Přiřaď věty ke správnému obrázku.</vt:lpstr>
      <vt:lpstr>Přiřaď věty ke správnému obrázku.</vt:lpstr>
      <vt:lpstr>Začátek věty označ červeně. Konec věty označ modře. Škrtni slovo, které do věty nepatří.</vt:lpstr>
      <vt:lpstr>Začátek věty označ červeně. Konec věty označ modře.</vt:lpstr>
      <vt:lpstr>Pořadí vět v textu nemůžeme libovolně měnit.</vt:lpstr>
      <vt:lpstr>Pořadí vět v textu nemůžeme libovolně měnit.</vt:lpstr>
      <vt:lpstr>Zdroje: kliparty PowerPointu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nb2</dc:creator>
  <cp:lastModifiedBy>nb2</cp:lastModifiedBy>
  <cp:revision>13</cp:revision>
  <dcterms:created xsi:type="dcterms:W3CDTF">2014-02-02T16:36:01Z</dcterms:created>
  <dcterms:modified xsi:type="dcterms:W3CDTF">2014-03-06T19:41:44Z</dcterms:modified>
</cp:coreProperties>
</file>