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58" r:id="rId4"/>
    <p:sldId id="261" r:id="rId5"/>
    <p:sldId id="259" r:id="rId6"/>
    <p:sldId id="25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66" d="100"/>
          <a:sy n="66" d="100"/>
        </p:scale>
        <p:origin x="-658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1E3C5-6D72-497E-8CCC-4D02185DE404}" type="datetimeFigureOut">
              <a:rPr lang="cs-CZ" smtClean="0"/>
              <a:t>12.3.2014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D6E8-E656-4840-BA91-CBF15BEC17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2018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1E3C5-6D72-497E-8CCC-4D02185DE404}" type="datetimeFigureOut">
              <a:rPr lang="cs-CZ" smtClean="0"/>
              <a:t>12.3.2014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D6E8-E656-4840-BA91-CBF15BEC17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3977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1E3C5-6D72-497E-8CCC-4D02185DE404}" type="datetimeFigureOut">
              <a:rPr lang="cs-CZ" smtClean="0"/>
              <a:t>12.3.2014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D6E8-E656-4840-BA91-CBF15BEC17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1646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1E3C5-6D72-497E-8CCC-4D02185DE404}" type="datetimeFigureOut">
              <a:rPr lang="cs-CZ" smtClean="0"/>
              <a:t>12.3.2014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D6E8-E656-4840-BA91-CBF15BEC17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822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1E3C5-6D72-497E-8CCC-4D02185DE404}" type="datetimeFigureOut">
              <a:rPr lang="cs-CZ" smtClean="0"/>
              <a:t>12.3.2014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D6E8-E656-4840-BA91-CBF15BEC17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2091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1E3C5-6D72-497E-8CCC-4D02185DE404}" type="datetimeFigureOut">
              <a:rPr lang="cs-CZ" smtClean="0"/>
              <a:t>12.3.2014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D6E8-E656-4840-BA91-CBF15BEC17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8405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1E3C5-6D72-497E-8CCC-4D02185DE404}" type="datetimeFigureOut">
              <a:rPr lang="cs-CZ" smtClean="0"/>
              <a:t>12.3.2014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D6E8-E656-4840-BA91-CBF15BEC17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6231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1E3C5-6D72-497E-8CCC-4D02185DE404}" type="datetimeFigureOut">
              <a:rPr lang="cs-CZ" smtClean="0"/>
              <a:t>12.3.2014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D6E8-E656-4840-BA91-CBF15BEC17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7012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1E3C5-6D72-497E-8CCC-4D02185DE404}" type="datetimeFigureOut">
              <a:rPr lang="cs-CZ" smtClean="0"/>
              <a:t>12.3.2014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D6E8-E656-4840-BA91-CBF15BEC17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5192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1E3C5-6D72-497E-8CCC-4D02185DE404}" type="datetimeFigureOut">
              <a:rPr lang="cs-CZ" smtClean="0"/>
              <a:t>12.3.2014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D6E8-E656-4840-BA91-CBF15BEC17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8014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1E3C5-6D72-497E-8CCC-4D02185DE404}" type="datetimeFigureOut">
              <a:rPr lang="cs-CZ" smtClean="0"/>
              <a:t>12.3.2014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CD6E8-E656-4840-BA91-CBF15BEC17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5796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71E3C5-6D72-497E-8CCC-4D02185DE404}" type="datetimeFigureOut">
              <a:rPr lang="cs-CZ" smtClean="0"/>
              <a:t>12.3.2014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CCD6E8-E656-4840-BA91-CBF15BEC17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442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2348880"/>
            <a:ext cx="72728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Název školy: </a:t>
            </a:r>
            <a:r>
              <a:rPr lang="cs-CZ" sz="2400" b="1" dirty="0"/>
              <a:t>ZÁKLADNÍ ŠKOLA A MATEŘSKÁ ŠKOLA NEDOMICE, okres Mělník</a:t>
            </a:r>
          </a:p>
          <a:p>
            <a:r>
              <a:rPr lang="cs-CZ" sz="2400" dirty="0"/>
              <a:t>Číslo operačního programu: </a:t>
            </a:r>
          </a:p>
          <a:p>
            <a:r>
              <a:rPr lang="cs-CZ" sz="2400" dirty="0"/>
              <a:t>Předmět: </a:t>
            </a:r>
            <a:r>
              <a:rPr lang="cs-CZ" sz="2400" b="1" dirty="0"/>
              <a:t>Jazyk a jazyková komunikace</a:t>
            </a:r>
          </a:p>
          <a:p>
            <a:r>
              <a:rPr lang="cs-CZ" sz="2400" dirty="0"/>
              <a:t>Ročník: </a:t>
            </a:r>
            <a:r>
              <a:rPr lang="cs-CZ" sz="2400" b="1" dirty="0"/>
              <a:t>2.</a:t>
            </a:r>
            <a:endParaRPr lang="cs-CZ" sz="2400" b="1" i="1" dirty="0"/>
          </a:p>
          <a:p>
            <a:r>
              <a:rPr lang="cs-CZ" sz="2400" i="1" dirty="0"/>
              <a:t>Téma: </a:t>
            </a:r>
            <a:r>
              <a:rPr lang="cs-CZ" sz="2400" b="1" i="1" dirty="0" smtClean="0"/>
              <a:t>VY_12_INOVACE_04_C</a:t>
            </a:r>
            <a:r>
              <a:rPr lang="cs-CZ" sz="2400" b="1" dirty="0" smtClean="0"/>
              <a:t>J_02_MG</a:t>
            </a:r>
            <a:endParaRPr lang="cs-CZ" sz="2400" b="1" dirty="0"/>
          </a:p>
          <a:p>
            <a:r>
              <a:rPr lang="cs-CZ" sz="2400" dirty="0"/>
              <a:t>Název: </a:t>
            </a:r>
            <a:r>
              <a:rPr lang="cs-CZ" sz="2400" b="1" dirty="0"/>
              <a:t>D</a:t>
            </a:r>
            <a:r>
              <a:rPr lang="cs-CZ" sz="2400" b="1" dirty="0" smtClean="0"/>
              <a:t>ělení hlásek, samohlásky, ú/ů</a:t>
            </a:r>
            <a:endParaRPr lang="cs-CZ" sz="2400" b="1" dirty="0"/>
          </a:p>
          <a:p>
            <a:r>
              <a:rPr lang="cs-CZ" sz="2400" dirty="0"/>
              <a:t>Autor: </a:t>
            </a:r>
            <a:r>
              <a:rPr lang="cs-CZ" sz="2400" b="1" dirty="0"/>
              <a:t>Mgr. Marie </a:t>
            </a:r>
            <a:r>
              <a:rPr lang="cs-CZ" sz="2400" b="1" dirty="0" err="1"/>
              <a:t>Gregorovičová</a:t>
            </a:r>
            <a:endParaRPr lang="cs-CZ" sz="2400" b="1" dirty="0"/>
          </a:p>
          <a:p>
            <a:r>
              <a:rPr lang="cs-CZ" sz="2400" dirty="0"/>
              <a:t>Popis: </a:t>
            </a:r>
            <a:r>
              <a:rPr lang="cs-CZ" sz="2400" b="1" dirty="0" smtClean="0"/>
              <a:t>Dělení hlásek, pravopis ú/ů</a:t>
            </a:r>
            <a:endParaRPr lang="cs-CZ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488" y="3867"/>
            <a:ext cx="7705725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6756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Soubor všech písmen (hlásek) je </a:t>
            </a:r>
            <a:r>
              <a:rPr lang="cs-CZ" dirty="0">
                <a:solidFill>
                  <a:srgbClr val="FF0000"/>
                </a:solidFill>
              </a:rPr>
              <a:t>abeceda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A  </a:t>
            </a:r>
            <a:r>
              <a:rPr lang="cs-CZ" dirty="0" smtClean="0">
                <a:solidFill>
                  <a:srgbClr val="FFC000"/>
                </a:solidFill>
              </a:rPr>
              <a:t>B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0070C0"/>
                </a:solidFill>
              </a:rPr>
              <a:t>C  </a:t>
            </a:r>
            <a:r>
              <a:rPr lang="cs-CZ" smtClean="0">
                <a:solidFill>
                  <a:srgbClr val="0070C0"/>
                </a:solidFill>
              </a:rPr>
              <a:t>Č  </a:t>
            </a:r>
            <a:r>
              <a:rPr lang="cs-CZ" smtClean="0">
                <a:solidFill>
                  <a:srgbClr val="00B050"/>
                </a:solidFill>
              </a:rPr>
              <a:t>D</a:t>
            </a:r>
            <a:r>
              <a:rPr lang="cs-CZ" smtClean="0">
                <a:solidFill>
                  <a:srgbClr val="0070C0"/>
                </a:solidFill>
              </a:rPr>
              <a:t>  </a:t>
            </a:r>
            <a:r>
              <a:rPr lang="cs-CZ" dirty="0" smtClean="0">
                <a:solidFill>
                  <a:srgbClr val="0070C0"/>
                </a:solidFill>
              </a:rPr>
              <a:t>Ď  </a:t>
            </a:r>
            <a:r>
              <a:rPr lang="cs-CZ" dirty="0" smtClean="0">
                <a:solidFill>
                  <a:srgbClr val="C00000"/>
                </a:solidFill>
              </a:rPr>
              <a:t>E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FFC000"/>
                </a:solidFill>
              </a:rPr>
              <a:t>F</a:t>
            </a:r>
            <a:r>
              <a:rPr lang="cs-CZ" dirty="0" smtClean="0"/>
              <a:t>  G  </a:t>
            </a:r>
            <a:r>
              <a:rPr lang="cs-CZ" dirty="0" smtClean="0">
                <a:solidFill>
                  <a:srgbClr val="00B050"/>
                </a:solidFill>
              </a:rPr>
              <a:t>H  CH  </a:t>
            </a:r>
            <a:r>
              <a:rPr lang="cs-CZ" dirty="0" smtClean="0">
                <a:solidFill>
                  <a:srgbClr val="C00000"/>
                </a:solidFill>
              </a:rPr>
              <a:t>I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 J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00B050"/>
                </a:solidFill>
              </a:rPr>
              <a:t>K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FFC000"/>
                </a:solidFill>
              </a:rPr>
              <a:t>L  M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00B050"/>
                </a:solidFill>
              </a:rPr>
              <a:t>N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0070C0"/>
                </a:solidFill>
              </a:rPr>
              <a:t>Ň</a:t>
            </a:r>
            <a:r>
              <a:rPr lang="cs-CZ" dirty="0" smtClean="0"/>
              <a:t> 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O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FFC000"/>
                </a:solidFill>
              </a:rPr>
              <a:t>P</a:t>
            </a:r>
            <a:r>
              <a:rPr lang="cs-CZ" dirty="0" smtClean="0"/>
              <a:t>  Q  </a:t>
            </a:r>
            <a:r>
              <a:rPr lang="cs-CZ" dirty="0" smtClean="0">
                <a:solidFill>
                  <a:srgbClr val="00B050"/>
                </a:solidFill>
              </a:rPr>
              <a:t>R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0070C0"/>
                </a:solidFill>
              </a:rPr>
              <a:t>Ř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FFC000"/>
                </a:solidFill>
              </a:rPr>
              <a:t>S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0070C0"/>
                </a:solidFill>
              </a:rPr>
              <a:t>Š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00B050"/>
                </a:solidFill>
              </a:rPr>
              <a:t>T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0070C0"/>
                </a:solidFill>
              </a:rPr>
              <a:t>Ť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C00000"/>
                </a:solidFill>
              </a:rPr>
              <a:t>U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FFC000"/>
                </a:solidFill>
              </a:rPr>
              <a:t>V</a:t>
            </a:r>
            <a:r>
              <a:rPr lang="cs-CZ" dirty="0" smtClean="0"/>
              <a:t>  W  X  </a:t>
            </a:r>
            <a:r>
              <a:rPr lang="cs-CZ" dirty="0" smtClean="0">
                <a:solidFill>
                  <a:srgbClr val="C00000"/>
                </a:solidFill>
              </a:rPr>
              <a:t>Y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FFC000"/>
                </a:solidFill>
              </a:rPr>
              <a:t>Z</a:t>
            </a:r>
            <a:r>
              <a:rPr lang="cs-CZ" dirty="0" smtClean="0"/>
              <a:t>  </a:t>
            </a:r>
            <a:r>
              <a:rPr lang="cs-CZ" dirty="0" smtClean="0">
                <a:solidFill>
                  <a:srgbClr val="0070C0"/>
                </a:solidFill>
              </a:rPr>
              <a:t>Ž</a:t>
            </a:r>
          </a:p>
          <a:p>
            <a:pPr marL="0" indent="0">
              <a:buNone/>
            </a:pPr>
            <a:endParaRPr lang="cs-CZ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dirty="0" smtClean="0"/>
              <a:t>samohlásky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                                  </a:t>
            </a:r>
            <a:r>
              <a:rPr lang="cs-CZ" dirty="0" smtClean="0"/>
              <a:t>souhlásky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krátké</a:t>
            </a:r>
            <a:r>
              <a:rPr lang="cs-CZ" dirty="0" smtClean="0">
                <a:solidFill>
                  <a:srgbClr val="0070C0"/>
                </a:solidFill>
              </a:rPr>
              <a:t> (a, e, i/y, o, u)                    </a:t>
            </a:r>
            <a:r>
              <a:rPr lang="cs-CZ" dirty="0" smtClean="0">
                <a:solidFill>
                  <a:srgbClr val="00B050"/>
                </a:solidFill>
              </a:rPr>
              <a:t>tvrdé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d</a:t>
            </a:r>
            <a:r>
              <a:rPr lang="cs-CZ" dirty="0" smtClean="0">
                <a:solidFill>
                  <a:srgbClr val="C00000"/>
                </a:solidFill>
              </a:rPr>
              <a:t>louhé</a:t>
            </a:r>
            <a:r>
              <a:rPr lang="cs-CZ" dirty="0" smtClean="0">
                <a:solidFill>
                  <a:srgbClr val="0070C0"/>
                </a:solidFill>
              </a:rPr>
              <a:t> (á, é, í, ó, ú/ů, í/ý)           měkké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dvojhlásky</a:t>
            </a:r>
            <a:r>
              <a:rPr lang="cs-CZ" dirty="0" smtClean="0">
                <a:solidFill>
                  <a:srgbClr val="0070C0"/>
                </a:solidFill>
              </a:rPr>
              <a:t>  (au, ou)                      </a:t>
            </a:r>
            <a:r>
              <a:rPr lang="cs-CZ" dirty="0" smtClean="0">
                <a:solidFill>
                  <a:srgbClr val="FFC000"/>
                </a:solidFill>
              </a:rPr>
              <a:t>obojetné</a:t>
            </a:r>
            <a:endParaRPr lang="cs-CZ" dirty="0">
              <a:solidFill>
                <a:srgbClr val="FFC000"/>
              </a:solidFill>
            </a:endParaRPr>
          </a:p>
        </p:txBody>
      </p:sp>
      <p:cxnSp>
        <p:nvCxnSpPr>
          <p:cNvPr id="11" name="Přímá spojnice se šipkou 10"/>
          <p:cNvCxnSpPr>
            <a:stCxn id="5" idx="2"/>
          </p:cNvCxnSpPr>
          <p:nvPr/>
        </p:nvCxnSpPr>
        <p:spPr>
          <a:xfrm flipH="1">
            <a:off x="1619672" y="1417638"/>
            <a:ext cx="2952328" cy="19393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4572000" y="1345630"/>
            <a:ext cx="1440160" cy="22273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147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Users\nb2\AppData\Local\Microsoft\Windows\Temporary Internet Files\Content.IE5\YP0SLJHK\dglxasset[1].asp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55291"/>
            <a:ext cx="5865580" cy="494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Dlouhé</a:t>
            </a:r>
            <a:r>
              <a:rPr lang="cs-CZ" dirty="0" smtClean="0"/>
              <a:t> samohlásky vyznač </a:t>
            </a:r>
            <a:r>
              <a:rPr lang="cs-CZ" dirty="0" smtClean="0">
                <a:solidFill>
                  <a:srgbClr val="C00000"/>
                </a:solidFill>
              </a:rPr>
              <a:t>červeně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2060"/>
                </a:solidFill>
              </a:rPr>
              <a:t>krátké modře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Svítání</a:t>
            </a:r>
          </a:p>
          <a:p>
            <a:pPr marL="0" indent="0">
              <a:buNone/>
            </a:pPr>
            <a:r>
              <a:rPr lang="cs-CZ" dirty="0" smtClean="0"/>
              <a:t>Je ráno. Svítá. Sluníčko se probouzí a svými paprsky maluje na obloze každodenní předpovědi. Bude slunečno? Zafouká vítr? Zakryjí jeho zlaté vlasy rozpustilé černé mraky a zaprší? Vzduch je čistý a svěží. Začíná nový den.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Vyhledej slova, která mají tyto samohlásky</a:t>
            </a:r>
          </a:p>
          <a:p>
            <a:pPr marL="0" indent="0">
              <a:buNone/>
            </a:pPr>
            <a:r>
              <a:rPr lang="cs-CZ" dirty="0" smtClean="0"/>
              <a:t>_</a:t>
            </a:r>
            <a:r>
              <a:rPr lang="cs-CZ" dirty="0" err="1" smtClean="0"/>
              <a:t>á_o</a:t>
            </a:r>
            <a:r>
              <a:rPr lang="cs-CZ" dirty="0" smtClean="0"/>
              <a:t>, _</a:t>
            </a:r>
            <a:r>
              <a:rPr lang="cs-CZ" dirty="0" err="1" smtClean="0"/>
              <a:t>e_o</a:t>
            </a:r>
            <a:r>
              <a:rPr lang="cs-CZ" dirty="0" smtClean="0"/>
              <a:t>, _</a:t>
            </a:r>
            <a:r>
              <a:rPr lang="cs-CZ" dirty="0" err="1" smtClean="0"/>
              <a:t>o_ý</a:t>
            </a:r>
            <a:r>
              <a:rPr lang="cs-CZ" dirty="0" smtClean="0"/>
              <a:t>, _e_, _</a:t>
            </a:r>
            <a:r>
              <a:rPr lang="cs-CZ" dirty="0" err="1" smtClean="0"/>
              <a:t>a_í</a:t>
            </a:r>
            <a:r>
              <a:rPr lang="cs-CZ" dirty="0" smtClean="0"/>
              <a:t>, __</a:t>
            </a:r>
            <a:r>
              <a:rPr lang="cs-CZ" dirty="0" err="1" smtClean="0"/>
              <a:t>í_á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Vymysli  více takových slov</a:t>
            </a:r>
          </a:p>
          <a:p>
            <a:pPr marL="0" indent="0">
              <a:buNone/>
            </a:pP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5122" name="Picture 2" descr="C:\Users\nb2\AppData\Local\Microsoft\Windows\Temporary Internet Files\Content.IE5\1LGYA06Z\MC90021270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085184"/>
            <a:ext cx="1008112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326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nb2\AppData\Local\Microsoft\Windows\Temporary Internet Files\Content.IE5\YP0SLJHK\MC9003189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1776412"/>
            <a:ext cx="4426892" cy="549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3"/>
            <a:ext cx="8579296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Úterý, únor, kůlna, můstek, Ústí, domů, borůvky, únava, důvod, do sudů, úsměv, zůstal, květů, břehů, ústa, dolů, kůzle</a:t>
            </a:r>
          </a:p>
          <a:p>
            <a:pPr marL="0" indent="0">
              <a:buNone/>
            </a:pPr>
            <a:r>
              <a:rPr lang="cs-CZ" sz="2400" dirty="0" smtClean="0"/>
              <a:t>Rozděl slova podle toho, kde je </a:t>
            </a:r>
            <a:r>
              <a:rPr lang="cs-CZ" sz="2400" dirty="0" err="1" smtClean="0"/>
              <a:t>ú,ů</a:t>
            </a:r>
            <a:r>
              <a:rPr lang="cs-CZ" sz="2400" dirty="0" smtClean="0"/>
              <a:t> a pozoruj, kde se </a:t>
            </a:r>
            <a:r>
              <a:rPr lang="cs-CZ" sz="2400" dirty="0" err="1" smtClean="0"/>
              <a:t>ú,ů</a:t>
            </a:r>
            <a:r>
              <a:rPr lang="cs-CZ" sz="2400" dirty="0" smtClean="0"/>
              <a:t> vyskytuje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ú</a:t>
            </a:r>
            <a:r>
              <a:rPr lang="cs-CZ" sz="2400" dirty="0" smtClean="0"/>
              <a:t>					ů                                                                               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(Vymysli s uvedenými slovy krátký příběh) </a:t>
            </a: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ú/ů</a:t>
            </a:r>
            <a:endParaRPr lang="cs-CZ" dirty="0"/>
          </a:p>
        </p:txBody>
      </p:sp>
      <p:pic>
        <p:nvPicPr>
          <p:cNvPr id="1026" name="Picture 2" descr="C:\Users\nb2\AppData\Local\Microsoft\Windows\Temporary Internet Files\Content.IE5\UC54R44O\MC90043690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525028"/>
            <a:ext cx="1223218" cy="1223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60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K_zlata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</a:rPr>
              <a:t>V _stí na břehu řeky Labe žije v </a:t>
            </a:r>
            <a:r>
              <a:rPr lang="cs-CZ" dirty="0" err="1" smtClean="0">
                <a:solidFill>
                  <a:srgbClr val="00B050"/>
                </a:solidFill>
              </a:rPr>
              <a:t>k_lně</a:t>
            </a:r>
            <a:r>
              <a:rPr lang="cs-CZ" dirty="0" smtClean="0">
                <a:solidFill>
                  <a:srgbClr val="00B050"/>
                </a:solidFill>
              </a:rPr>
              <a:t> koza se čtyřmi </a:t>
            </a:r>
            <a:r>
              <a:rPr lang="cs-CZ" dirty="0" err="1" smtClean="0">
                <a:solidFill>
                  <a:srgbClr val="00B050"/>
                </a:solidFill>
              </a:rPr>
              <a:t>k_zlaty</a:t>
            </a:r>
            <a:r>
              <a:rPr lang="cs-CZ" dirty="0" smtClean="0">
                <a:solidFill>
                  <a:srgbClr val="00B050"/>
                </a:solidFill>
              </a:rPr>
              <a:t>. V létě skotačí na břehu plném květ_, přes  </a:t>
            </a:r>
            <a:r>
              <a:rPr lang="cs-CZ" dirty="0" err="1" smtClean="0">
                <a:solidFill>
                  <a:srgbClr val="00B050"/>
                </a:solidFill>
              </a:rPr>
              <a:t>m_stek</a:t>
            </a:r>
            <a:r>
              <a:rPr lang="cs-CZ" dirty="0" smtClean="0">
                <a:solidFill>
                  <a:srgbClr val="00B050"/>
                </a:solidFill>
              </a:rPr>
              <a:t> chodí do les_ na </a:t>
            </a:r>
            <a:r>
              <a:rPr lang="cs-CZ" dirty="0" err="1" smtClean="0">
                <a:solidFill>
                  <a:srgbClr val="00B050"/>
                </a:solidFill>
              </a:rPr>
              <a:t>bor_vky</a:t>
            </a:r>
            <a:r>
              <a:rPr lang="cs-CZ" dirty="0" smtClean="0">
                <a:solidFill>
                  <a:srgbClr val="00B050"/>
                </a:solidFill>
              </a:rPr>
              <a:t>, ale v _noru je jim _</a:t>
            </a:r>
            <a:r>
              <a:rPr lang="cs-CZ" dirty="0" err="1" smtClean="0">
                <a:solidFill>
                  <a:srgbClr val="00B050"/>
                </a:solidFill>
              </a:rPr>
              <a:t>zko</a:t>
            </a:r>
            <a:r>
              <a:rPr lang="cs-CZ" dirty="0" smtClean="0">
                <a:solidFill>
                  <a:srgbClr val="00B050"/>
                </a:solidFill>
              </a:rPr>
              <a:t>. Kde je jejich _</a:t>
            </a:r>
            <a:r>
              <a:rPr lang="cs-CZ" dirty="0" err="1" smtClean="0">
                <a:solidFill>
                  <a:srgbClr val="00B050"/>
                </a:solidFill>
              </a:rPr>
              <a:t>směv</a:t>
            </a:r>
            <a:r>
              <a:rPr lang="cs-CZ" dirty="0" smtClean="0">
                <a:solidFill>
                  <a:srgbClr val="00B050"/>
                </a:solidFill>
              </a:rPr>
              <a:t>? Jaký je </a:t>
            </a:r>
            <a:r>
              <a:rPr lang="cs-CZ" dirty="0" err="1" smtClean="0">
                <a:solidFill>
                  <a:srgbClr val="00B050"/>
                </a:solidFill>
              </a:rPr>
              <a:t>d_vod</a:t>
            </a:r>
            <a:r>
              <a:rPr lang="cs-CZ" dirty="0" smtClean="0">
                <a:solidFill>
                  <a:srgbClr val="00B050"/>
                </a:solidFill>
              </a:rPr>
              <a:t> jejich smutku? </a:t>
            </a:r>
          </a:p>
          <a:p>
            <a:pPr marL="0" indent="0">
              <a:buNone/>
            </a:pPr>
            <a:r>
              <a:rPr lang="cs-CZ" dirty="0" smtClean="0"/>
              <a:t>Doplň ú/ů. Použij slova z textu na minulé straně.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Která slova v doplňovačce chybí?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Co kůzlata rozveselí?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73748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1052736"/>
            <a:ext cx="545790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 kliparty </a:t>
            </a:r>
            <a:r>
              <a:rPr lang="cs-CZ" sz="2800" dirty="0" smtClean="0"/>
              <a:t>PowerPointu</a:t>
            </a:r>
          </a:p>
          <a:p>
            <a:r>
              <a:rPr lang="cs-CZ" sz="2800" dirty="0" smtClean="0"/>
              <a:t>www.office.microsoft.com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0980798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341</Words>
  <Application>Microsoft Office PowerPoint</Application>
  <PresentationFormat>Předvádění na obrazovce (4:3)</PresentationFormat>
  <Paragraphs>37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Soubor všech písmen (hlásek) je abeceda</vt:lpstr>
      <vt:lpstr>Dlouhé samohlásky vyznač červeně, krátké modře</vt:lpstr>
      <vt:lpstr>ú/ů</vt:lpstr>
      <vt:lpstr>K_zlata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Soubor všech písmen (hlásek) je abeceda</dc:title>
  <dc:creator>nb2</dc:creator>
  <cp:lastModifiedBy>jitka</cp:lastModifiedBy>
  <cp:revision>5</cp:revision>
  <dcterms:created xsi:type="dcterms:W3CDTF">2014-02-02T17:42:08Z</dcterms:created>
  <dcterms:modified xsi:type="dcterms:W3CDTF">2014-03-12T06:53:39Z</dcterms:modified>
</cp:coreProperties>
</file>