
<file path=[Content_Types].xml><?xml version="1.0" encoding="utf-8"?>
<Types xmlns="http://schemas.openxmlformats.org/package/2006/content-types">
  <Default Extension="png" ContentType="image/png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mid" ContentType="audio/unknown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7" r:id="rId3"/>
    <p:sldId id="259" r:id="rId4"/>
    <p:sldId id="260" r:id="rId5"/>
    <p:sldId id="258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63" d="100"/>
          <a:sy n="63" d="100"/>
        </p:scale>
        <p:origin x="-730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7118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96722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038279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89515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15502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7768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5616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43008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992983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7920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6955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007AB2-4B10-4FC7-A60F-096860E78586}" type="datetimeFigureOut">
              <a:rPr lang="cs-CZ" smtClean="0"/>
              <a:t>12.3.2014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92D1CF-DC33-48AB-A901-822C41B7A2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13472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emf"/><Relationship Id="rId13" Type="http://schemas.openxmlformats.org/officeDocument/2006/relationships/image" Target="../media/image11.png"/><Relationship Id="rId18" Type="http://schemas.openxmlformats.org/officeDocument/2006/relationships/image" Target="../media/image16.emf"/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5.emf"/><Relationship Id="rId12" Type="http://schemas.openxmlformats.org/officeDocument/2006/relationships/image" Target="../media/image10.png"/><Relationship Id="rId17" Type="http://schemas.openxmlformats.org/officeDocument/2006/relationships/image" Target="../media/image15.emf"/><Relationship Id="rId2" Type="http://schemas.openxmlformats.org/officeDocument/2006/relationships/audio" Target="../media/media1.mid"/><Relationship Id="rId16" Type="http://schemas.openxmlformats.org/officeDocument/2006/relationships/image" Target="../media/image14.emf"/><Relationship Id="rId1" Type="http://schemas.microsoft.com/office/2007/relationships/media" Target="../media/media1.mid"/><Relationship Id="rId6" Type="http://schemas.openxmlformats.org/officeDocument/2006/relationships/image" Target="../media/image4.wmf"/><Relationship Id="rId11" Type="http://schemas.openxmlformats.org/officeDocument/2006/relationships/image" Target="../media/image9.gif"/><Relationship Id="rId5" Type="http://schemas.openxmlformats.org/officeDocument/2006/relationships/image" Target="../media/image3.wmf"/><Relationship Id="rId15" Type="http://schemas.openxmlformats.org/officeDocument/2006/relationships/image" Target="../media/image13.emf"/><Relationship Id="rId10" Type="http://schemas.openxmlformats.org/officeDocument/2006/relationships/image" Target="../media/image8.emf"/><Relationship Id="rId19" Type="http://schemas.openxmlformats.org/officeDocument/2006/relationships/image" Target="../media/image17.emf"/><Relationship Id="rId4" Type="http://schemas.openxmlformats.org/officeDocument/2006/relationships/image" Target="../media/image2.wmf"/><Relationship Id="rId9" Type="http://schemas.openxmlformats.org/officeDocument/2006/relationships/image" Target="../media/image7.emf"/><Relationship Id="rId14" Type="http://schemas.openxmlformats.org/officeDocument/2006/relationships/image" Target="../media/image12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wmf"/><Relationship Id="rId3" Type="http://schemas.openxmlformats.org/officeDocument/2006/relationships/image" Target="../media/image19.jpeg"/><Relationship Id="rId7" Type="http://schemas.openxmlformats.org/officeDocument/2006/relationships/image" Target="../media/image23.jpeg"/><Relationship Id="rId2" Type="http://schemas.openxmlformats.org/officeDocument/2006/relationships/image" Target="../media/image18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5" Type="http://schemas.openxmlformats.org/officeDocument/2006/relationships/image" Target="../media/image21.wmf"/><Relationship Id="rId4" Type="http://schemas.openxmlformats.org/officeDocument/2006/relationships/image" Target="../media/image20.wmf"/><Relationship Id="rId9" Type="http://schemas.openxmlformats.org/officeDocument/2006/relationships/image" Target="../media/image2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2348880"/>
            <a:ext cx="727280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Název školy: </a:t>
            </a:r>
            <a:r>
              <a:rPr lang="cs-CZ" sz="2400" b="1" dirty="0"/>
              <a:t>ZÁKLADNÍ ŠKOLA A MATEŘSKÁ ŠKOLA NEDOMICE, okres Mělník</a:t>
            </a:r>
          </a:p>
          <a:p>
            <a:r>
              <a:rPr lang="cs-CZ" sz="2400" dirty="0"/>
              <a:t>Číslo operačního programu: </a:t>
            </a:r>
          </a:p>
          <a:p>
            <a:r>
              <a:rPr lang="cs-CZ" sz="2400" dirty="0"/>
              <a:t>Předmět: </a:t>
            </a:r>
            <a:r>
              <a:rPr lang="cs-CZ" sz="2400" b="1" dirty="0"/>
              <a:t>Jazyk a jazyková komunikace</a:t>
            </a:r>
          </a:p>
          <a:p>
            <a:r>
              <a:rPr lang="cs-CZ" sz="2400" dirty="0"/>
              <a:t>Ročník: </a:t>
            </a:r>
            <a:r>
              <a:rPr lang="cs-CZ" sz="2400" b="1" dirty="0"/>
              <a:t>2.</a:t>
            </a:r>
            <a:endParaRPr lang="cs-CZ" sz="2400" b="1" i="1" dirty="0"/>
          </a:p>
          <a:p>
            <a:r>
              <a:rPr lang="cs-CZ" sz="2400" i="1" dirty="0"/>
              <a:t>Téma: </a:t>
            </a:r>
            <a:r>
              <a:rPr lang="cs-CZ" sz="2400" b="1" i="1" dirty="0" smtClean="0"/>
              <a:t>VY_12_INOVACE_08_C</a:t>
            </a:r>
            <a:r>
              <a:rPr lang="cs-CZ" sz="2400" b="1" dirty="0" smtClean="0"/>
              <a:t>J_02_MG</a:t>
            </a:r>
            <a:endParaRPr lang="cs-CZ" sz="2400" b="1" dirty="0"/>
          </a:p>
          <a:p>
            <a:r>
              <a:rPr lang="cs-CZ" sz="2400" dirty="0"/>
              <a:t>Název: </a:t>
            </a:r>
            <a:r>
              <a:rPr lang="cs-CZ" sz="2400" b="1" dirty="0" smtClean="0"/>
              <a:t>Hláska a písmeno</a:t>
            </a:r>
            <a:endParaRPr lang="cs-CZ" sz="2400" b="1" dirty="0"/>
          </a:p>
          <a:p>
            <a:r>
              <a:rPr lang="cs-CZ" sz="2400" dirty="0"/>
              <a:t>Autor: </a:t>
            </a:r>
            <a:r>
              <a:rPr lang="cs-CZ" sz="2400" b="1" dirty="0"/>
              <a:t>Mgr. Marie </a:t>
            </a:r>
            <a:r>
              <a:rPr lang="cs-CZ" sz="2400" b="1" dirty="0" err="1"/>
              <a:t>Gregorovičová</a:t>
            </a:r>
            <a:endParaRPr lang="cs-CZ" sz="2400" b="1" dirty="0"/>
          </a:p>
          <a:p>
            <a:r>
              <a:rPr lang="cs-CZ" sz="2400" dirty="0"/>
              <a:t>Popis: </a:t>
            </a:r>
            <a:r>
              <a:rPr lang="cs-CZ" sz="2400" b="1" dirty="0" smtClean="0"/>
              <a:t>Hláskování slov, doplňovačka, tvoření slov z daných hlásek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488" y="3867"/>
            <a:ext cx="7705725" cy="211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567569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Slabiky se skládají z hlásek.</a:t>
            </a:r>
            <a:b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Napsaná hláska je písmeno.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Čti slova po hláskách</a:t>
            </a:r>
          </a:p>
          <a:p>
            <a:pPr marL="0" indent="0">
              <a:buNone/>
            </a:pPr>
            <a:r>
              <a:rPr lang="cs-CZ" dirty="0" smtClean="0"/>
              <a:t>Ježek, veverka, zajíc, žába, vlaštovka, špaček, srna, jelen, liška, medvěd, vlk, jezevec, myš, sýkorka, kos, vrabec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 uvedených písmen slož co nejvíce slov:</a:t>
            </a:r>
          </a:p>
          <a:p>
            <a:pPr marL="0" indent="0">
              <a:buNone/>
            </a:pPr>
            <a:r>
              <a:rPr lang="cs-CZ" dirty="0" smtClean="0"/>
              <a:t>M   A   E   S   L   O   P   Á   U</a:t>
            </a:r>
          </a:p>
        </p:txBody>
      </p:sp>
      <p:sp>
        <p:nvSpPr>
          <p:cNvPr id="5" name="Obdélník 4"/>
          <p:cNvSpPr/>
          <p:nvPr/>
        </p:nvSpPr>
        <p:spPr>
          <a:xfrm rot="10800000">
            <a:off x="251521" y="5229200"/>
            <a:ext cx="748883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Mám, máme, maso, máslo, Ela, Ola, Ema, sel, pásla, loupá, slepá, osel, sláma, sloup, les, 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5025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Hra: Myslím na obrázek (hláskuji jeho název)</a:t>
            </a:r>
            <a:endParaRPr lang="cs-CZ" dirty="0"/>
          </a:p>
        </p:txBody>
      </p:sp>
      <p:pic>
        <p:nvPicPr>
          <p:cNvPr id="4098" name="Picture 2" descr="C:\Program Files\Microsoft Office\MEDIA\CAGCAT10\j0234131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3647" y="1852026"/>
            <a:ext cx="1440000" cy="1531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Program Files\Microsoft Office\MEDIA\CAGCAT10\j0285750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812" y="2102954"/>
            <a:ext cx="1824038" cy="1120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Program Files\Microsoft Office\MEDIA\CAGCAT10\j0299763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65972" y="1897684"/>
            <a:ext cx="174836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396" y="3462000"/>
            <a:ext cx="1610951" cy="14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2" name="Picture 6"/>
          <p:cNvPicPr>
            <a:picLocks noGrp="1" noChangeAspect="1" noChangeArrowheads="1"/>
          </p:cNvPicPr>
          <p:nvPr>
            <p:ph idx="1"/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0716" y="1943409"/>
            <a:ext cx="1751633" cy="14398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3" name="Picture 7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17600" y="3573016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65700" y="3492336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 descr="C:\Users\nb2\AppData\Local\Microsoft\Windows\Temporary Internet Files\Content.IE5\1LGYA06Z\MM900185571[1].gif"/>
          <p:cNvPicPr>
            <a:picLocks noChangeAspect="1" noChangeArrowheads="1" noCrop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186260"/>
            <a:ext cx="171284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MS900054267[1].mid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2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  <p:pic>
        <p:nvPicPr>
          <p:cNvPr id="4106" name="Picture 10" descr="C:\Users\nb2\AppData\Local\Microsoft\Windows\Temporary Internet Files\Content.IE5\1LGYA06Z\MC900432665[1].png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3710850"/>
            <a:ext cx="1440000" cy="144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996" y="5197700"/>
            <a:ext cx="1327619" cy="14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8" name="Picture 12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647" y="5171400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9" name="Picture 13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97850" y="5022950"/>
            <a:ext cx="1045500" cy="14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0" name="Picture 14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213" y="5184950"/>
            <a:ext cx="1737136" cy="115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1" name="Picture 15"/>
          <p:cNvPicPr>
            <a:picLocks noChangeAspect="1" noChangeArrowheads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5700" y="4938000"/>
            <a:ext cx="1648631" cy="14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12" name="Picture 16"/>
          <p:cNvPicPr>
            <a:picLocks noChangeAspect="1" noChangeArrowheads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14750" y="1809760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87521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2000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 vol="80000" mute="1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692696"/>
            <a:ext cx="7609840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Slabiky se skládají z </a:t>
            </a:r>
            <a:r>
              <a:rPr lang="cs-CZ" sz="3200" dirty="0" smtClean="0">
                <a:solidFill>
                  <a:srgbClr val="C00000"/>
                </a:solidFill>
              </a:rPr>
              <a:t>hlásek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Napsaná </a:t>
            </a:r>
            <a:r>
              <a:rPr lang="cs-CZ" sz="3200" dirty="0" smtClean="0">
                <a:solidFill>
                  <a:srgbClr val="C00000"/>
                </a:solidFill>
              </a:rPr>
              <a:t>hláska</a:t>
            </a:r>
            <a:r>
              <a:rPr lang="cs-CZ" sz="3200" dirty="0" smtClean="0"/>
              <a:t> = </a:t>
            </a:r>
            <a:r>
              <a:rPr lang="cs-CZ" sz="3200" dirty="0" smtClean="0">
                <a:solidFill>
                  <a:srgbClr val="002060"/>
                </a:solidFill>
              </a:rPr>
              <a:t>písmeno</a:t>
            </a:r>
            <a:r>
              <a:rPr lang="cs-CZ" sz="3200" dirty="0" smtClean="0"/>
              <a:t>.</a:t>
            </a:r>
          </a:p>
          <a:p>
            <a:r>
              <a:rPr lang="cs-CZ" sz="3200" dirty="0" smtClean="0"/>
              <a:t>Přečtené nebo vyslovené  </a:t>
            </a:r>
            <a:r>
              <a:rPr lang="cs-CZ" sz="3200" dirty="0" smtClean="0">
                <a:solidFill>
                  <a:srgbClr val="002060"/>
                </a:solidFill>
              </a:rPr>
              <a:t>písmeno</a:t>
            </a:r>
            <a:r>
              <a:rPr lang="cs-CZ" sz="3200" dirty="0" smtClean="0"/>
              <a:t> = </a:t>
            </a:r>
            <a:r>
              <a:rPr lang="cs-CZ" sz="3200" dirty="0" smtClean="0">
                <a:solidFill>
                  <a:srgbClr val="C00000"/>
                </a:solidFill>
              </a:rPr>
              <a:t>hláska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pic>
        <p:nvPicPr>
          <p:cNvPr id="6" name="Picture 3" descr="C:\Users\nb2\AppData\Local\Microsoft\Windows\Temporary Internet Files\Content.IE5\UC54R44O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9068" y="5004756"/>
            <a:ext cx="45719" cy="655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3" descr="C:\Users\nb2\AppData\Local\Microsoft\Windows\Temporary Internet Files\Content.IE5\UC54R44O\dglxasset[2].aspx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2037" y="3360645"/>
            <a:ext cx="452177" cy="648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43728075"/>
              </p:ext>
            </p:extLst>
          </p:nvPr>
        </p:nvGraphicFramePr>
        <p:xfrm>
          <a:off x="3203848" y="2278473"/>
          <a:ext cx="4320480" cy="38187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40061"/>
                <a:gridCol w="540061"/>
                <a:gridCol w="540061"/>
                <a:gridCol w="540061"/>
                <a:gridCol w="540061"/>
                <a:gridCol w="540061"/>
                <a:gridCol w="540061"/>
                <a:gridCol w="540053"/>
              </a:tblGrid>
              <a:tr h="539119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x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54660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rgbClr val="FFFF00"/>
                        </a:solidFill>
                      </a:endParaRPr>
                    </a:p>
                  </a:txBody>
                  <a:tcPr>
                    <a:blipFill>
                      <a:blip r:embed="rId3"/>
                      <a:tile tx="0" ty="0" sx="100000" sy="100000" flip="none" algn="tl"/>
                    </a:blip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x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4098" name="Picture 2" descr="C:\Users\nb2\AppData\Local\Microsoft\Windows\Temporary Internet Files\Content.IE5\YP0SLJHK\MC90019993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2645" y="2222496"/>
            <a:ext cx="678230" cy="6279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nb2\AppData\Local\Microsoft\Windows\Temporary Internet Files\Content.IE5\UC54R44O\dglxasset[3].aspx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80593" y="2933496"/>
            <a:ext cx="454448" cy="4552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nb2\AppData\Local\Microsoft\Windows\Temporary Internet Files\Content.IE5\1LGYA06Z\MC900438131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67757" y="3711894"/>
            <a:ext cx="635975" cy="5936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Users\nb2\AppData\Local\Microsoft\Windows\Temporary Internet Files\Content.IE5\1LGYA06Z\MP900384835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4657" y="4990768"/>
            <a:ext cx="635975" cy="5572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C:\Users\nb2\AppData\Local\Microsoft\Windows\Temporary Internet Files\Content.IE5\UC54R44O\dglxasset[4].aspx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971" y="5548035"/>
            <a:ext cx="595807" cy="5681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3" name="Picture 7" descr="C:\Users\nb2\AppData\Local\Microsoft\Windows\Temporary Internet Files\Content.IE5\0RH5VBVK\dglxasset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392052"/>
            <a:ext cx="678230" cy="6782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247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1196752"/>
            <a:ext cx="5457904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 kliparty </a:t>
            </a:r>
            <a:r>
              <a:rPr lang="cs-CZ" sz="2800" dirty="0" smtClean="0"/>
              <a:t>PowerPointu</a:t>
            </a:r>
          </a:p>
          <a:p>
            <a:r>
              <a:rPr lang="cs-CZ" sz="2800" dirty="0" smtClean="0"/>
              <a:t>www.office.microsoft.com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36552198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</TotalTime>
  <Words>193</Words>
  <Application>Microsoft Office PowerPoint</Application>
  <PresentationFormat>Předvádění na obrazovce (4:3)</PresentationFormat>
  <Paragraphs>38</Paragraphs>
  <Slides>5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Slabiky se skládají z hlásek. Napsaná hláska je písmeno.</vt:lpstr>
      <vt:lpstr>Hra: Myslím na obrázek (hláskuji jeho název)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nb2</dc:creator>
  <cp:lastModifiedBy>jitka</cp:lastModifiedBy>
  <cp:revision>4</cp:revision>
  <dcterms:created xsi:type="dcterms:W3CDTF">2014-02-02T17:32:21Z</dcterms:created>
  <dcterms:modified xsi:type="dcterms:W3CDTF">2014-03-12T07:03:58Z</dcterms:modified>
</cp:coreProperties>
</file>