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81" r:id="rId2"/>
    <p:sldId id="273" r:id="rId3"/>
    <p:sldId id="279" r:id="rId4"/>
    <p:sldId id="274" r:id="rId5"/>
    <p:sldId id="275" r:id="rId6"/>
    <p:sldId id="276" r:id="rId7"/>
    <p:sldId id="290" r:id="rId8"/>
    <p:sldId id="286" r:id="rId9"/>
    <p:sldId id="287" r:id="rId10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FF"/>
    <a:srgbClr val="0099CC"/>
    <a:srgbClr val="003300"/>
    <a:srgbClr val="0000FF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54" autoAdjust="0"/>
    <p:restoredTop sz="94660"/>
  </p:normalViewPr>
  <p:slideViewPr>
    <p:cSldViewPr>
      <p:cViewPr>
        <p:scale>
          <a:sx n="115" d="100"/>
          <a:sy n="115" d="100"/>
        </p:scale>
        <p:origin x="-1512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794FCB8-343D-4259-B989-6B637C1279F6}" type="datetimeFigureOut">
              <a:rPr lang="cs-CZ"/>
              <a:pPr>
                <a:defRPr/>
              </a:pPr>
              <a:t>7. 3. 2014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66995C23-50EA-45D8-9CAC-1A3C7321C3C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82095953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424BFF4F-895F-4BB0-B798-A7BADE0B1AFD}" type="slidenum">
              <a:rPr lang="cs-CZ" altLang="cs-CZ"/>
              <a:pPr/>
              <a:t>2</a:t>
            </a:fld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8A0EF9-42F1-4615-BC99-D237DE723E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4780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1BB06C-FCAF-4CBD-AB82-6ADB6B73AA2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77433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2D2259-17FB-4DC8-B9CE-942CEEEC565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74854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48A82C-FDEF-4CDF-8FC2-CA08D3DDDB7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35176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7572DC-25A7-4943-A64B-8AA51AF27E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8616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0070F7-62E6-4ECF-B1BC-AAA537F1BC3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75704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200DCB-D949-436C-B89D-567D33AB7E1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77861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3B9EF8-C0B9-4126-84A0-05B17DD3AFC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51868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3E7886-3360-437F-B5C7-8A2184F80E7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6772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A96E0C-00AC-478E-8D35-3CF8761F897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102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4DC5A5-A0C4-4895-8A31-7A86D8D19DA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518598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F885EE-F975-4789-A65F-A1DBC2BDDC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127784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26547C-BD27-4FA9-8AC4-215D27D8BE8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894614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C91FA4-C24F-47AA-B843-23713A631CD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274030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AE6AC1-CA23-426B-B2EF-9A7B8321796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04340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1E8EAA1F-FEFB-4EA3-AFC4-DDE6908159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056" name="Group 72"/>
          <p:cNvGraphicFramePr>
            <a:graphicFrameLocks noGrp="1"/>
          </p:cNvGraphicFramePr>
          <p:nvPr/>
        </p:nvGraphicFramePr>
        <p:xfrm>
          <a:off x="750888" y="2060575"/>
          <a:ext cx="7559675" cy="3670298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8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8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8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8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8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Ručním sekáním oddělujeme materiál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8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Plochý sekáč, křížový sekáč, břit, broušení, otřepy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8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8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8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8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8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8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8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8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elektrikář, autoelektrikář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8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89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59178"/>
            <a:ext cx="75596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 smtClean="0">
                <a:latin typeface="Calibri" panose="020F0502020204030204" pitchFamily="34" charset="0"/>
                <a:cs typeface="Arial" charset="0"/>
              </a:rPr>
              <a:t>Sekání kovů</a:t>
            </a:r>
            <a:endParaRPr lang="cs-CZ" altLang="cs-CZ" sz="2800" b="1" dirty="0">
              <a:latin typeface="Calibri" panose="020F0502020204030204" pitchFamily="34" charset="0"/>
              <a:cs typeface="Arial" charset="0"/>
            </a:endParaRPr>
          </a:p>
        </p:txBody>
      </p:sp>
      <p:sp>
        <p:nvSpPr>
          <p:cNvPr id="2109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D755F7E-1FEF-4E64-B860-76C380783A57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12776"/>
            <a:ext cx="7561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cs-CZ"/>
            </a:defPPr>
            <a:lvl1pPr algn="ctr" eaLnBrk="1" hangingPunct="1">
              <a:buFontTx/>
              <a:buNone/>
              <a:defRPr sz="2800" b="1">
                <a:latin typeface="Calibri" panose="020F0502020204030204" pitchFamily="34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/>
            </a:lvl2pPr>
            <a:lvl3pPr marL="1143000" indent="-228600">
              <a:spcBef>
                <a:spcPct val="20000"/>
              </a:spcBef>
              <a:buChar char="•"/>
              <a:defRPr sz="2400"/>
            </a:lvl3pPr>
            <a:lvl4pPr marL="1600200" indent="-228600">
              <a:spcBef>
                <a:spcPct val="20000"/>
              </a:spcBef>
              <a:buChar char="–"/>
              <a:defRPr sz="2000"/>
            </a:lvl4pPr>
            <a:lvl5pPr marL="2057400" indent="-228600">
              <a:spcBef>
                <a:spcPct val="20000"/>
              </a:spcBef>
              <a:buChar char="»"/>
              <a:defRPr sz="2000"/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/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/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/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/>
            </a:lvl9pPr>
          </a:lstStyle>
          <a:p>
            <a:r>
              <a:rPr lang="cs-CZ" altLang="cs-CZ" sz="2400" dirty="0"/>
              <a:t>VY_32_INOVACE_15_292</a:t>
            </a: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F22FA0A3-E743-484D-B9ED-593E1C54A09E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386013" y="1052513"/>
            <a:ext cx="4629150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solidFill>
                  <a:schemeClr val="tx2"/>
                </a:solidFill>
              </a:rPr>
              <a:t>RUČNÍ  ROZDĚLOVÁNÍ  KOVŮ</a:t>
            </a: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3081" name="Rectangle 10"/>
          <p:cNvSpPr>
            <a:spLocks noChangeArrowheads="1"/>
          </p:cNvSpPr>
          <p:nvPr/>
        </p:nvSpPr>
        <p:spPr bwMode="auto">
          <a:xfrm>
            <a:off x="874713" y="2349500"/>
            <a:ext cx="7880350" cy="2554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>SEKÁNÍ  KOVŮ </a:t>
            </a:r>
            <a:br>
              <a:rPr lang="cs-CZ" altLang="cs-CZ" sz="8000" b="1">
                <a:solidFill>
                  <a:schemeClr val="tx2"/>
                </a:solidFill>
              </a:rPr>
            </a:br>
            <a:endParaRPr lang="cs-CZ" altLang="cs-CZ" sz="8000" b="1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1E985166-9E9C-4ED4-9A53-52E30127EF02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9"/>
          <p:cNvSpPr>
            <a:spLocks noChangeArrowheads="1"/>
          </p:cNvSpPr>
          <p:nvPr/>
        </p:nvSpPr>
        <p:spPr bwMode="auto">
          <a:xfrm>
            <a:off x="827088" y="1844675"/>
            <a:ext cx="7273925" cy="3970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cs-CZ" altLang="cs-CZ" sz="2800" b="1"/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sz="2800" b="1"/>
              <a:t>Je to ruční oddělování nebo rozdělování materiálu pomocí sekáče a kladiva.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cs-CZ" altLang="cs-CZ" sz="2800" b="1"/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sz="2800" b="1"/>
              <a:t> Patří mezi nejstarší způsoby  obrábění materiálu.</a:t>
            </a:r>
          </a:p>
        </p:txBody>
      </p:sp>
      <p:sp>
        <p:nvSpPr>
          <p:cNvPr id="4105" name="TextovéPole 1"/>
          <p:cNvSpPr txBox="1">
            <a:spLocks noChangeArrowheads="1"/>
          </p:cNvSpPr>
          <p:nvPr/>
        </p:nvSpPr>
        <p:spPr bwMode="auto">
          <a:xfrm>
            <a:off x="1692275" y="1217613"/>
            <a:ext cx="35321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>
              <a:spcBef>
                <a:spcPct val="0"/>
              </a:spcBef>
              <a:buFontTx/>
              <a:buNone/>
            </a:pPr>
            <a:r>
              <a:rPr lang="cs-CZ" altLang="cs-CZ" sz="2800" b="1"/>
              <a:t>Sekání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1459703F-BABF-453E-8A3D-1D7F0A91D2A7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2268538" y="1125538"/>
            <a:ext cx="48387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Nástroje na sekání - sekáče</a:t>
            </a:r>
          </a:p>
        </p:txBody>
      </p:sp>
      <p:pic>
        <p:nvPicPr>
          <p:cNvPr id="5129" name="Picture 3" descr="skenovat00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4" t="16341" r="21249" b="16310"/>
          <a:stretch>
            <a:fillRect/>
          </a:stretch>
        </p:blipFill>
        <p:spPr bwMode="auto">
          <a:xfrm>
            <a:off x="684213" y="1844675"/>
            <a:ext cx="7777162" cy="416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E52C1EDB-BE34-495A-AD47-290D6FB14C2A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Picture 4" descr="skenovat000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7" t="25223" r="7834" b="22990"/>
          <a:stretch>
            <a:fillRect/>
          </a:stretch>
        </p:blipFill>
        <p:spPr bwMode="auto">
          <a:xfrm>
            <a:off x="354013" y="2185988"/>
            <a:ext cx="8280400" cy="3035300"/>
          </a:xfrm>
          <a:prstGeom prst="rect">
            <a:avLst/>
          </a:prstGeom>
          <a:noFill/>
          <a:ln w="88900" cap="sq" cmpd="thickThin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153" name="Rectangle 30"/>
          <p:cNvSpPr>
            <a:spLocks noChangeArrowheads="1"/>
          </p:cNvSpPr>
          <p:nvPr/>
        </p:nvSpPr>
        <p:spPr bwMode="auto">
          <a:xfrm>
            <a:off x="574675" y="1354138"/>
            <a:ext cx="7993063" cy="83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Pro různé druhy práce používáme i různě tvarované sekáče. Vyrábí se z nástrojových ocelí.</a:t>
            </a:r>
            <a:endParaRPr lang="cs-CZ" altLang="cs-CZ" sz="1800" b="1"/>
          </a:p>
        </p:txBody>
      </p:sp>
      <p:sp>
        <p:nvSpPr>
          <p:cNvPr id="6154" name="Rectangle 31"/>
          <p:cNvSpPr>
            <a:spLocks noChangeArrowheads="1"/>
          </p:cNvSpPr>
          <p:nvPr/>
        </p:nvSpPr>
        <p:spPr bwMode="auto">
          <a:xfrm>
            <a:off x="2195513" y="981075"/>
            <a:ext cx="4979987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Pracovní postupy při sekání</a:t>
            </a:r>
          </a:p>
        </p:txBody>
      </p:sp>
      <p:sp>
        <p:nvSpPr>
          <p:cNvPr id="6155" name="TextovéPole 1"/>
          <p:cNvSpPr txBox="1">
            <a:spLocks noChangeArrowheads="1"/>
          </p:cNvSpPr>
          <p:nvPr/>
        </p:nvSpPr>
        <p:spPr bwMode="auto">
          <a:xfrm>
            <a:off x="295275" y="5397500"/>
            <a:ext cx="8553450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1600" b="1"/>
              <a:t>Při přesekávání materiálu držíme nástroj kolmo k materiálu, při odsekávání pak šikmo.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87405EE3-1582-4680-A501-8C484FA662C2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Picture 3" descr="skenovat00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31" t="18359" r="6126" b="34238"/>
          <a:stretch>
            <a:fillRect/>
          </a:stretch>
        </p:blipFill>
        <p:spPr bwMode="auto">
          <a:xfrm>
            <a:off x="1793875" y="2168525"/>
            <a:ext cx="5405438" cy="363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7" name="Rectangle 11"/>
          <p:cNvSpPr>
            <a:spLocks noChangeArrowheads="1"/>
          </p:cNvSpPr>
          <p:nvPr/>
        </p:nvSpPr>
        <p:spPr bwMode="auto">
          <a:xfrm>
            <a:off x="5292725" y="2420938"/>
            <a:ext cx="3455988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 sz="2400" b="1"/>
              <a:t>.</a:t>
            </a:r>
            <a:endParaRPr lang="el-GR" altLang="cs-CZ" sz="2400" b="1"/>
          </a:p>
        </p:txBody>
      </p:sp>
      <p:sp>
        <p:nvSpPr>
          <p:cNvPr id="7178" name="Rectangle 12"/>
          <p:cNvSpPr>
            <a:spLocks noChangeArrowheads="1"/>
          </p:cNvSpPr>
          <p:nvPr/>
        </p:nvSpPr>
        <p:spPr bwMode="auto">
          <a:xfrm>
            <a:off x="387350" y="1179513"/>
            <a:ext cx="8218488" cy="954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Úprava nástroje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3300"/>
                </a:solidFill>
              </a:rPr>
              <a:t>břit sekáče je zakalen, popuštěn a nabroušen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BC085309-AFCF-4913-80DB-41B1995BA395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2411413" y="1120775"/>
            <a:ext cx="32639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FF0000"/>
                </a:solidFill>
              </a:rPr>
              <a:t>Bezpečnost práce</a:t>
            </a:r>
          </a:p>
        </p:txBody>
      </p:sp>
      <p:sp>
        <p:nvSpPr>
          <p:cNvPr id="8201" name="Rectangle 11"/>
          <p:cNvSpPr>
            <a:spLocks noChangeArrowheads="1"/>
          </p:cNvSpPr>
          <p:nvPr/>
        </p:nvSpPr>
        <p:spPr bwMode="auto">
          <a:xfrm>
            <a:off x="2663825" y="2432050"/>
            <a:ext cx="763270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			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800225" y="2276475"/>
            <a:ext cx="5543550" cy="31400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342900" indent="-342900">
              <a:buFontTx/>
              <a:buAutoNum type="arabicPeriod"/>
              <a:defRPr/>
            </a:pPr>
            <a:r>
              <a:rPr lang="cs-CZ" b="1" dirty="0"/>
              <a:t>Při sekání materiál řádně upněte do svěráku! </a:t>
            </a:r>
          </a:p>
          <a:p>
            <a:pPr marL="342900" indent="-342900">
              <a:buFontTx/>
              <a:buAutoNum type="arabicPeriod"/>
              <a:defRPr/>
            </a:pPr>
            <a:endParaRPr lang="cs-CZ" b="1" dirty="0">
              <a:solidFill>
                <a:srgbClr val="3333FF"/>
              </a:solidFill>
            </a:endParaRPr>
          </a:p>
          <a:p>
            <a:pPr marL="342900" indent="-342900">
              <a:buFontTx/>
              <a:buAutoNum type="arabicPeriod"/>
              <a:defRPr/>
            </a:pPr>
            <a:r>
              <a:rPr lang="cs-CZ" b="1" dirty="0"/>
              <a:t>Proveďte kontrolu zajištění kladiva i sekáče!</a:t>
            </a:r>
          </a:p>
          <a:p>
            <a:pPr marL="342900" indent="-342900">
              <a:buFontTx/>
              <a:buAutoNum type="arabicPeriod"/>
              <a:defRPr/>
            </a:pPr>
            <a:endParaRPr lang="cs-CZ" b="1" dirty="0"/>
          </a:p>
          <a:p>
            <a:pPr marL="342900" indent="-342900">
              <a:buFontTx/>
              <a:buAutoNum type="arabicPeriod"/>
              <a:defRPr/>
            </a:pPr>
            <a:r>
              <a:rPr lang="cs-CZ" b="1" dirty="0"/>
              <a:t>Zajistěte, aby odletující materiál nikoho nezranil!</a:t>
            </a:r>
          </a:p>
          <a:p>
            <a:pPr marL="342900" indent="-342900">
              <a:buFontTx/>
              <a:buAutoNum type="arabicPeriod"/>
              <a:defRPr/>
            </a:pPr>
            <a:endParaRPr lang="cs-CZ" b="1" dirty="0"/>
          </a:p>
          <a:p>
            <a:pPr marL="342900" indent="-342900">
              <a:buFontTx/>
              <a:buAutoNum type="arabicPeriod"/>
              <a:defRPr/>
            </a:pPr>
            <a:r>
              <a:rPr lang="cs-CZ" b="1" dirty="0"/>
              <a:t>Pro vlastní ochranu používejte brýle nebo štít!</a:t>
            </a:r>
          </a:p>
          <a:p>
            <a:pPr marL="342900" indent="-342900">
              <a:buFontTx/>
              <a:buAutoNum type="arabicPeriod"/>
              <a:defRPr/>
            </a:pPr>
            <a:endParaRPr lang="cs-CZ" b="1" dirty="0"/>
          </a:p>
          <a:p>
            <a:pPr marL="342900" indent="-342900">
              <a:buFontTx/>
              <a:buAutoNum type="arabicPeriod"/>
              <a:defRPr/>
            </a:pPr>
            <a:r>
              <a:rPr lang="cs-CZ" b="1" dirty="0"/>
              <a:t>Používejte pracovní rukavice nebo sekáč s chráničem!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8F6664EE-A7DD-4948-9320-AD97C62E3702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2987675" y="1052513"/>
            <a:ext cx="29733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Kontrolní otázky</a:t>
            </a:r>
          </a:p>
        </p:txBody>
      </p:sp>
      <p:sp>
        <p:nvSpPr>
          <p:cNvPr id="14345" name="Zástupný symbol pro obsah 2"/>
          <p:cNvSpPr>
            <a:spLocks/>
          </p:cNvSpPr>
          <p:nvPr/>
        </p:nvSpPr>
        <p:spPr bwMode="auto">
          <a:xfrm>
            <a:off x="1547813" y="2386013"/>
            <a:ext cx="6696075" cy="2536825"/>
          </a:xfrm>
          <a:prstGeom prst="rect">
            <a:avLst/>
          </a:prstGeom>
          <a:solidFill>
            <a:schemeClr val="accent1">
              <a:lumMod val="90000"/>
            </a:schemeClr>
          </a:solidFill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cs-CZ" altLang="cs-CZ" sz="2400" b="1" dirty="0" smtClean="0"/>
              <a:t>1</a:t>
            </a:r>
            <a:r>
              <a:rPr lang="cs-CZ" altLang="cs-CZ" sz="1800" b="1" dirty="0" smtClean="0"/>
              <a:t>. Vyjmenuj různé druhy sekáčů.</a:t>
            </a:r>
          </a:p>
          <a:p>
            <a:pPr marL="457200" indent="-457200">
              <a:buFontTx/>
              <a:buAutoNum type="arabicPeriod"/>
              <a:defRPr/>
            </a:pPr>
            <a:endParaRPr lang="cs-CZ" altLang="cs-CZ" sz="1800" b="1" dirty="0" smtClean="0"/>
          </a:p>
          <a:p>
            <a:pPr>
              <a:buFontTx/>
              <a:buNone/>
              <a:defRPr/>
            </a:pPr>
            <a:r>
              <a:rPr lang="cs-CZ" altLang="cs-CZ" sz="1800" b="1" dirty="0" smtClean="0"/>
              <a:t>2. Popiš hlavní části plochého sekáče.</a:t>
            </a:r>
          </a:p>
          <a:p>
            <a:pPr>
              <a:buFontTx/>
              <a:buNone/>
              <a:defRPr/>
            </a:pPr>
            <a:endParaRPr lang="cs-CZ" altLang="cs-CZ" sz="1800" b="1" dirty="0" smtClean="0"/>
          </a:p>
          <a:p>
            <a:pPr>
              <a:buFontTx/>
              <a:buNone/>
              <a:defRPr/>
            </a:pPr>
            <a:r>
              <a:rPr lang="cs-CZ" altLang="cs-CZ" sz="1800" b="1" dirty="0" smtClean="0"/>
              <a:t>3. Vyjmenuj hlavní pravidla pro bezpečnost práce.</a:t>
            </a:r>
          </a:p>
          <a:p>
            <a:pPr>
              <a:buFontTx/>
              <a:buNone/>
              <a:defRPr/>
            </a:pPr>
            <a:endParaRPr lang="cs-CZ" altLang="cs-CZ" sz="1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49D22E4B-7914-41A5-B56A-0906BED08010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0249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600" b="1"/>
              <a:t>       </a:t>
            </a:r>
          </a:p>
          <a:p>
            <a:pPr>
              <a:buFontTx/>
              <a:buNone/>
            </a:pPr>
            <a:r>
              <a:rPr lang="cs-CZ" altLang="cs-CZ" sz="1600" b="1"/>
              <a:t>         	1)</a:t>
            </a:r>
            <a:r>
              <a:rPr lang="cs-CZ" altLang="cs-CZ" sz="1600" b="1" i="1"/>
              <a:t>Zámečnické práce a údržba </a:t>
            </a:r>
          </a:p>
          <a:p>
            <a:pPr>
              <a:buFontTx/>
              <a:buNone/>
            </a:pPr>
            <a:r>
              <a:rPr lang="cs-CZ" altLang="cs-CZ" sz="1600" b="1" i="1"/>
              <a:t>        </a:t>
            </a:r>
          </a:p>
          <a:p>
            <a:pPr>
              <a:buFontTx/>
              <a:buNone/>
            </a:pPr>
            <a:r>
              <a:rPr lang="cs-CZ" altLang="cs-CZ" sz="1600" b="1" i="1"/>
              <a:t>	   	Technologie </a:t>
            </a:r>
          </a:p>
          <a:p>
            <a:pPr>
              <a:buFontTx/>
              <a:buNone/>
            </a:pPr>
            <a:r>
              <a:rPr lang="cs-CZ" altLang="cs-CZ" sz="1600" i="1"/>
              <a:t>        </a:t>
            </a:r>
          </a:p>
          <a:p>
            <a:pPr>
              <a:buFontTx/>
              <a:buNone/>
            </a:pPr>
            <a:r>
              <a:rPr lang="cs-CZ" altLang="cs-CZ" sz="1600" i="1"/>
              <a:t>	  	1. díl učebnice pro odborná učiliště</a:t>
            </a:r>
            <a:endParaRPr lang="cs-CZ" altLang="cs-CZ" sz="1600"/>
          </a:p>
          <a:p>
            <a:pPr>
              <a:buFontTx/>
              <a:buNone/>
            </a:pPr>
            <a:r>
              <a:rPr lang="cs-CZ" altLang="cs-CZ" sz="1600"/>
              <a:t>       	 Vydalo  Nakladatelství  PARTA, s.r.o.</a:t>
            </a:r>
          </a:p>
          <a:p>
            <a:pPr>
              <a:buFontTx/>
              <a:buNone/>
            </a:pPr>
            <a:r>
              <a:rPr lang="cs-CZ" altLang="cs-CZ" sz="1600"/>
              <a:t>         	Praha 2006,</a:t>
            </a:r>
          </a:p>
          <a:p>
            <a:pPr>
              <a:buFontTx/>
              <a:buNone/>
            </a:pPr>
            <a:r>
              <a:rPr lang="cs-CZ" altLang="cs-CZ" sz="1600"/>
              <a:t>        </a:t>
            </a:r>
          </a:p>
          <a:p>
            <a:pPr>
              <a:buFontTx/>
              <a:buNone/>
            </a:pPr>
            <a:r>
              <a:rPr lang="cs-CZ" altLang="cs-CZ" sz="1600"/>
              <a:t>         	</a:t>
            </a:r>
            <a:r>
              <a:rPr lang="cs-CZ" altLang="cs-CZ" sz="1600" b="1"/>
              <a:t>ISBN 80-7320-086-4 </a:t>
            </a:r>
          </a:p>
          <a:p>
            <a:pPr>
              <a:buFontTx/>
              <a:buNone/>
            </a:pPr>
            <a:r>
              <a:rPr lang="cs-CZ" altLang="cs-CZ" sz="1600" b="1"/>
              <a:t>         	Autoři: </a:t>
            </a:r>
            <a:r>
              <a:rPr lang="cs-CZ" altLang="cs-CZ" sz="1600" i="1"/>
              <a:t>Fialová Dana Ing., Gradek Vladislav Ing.,</a:t>
            </a:r>
            <a:r>
              <a:rPr lang="cs-CZ" altLang="cs-CZ" sz="160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         	Použité obrázky: obr. 107, 108, 109, </a:t>
            </a:r>
            <a:r>
              <a:rPr lang="cs-CZ" altLang="cs-CZ" sz="1600" b="1"/>
              <a:t>  </a:t>
            </a:r>
          </a:p>
          <a:p>
            <a:pPr>
              <a:buFontTx/>
              <a:buNone/>
            </a:pPr>
            <a:r>
              <a:rPr lang="cs-CZ" altLang="cs-CZ" sz="1600" b="1"/>
              <a:t>	</a:t>
            </a:r>
            <a:endParaRPr lang="cs-CZ" altLang="cs-CZ" sz="2800" b="1"/>
          </a:p>
          <a:p>
            <a:pPr>
              <a:buFontTx/>
              <a:buNone/>
            </a:pPr>
            <a:r>
              <a:rPr lang="cs-CZ" altLang="cs-CZ" sz="2400" b="1"/>
              <a:t>	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559</TotalTime>
  <Words>297</Words>
  <Application>Microsoft Office PowerPoint</Application>
  <PresentationFormat>Předvádění na obrazovce (4:3)</PresentationFormat>
  <Paragraphs>101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Lubomir Hrstka</dc:creator>
  <cp:lastModifiedBy>Karel Filas, Ing.</cp:lastModifiedBy>
  <cp:revision>61</cp:revision>
  <dcterms:created xsi:type="dcterms:W3CDTF">2007-02-24T11:24:02Z</dcterms:created>
  <dcterms:modified xsi:type="dcterms:W3CDTF">2014-03-07T06:03:23Z</dcterms:modified>
</cp:coreProperties>
</file>