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VY_32_INOVACE_03-02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4935819"/>
              </p:ext>
            </p:extLst>
          </p:nvPr>
        </p:nvGraphicFramePr>
        <p:xfrm>
          <a:off x="1516013" y="1916832"/>
          <a:ext cx="6208395" cy="228600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6.,</a:t>
                      </a:r>
                      <a:r>
                        <a:rPr lang="cs-CZ" sz="1400" kern="50" baseline="0" dirty="0" smtClean="0">
                          <a:effectLst/>
                        </a:rPr>
                        <a:t> 7.</a:t>
                      </a:r>
                      <a:endParaRPr lang="cs-CZ" sz="14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3357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Český jazyk a literatura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Tvarosloví</a:t>
                      </a:r>
                      <a:r>
                        <a:rPr lang="cs-CZ" sz="1400" kern="50" baseline="0" dirty="0" smtClean="0">
                          <a:effectLst/>
                        </a:rPr>
                        <a:t> a  p</a:t>
                      </a:r>
                      <a:r>
                        <a:rPr lang="cs-CZ" sz="1400" kern="50" dirty="0" smtClean="0">
                          <a:effectLst/>
                        </a:rPr>
                        <a:t>ravopis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Podstatná</a:t>
                      </a:r>
                      <a:r>
                        <a:rPr lang="cs-CZ" sz="1200" kern="50" baseline="0" dirty="0" smtClean="0">
                          <a:effectLst/>
                        </a:rPr>
                        <a:t> jména obecná a vlastní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2. 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9</a:t>
                      </a:r>
                      <a:r>
                        <a:rPr lang="cs-CZ" sz="1400" kern="50" smtClean="0">
                          <a:effectLst/>
                        </a:rPr>
                        <a:t>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pravidly psaní velkých písmen a zopakuje je.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539552" y="404665"/>
            <a:ext cx="7772400" cy="108012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Podstatná jména obecná a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Podstatná jména obecná a vlastní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Obecná                malé počáteční písmeno</a:t>
            </a:r>
          </a:p>
          <a:p>
            <a:r>
              <a:rPr lang="cs-CZ" dirty="0" smtClean="0"/>
              <a:t>Vlastní                  velké počáteční písmeno</a:t>
            </a:r>
          </a:p>
          <a:p>
            <a:r>
              <a:rPr lang="cs-CZ" dirty="0" smtClean="0"/>
              <a:t>Vlastními jmény se pojmenovávají:</a:t>
            </a:r>
          </a:p>
          <a:p>
            <a:pPr lvl="1"/>
            <a:r>
              <a:rPr lang="cs-CZ" dirty="0" smtClean="0"/>
              <a:t>živé bytosti</a:t>
            </a:r>
          </a:p>
          <a:p>
            <a:pPr lvl="1"/>
            <a:r>
              <a:rPr lang="cs-CZ" dirty="0" smtClean="0"/>
              <a:t>zeměpisné objekty a místa</a:t>
            </a:r>
          </a:p>
          <a:p>
            <a:pPr lvl="1"/>
            <a:r>
              <a:rPr lang="cs-CZ" dirty="0" smtClean="0"/>
              <a:t>lidské výtvory, svátky</a:t>
            </a:r>
          </a:p>
          <a:p>
            <a:pPr lvl="1"/>
            <a:r>
              <a:rPr lang="cs-CZ" dirty="0" smtClean="0"/>
              <a:t>instituce</a:t>
            </a:r>
          </a:p>
          <a:p>
            <a:pPr lvl="1"/>
            <a:r>
              <a:rPr lang="cs-CZ" dirty="0" smtClean="0"/>
              <a:t>historické události</a:t>
            </a:r>
          </a:p>
          <a:p>
            <a:pPr lvl="1"/>
            <a:r>
              <a:rPr lang="cs-CZ" dirty="0" smtClean="0"/>
              <a:t>dokumenty, vyznamenání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411760" y="1836940"/>
            <a:ext cx="1080120" cy="15189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441237" y="2406777"/>
            <a:ext cx="1080120" cy="1779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66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Nejdůležitější pravidla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Názvy: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jednoslovné - Přemyslovci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víceslovné – Pyrenejský poloostrov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u="sng" dirty="0" smtClean="0"/>
              <a:t>Jednoslovné názvy</a:t>
            </a:r>
          </a:p>
          <a:p>
            <a:pPr marL="0" indent="0">
              <a:buNone/>
            </a:pPr>
            <a:r>
              <a:rPr lang="cs-CZ" u="sng" dirty="0" smtClean="0"/>
              <a:t> Vlastními jmény pojmenováváme: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osoby, příslušníky národů, rodů, obyvatele míst, některá zvířata</a:t>
            </a:r>
          </a:p>
          <a:p>
            <a:pPr marL="0" indent="0">
              <a:buNone/>
            </a:pPr>
            <a:r>
              <a:rPr lang="cs-CZ" dirty="0" smtClean="0"/>
              <a:t> (Lucie, Polák, </a:t>
            </a:r>
            <a:r>
              <a:rPr lang="cs-CZ" dirty="0" err="1" smtClean="0"/>
              <a:t>Raspenavanka</a:t>
            </a:r>
            <a:r>
              <a:rPr lang="cs-CZ" dirty="0" smtClean="0"/>
              <a:t>, Micka)</a:t>
            </a:r>
          </a:p>
          <a:p>
            <a:pPr marL="0" indent="0">
              <a:buNone/>
            </a:pPr>
            <a:r>
              <a:rPr lang="cs-CZ" dirty="0" smtClean="0"/>
              <a:t>názvy členů organizací, hnutí=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kaut,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usita</a:t>
            </a:r>
          </a:p>
          <a:p>
            <a:pPr>
              <a:buFont typeface="Courier New" pitchFamily="49" charset="0"/>
              <a:buChar char="o"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948097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Nejdůležitější pravidla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Zeměpisné objekty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města a jejich části, vesnice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ulice, náměstí, parky, sady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hory, řeky a další zeměpisné útvary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světadíly, země, státy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nebeská tělesa</a:t>
            </a:r>
          </a:p>
          <a:p>
            <a:pPr marL="0" indent="0">
              <a:buNone/>
            </a:pPr>
            <a:r>
              <a:rPr lang="cs-CZ" dirty="0" smtClean="0"/>
              <a:t>Př.: Břeclav, Vinohrady, Heřmanice.</a:t>
            </a:r>
          </a:p>
          <a:p>
            <a:pPr marL="0" indent="0">
              <a:buNone/>
            </a:pPr>
            <a:r>
              <a:rPr lang="cs-CZ" dirty="0" smtClean="0"/>
              <a:t>       Jabloňová, náměstí Míru</a:t>
            </a:r>
          </a:p>
          <a:p>
            <a:pPr marL="0" indent="0">
              <a:buNone/>
            </a:pPr>
            <a:r>
              <a:rPr lang="cs-CZ" dirty="0" smtClean="0"/>
              <a:t>       Krkonoše, </a:t>
            </a:r>
            <a:r>
              <a:rPr lang="cs-CZ" dirty="0" err="1" smtClean="0"/>
              <a:t>Smědá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Evropa, Morava, Polsko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Mars,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lunce x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lunce svítilo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47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Nejdůležitější pravidla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Lidské výtvory: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umělecká díla – Kytice, Babička,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výrobky -   automobil Octavia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svátky – Vánoce, Velikonoce, 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ový rok =1. 1./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šťastný 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ový rok</a:t>
            </a:r>
          </a:p>
          <a:p>
            <a:pPr marL="0" indent="0">
              <a:buNone/>
            </a:pPr>
            <a:r>
              <a:rPr lang="cs-CZ" dirty="0" smtClean="0"/>
              <a:t>Utvoříme-li z podstatného jména jméno přídavné, píšeme ho s malým počátečním písmenem (MP)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raha – pražský, Liberec -</a:t>
            </a:r>
            <a:r>
              <a:rPr lang="cs-CZ" dirty="0" smtClean="0">
                <a:solidFill>
                  <a:srgbClr val="FF0000"/>
                </a:solidFill>
              </a:rPr>
              <a:t> l</a:t>
            </a:r>
            <a:r>
              <a:rPr lang="cs-CZ" dirty="0" smtClean="0"/>
              <a:t>iberecký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089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Víceslovné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víceslovných vlastních jménech se píše velké písmeno v </a:t>
            </a:r>
            <a:r>
              <a:rPr lang="cs-CZ" b="1" dirty="0" smtClean="0">
                <a:solidFill>
                  <a:srgbClr val="FF0000"/>
                </a:solidFill>
              </a:rPr>
              <a:t>1 .</a:t>
            </a:r>
            <a:r>
              <a:rPr lang="cs-CZ" dirty="0" smtClean="0"/>
              <a:t> slově. (Lysá hora)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Je-li součástí víceslovného názvu vlastní jméno, píše se s velkým písmenem.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(Vysoké Tatry, Divoká Orlice)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!!   J</a:t>
            </a:r>
            <a:r>
              <a:rPr lang="cs-CZ" dirty="0" smtClean="0"/>
              <a:t>ižní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merika </a:t>
            </a:r>
            <a:r>
              <a:rPr lang="cs-CZ" dirty="0" smtClean="0">
                <a:solidFill>
                  <a:srgbClr val="FF0000"/>
                </a:solidFill>
              </a:rPr>
              <a:t>        j</a:t>
            </a:r>
            <a:r>
              <a:rPr lang="cs-CZ" dirty="0" smtClean="0"/>
              <a:t>ižní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vropa  !!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800100" lvl="2" indent="0">
              <a:buNone/>
            </a:pPr>
            <a:r>
              <a:rPr lang="cs-CZ" dirty="0" smtClean="0"/>
              <a:t>název světadílu	              	světová strana</a:t>
            </a:r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>
            <a:off x="4067944" y="4365104"/>
            <a:ext cx="504056" cy="648072"/>
          </a:xfrm>
          <a:prstGeom prst="mathMultiply">
            <a:avLst/>
          </a:prstGeom>
          <a:solidFill>
            <a:srgbClr val="FF000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267744" y="4869160"/>
            <a:ext cx="144016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436096" y="4869160"/>
            <a:ext cx="576064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6697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Víceslovné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3.   Ve víceslovných názvech lidských sídel píšeme vše velké kromě přeložek.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	(Nové Město </a:t>
            </a:r>
            <a:r>
              <a:rPr lang="cs-CZ" dirty="0" smtClean="0">
                <a:solidFill>
                  <a:srgbClr val="FF0000"/>
                </a:solidFill>
              </a:rPr>
              <a:t>pod</a:t>
            </a:r>
            <a:r>
              <a:rPr lang="cs-CZ" dirty="0" smtClean="0"/>
              <a:t> Smrkem)</a:t>
            </a:r>
          </a:p>
          <a:p>
            <a:pPr marL="0" indent="0">
              <a:buNone/>
            </a:pPr>
            <a:r>
              <a:rPr lang="cs-CZ" dirty="0" smtClean="0"/>
              <a:t>4.   Stojí-li na začátku názvu předložka, píše se</a:t>
            </a:r>
          </a:p>
          <a:p>
            <a:pPr marL="0" indent="0">
              <a:buNone/>
            </a:pPr>
            <a:r>
              <a:rPr lang="cs-CZ" dirty="0" smtClean="0"/>
              <a:t>       s velkým písmenem předložka a 1. slovo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po ní.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(ulice 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od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ajskou zahradou)</a:t>
            </a:r>
          </a:p>
          <a:p>
            <a:pPr marL="0" indent="0">
              <a:buNone/>
            </a:pPr>
            <a:r>
              <a:rPr lang="cs-CZ" dirty="0" smtClean="0"/>
              <a:t>5.  Stojí-li před vlastním jménem jméno obecné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druhové, píšeme ho s malým písmenem.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</a:t>
            </a:r>
            <a:r>
              <a:rPr lang="cs-CZ" u="sng" dirty="0" smtClean="0"/>
              <a:t>ulic</a:t>
            </a:r>
            <a:r>
              <a:rPr lang="cs-CZ" dirty="0" smtClean="0"/>
              <a:t>e Ve Strži, </a:t>
            </a:r>
            <a:r>
              <a:rPr lang="cs-CZ" u="sng" dirty="0" smtClean="0"/>
              <a:t>restaurace</a:t>
            </a:r>
            <a:r>
              <a:rPr lang="cs-CZ" dirty="0" smtClean="0"/>
              <a:t> U Malíře)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39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lvl="0"/>
            <a:r>
              <a:rPr lang="cs-CZ" b="1" dirty="0"/>
              <a:t>Podtrhni správně velká písmena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buNone/>
            </a:pPr>
            <a:r>
              <a:rPr lang="cs-CZ" dirty="0" smtClean="0"/>
              <a:t>KARLOVY VARY, NOVÉ </a:t>
            </a:r>
            <a:r>
              <a:rPr lang="cs-CZ" dirty="0"/>
              <a:t>MĚSTO POD </a:t>
            </a:r>
            <a:r>
              <a:rPr lang="cs-CZ" dirty="0" smtClean="0"/>
              <a:t>SMRKEM, JIZERSKÉ HORY, NÁRODNÍ DIVADLO, ZÁKLADNÍ ŠKOLA, MĚSTSKÝ </a:t>
            </a:r>
            <a:r>
              <a:rPr lang="cs-CZ" dirty="0"/>
              <a:t>ÚŘAD V </a:t>
            </a:r>
            <a:r>
              <a:rPr lang="cs-CZ" dirty="0" smtClean="0"/>
              <a:t>RASPENAVĚ, DEN DĚTÍ, KNIHA </a:t>
            </a:r>
            <a:r>
              <a:rPr lang="cs-CZ" dirty="0"/>
              <a:t>BYLO NÁS </a:t>
            </a:r>
            <a:r>
              <a:rPr lang="cs-CZ" dirty="0" smtClean="0"/>
              <a:t>PĚT, ULICE </a:t>
            </a:r>
            <a:r>
              <a:rPr lang="cs-CZ" dirty="0"/>
              <a:t>NA </a:t>
            </a:r>
            <a:r>
              <a:rPr lang="cs-CZ" dirty="0" smtClean="0"/>
              <a:t>VÝSLUNÍ, NÍZKÉ </a:t>
            </a:r>
            <a:r>
              <a:rPr lang="cs-CZ" dirty="0"/>
              <a:t>TATRY </a:t>
            </a:r>
            <a:r>
              <a:rPr lang="cs-CZ" dirty="0" smtClean="0"/>
              <a:t>, JIŽNÍ AMERIKA, JIŽNÍ EVROPA, ŘEKA </a:t>
            </a:r>
            <a:r>
              <a:rPr lang="cs-CZ" dirty="0"/>
              <a:t>DIVOKÁ ORLICE</a:t>
            </a:r>
          </a:p>
          <a:p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6289828" y="5217175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61881" y="522920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86674" y="522920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785786" y="4511844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228184" y="450912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756155" y="450912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948264" y="3791764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644008" y="3752435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763688" y="378904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203848" y="305564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26006" y="3004286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11960" y="229364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203848" y="229364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195736" y="229364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86674" y="229364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707904" y="522920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92088" y="522920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228184" y="2293640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843808" y="6021288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417865" y="6021288"/>
            <a:ext cx="2880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508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 lvl="0"/>
            <a:r>
              <a:rPr lang="cs-CZ" b="1" dirty="0"/>
              <a:t>Oprav chyby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6206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Teta </a:t>
            </a:r>
            <a:r>
              <a:rPr lang="cs-CZ" dirty="0"/>
              <a:t>bydlí v </a:t>
            </a:r>
            <a:r>
              <a:rPr lang="cs-CZ" dirty="0" err="1"/>
              <a:t>praze</a:t>
            </a:r>
            <a:r>
              <a:rPr lang="cs-CZ" dirty="0"/>
              <a:t> na </a:t>
            </a:r>
            <a:r>
              <a:rPr lang="cs-CZ" dirty="0" err="1"/>
              <a:t>starem</a:t>
            </a:r>
            <a:r>
              <a:rPr lang="cs-CZ" dirty="0"/>
              <a:t> městě. Ulice,  ve které žije, se jmenuje kostelní a dům má název u </a:t>
            </a:r>
            <a:r>
              <a:rPr lang="cs-CZ" dirty="0" smtClean="0"/>
              <a:t> tří </a:t>
            </a:r>
            <a:r>
              <a:rPr lang="cs-CZ" dirty="0"/>
              <a:t>hnědých veverek. Fandím spartě, jsem tedy sparťan. Bydlíme na sídlišti červený vrch, můj starší bratr bydlí ve Františkových lázních. Krajina kolem </a:t>
            </a:r>
            <a:r>
              <a:rPr lang="cs-CZ" dirty="0" err="1"/>
              <a:t>raspenavy</a:t>
            </a:r>
            <a:r>
              <a:rPr lang="cs-CZ" dirty="0"/>
              <a:t> se nazývá raspenavsko a území kolem </a:t>
            </a:r>
            <a:r>
              <a:rPr lang="cs-CZ" dirty="0" err="1"/>
              <a:t>vltavy</a:t>
            </a:r>
            <a:r>
              <a:rPr lang="cs-CZ" dirty="0"/>
              <a:t> se nazývá </a:t>
            </a:r>
            <a:r>
              <a:rPr lang="cs-CZ" dirty="0" err="1"/>
              <a:t>povltaví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99968" y="5229200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9504" y="5229200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707904" y="4608200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3520" y="4608200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23928" y="4149080"/>
            <a:ext cx="144016" cy="3782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713624" y="3484516"/>
            <a:ext cx="210384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447409" y="3483211"/>
            <a:ext cx="268288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27984" y="2924944"/>
            <a:ext cx="288032" cy="39604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64288" y="2379480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876256" y="2348880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97168" y="2208744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932040" y="1756872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635896" y="1756872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267744" y="1712640"/>
            <a:ext cx="288032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187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Rozhodni, kde napíšeš velká písmena v názvu lidských sídel.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err="1" smtClean="0"/>
              <a:t>petrovice</a:t>
            </a:r>
            <a:r>
              <a:rPr lang="cs-CZ" dirty="0" smtClean="0"/>
              <a:t> u </a:t>
            </a:r>
            <a:r>
              <a:rPr lang="cs-CZ" dirty="0" err="1" smtClean="0"/>
              <a:t>karviné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heřmanice</a:t>
            </a:r>
            <a:r>
              <a:rPr lang="cs-CZ" dirty="0" smtClean="0"/>
              <a:t> v </a:t>
            </a:r>
            <a:r>
              <a:rPr lang="cs-CZ" dirty="0" err="1" smtClean="0"/>
              <a:t>podještědí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náměšť</a:t>
            </a:r>
            <a:r>
              <a:rPr lang="cs-CZ" dirty="0" smtClean="0"/>
              <a:t> na </a:t>
            </a:r>
            <a:r>
              <a:rPr lang="cs-CZ" dirty="0" err="1" smtClean="0"/>
              <a:t>hané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nové město nad </a:t>
            </a:r>
            <a:r>
              <a:rPr lang="cs-CZ" dirty="0" err="1" smtClean="0"/>
              <a:t>metují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karlovy</a:t>
            </a:r>
            <a:r>
              <a:rPr lang="cs-CZ" dirty="0" smtClean="0"/>
              <a:t> vary</a:t>
            </a:r>
          </a:p>
          <a:p>
            <a:pPr marL="0" indent="0">
              <a:buNone/>
            </a:pPr>
            <a:r>
              <a:rPr lang="cs-CZ" dirty="0" err="1" smtClean="0"/>
              <a:t>františkovy</a:t>
            </a:r>
            <a:r>
              <a:rPr lang="cs-CZ" dirty="0" smtClean="0"/>
              <a:t> lázně</a:t>
            </a:r>
          </a:p>
          <a:p>
            <a:pPr marL="0" indent="0">
              <a:buNone/>
            </a:pPr>
            <a:r>
              <a:rPr lang="cs-CZ" dirty="0" smtClean="0"/>
              <a:t>lázně </a:t>
            </a:r>
            <a:r>
              <a:rPr lang="cs-CZ" dirty="0" err="1" smtClean="0"/>
              <a:t>libverda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krásný les</a:t>
            </a:r>
          </a:p>
          <a:p>
            <a:pPr marL="0" indent="0">
              <a:buNone/>
            </a:pPr>
            <a:r>
              <a:rPr lang="cs-CZ" dirty="0" smtClean="0"/>
              <a:t>malá strana</a:t>
            </a:r>
          </a:p>
          <a:p>
            <a:pPr marL="0" indent="0">
              <a:buNone/>
            </a:pPr>
            <a:r>
              <a:rPr lang="cs-CZ" dirty="0" smtClean="0"/>
              <a:t>hrádek nad </a:t>
            </a:r>
            <a:r>
              <a:rPr lang="cs-CZ" dirty="0" err="1" smtClean="0"/>
              <a:t>nisou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Petrovice </a:t>
            </a:r>
            <a:r>
              <a:rPr lang="cs-CZ" dirty="0"/>
              <a:t>u </a:t>
            </a:r>
            <a:r>
              <a:rPr lang="cs-CZ" dirty="0" smtClean="0"/>
              <a:t>Karviné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Heřmanice </a:t>
            </a:r>
            <a:r>
              <a:rPr lang="cs-CZ" dirty="0"/>
              <a:t>v </a:t>
            </a:r>
            <a:r>
              <a:rPr lang="cs-CZ" dirty="0" smtClean="0"/>
              <a:t>Podještědí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Náměšť </a:t>
            </a:r>
            <a:r>
              <a:rPr lang="cs-CZ" dirty="0"/>
              <a:t>na </a:t>
            </a:r>
            <a:r>
              <a:rPr lang="cs-CZ" dirty="0" smtClean="0"/>
              <a:t>Hané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Nové Město </a:t>
            </a:r>
            <a:r>
              <a:rPr lang="cs-CZ" dirty="0"/>
              <a:t>nad </a:t>
            </a:r>
            <a:r>
              <a:rPr lang="cs-CZ" dirty="0" smtClean="0"/>
              <a:t>Metují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Karlovy Vary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Františkovy Lázně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Lázně Libverda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Krásný Les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Malá Strana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Hrádek </a:t>
            </a:r>
            <a:r>
              <a:rPr lang="cs-CZ" dirty="0"/>
              <a:t>nad </a:t>
            </a:r>
            <a:r>
              <a:rPr lang="cs-CZ" dirty="0" smtClean="0"/>
              <a:t>Nisou</a:t>
            </a:r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16016" y="1628800"/>
            <a:ext cx="4032448" cy="453650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39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t">
            <a:normAutofit/>
          </a:bodyPr>
          <a:lstStyle/>
          <a:p>
            <a:pPr lvl="0"/>
            <a:r>
              <a:rPr lang="cs-CZ" dirty="0"/>
              <a:t>Přepište uvedené názvy </a:t>
            </a:r>
            <a:r>
              <a:rPr lang="cs-CZ" dirty="0" smtClean="0"/>
              <a:t>ulic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SOKOLSKÁ </a:t>
            </a:r>
            <a:r>
              <a:rPr lang="cs-CZ" dirty="0" smtClean="0"/>
              <a:t>ULICE</a:t>
            </a:r>
          </a:p>
          <a:p>
            <a:pPr lvl="0"/>
            <a:r>
              <a:rPr lang="cs-CZ" dirty="0" smtClean="0"/>
              <a:t>MASARYKOVA TŘÍDA</a:t>
            </a:r>
            <a:endParaRPr lang="cs-CZ" dirty="0"/>
          </a:p>
          <a:p>
            <a:pPr lvl="0"/>
            <a:r>
              <a:rPr lang="cs-CZ" dirty="0"/>
              <a:t>ČECHOVY SADY	</a:t>
            </a:r>
          </a:p>
          <a:p>
            <a:pPr lvl="0"/>
            <a:r>
              <a:rPr lang="cs-CZ" dirty="0"/>
              <a:t>SADY MÍRU		</a:t>
            </a:r>
          </a:p>
          <a:p>
            <a:pPr lvl="0"/>
            <a:r>
              <a:rPr lang="cs-CZ" dirty="0" smtClean="0"/>
              <a:t>SMETANOVO NÁBŘEŽÍ</a:t>
            </a:r>
            <a:endParaRPr lang="cs-CZ" dirty="0"/>
          </a:p>
          <a:p>
            <a:pPr lvl="0"/>
            <a:r>
              <a:rPr lang="cs-CZ" dirty="0"/>
              <a:t>U TRŽNICE		</a:t>
            </a:r>
          </a:p>
          <a:p>
            <a:pPr lvl="0"/>
            <a:r>
              <a:rPr lang="cs-CZ" dirty="0"/>
              <a:t>TŘÍDA JIŘÍHO Z </a:t>
            </a:r>
            <a:r>
              <a:rPr lang="cs-CZ" dirty="0" smtClean="0"/>
              <a:t>PODĚBRAD</a:t>
            </a:r>
            <a:endParaRPr lang="cs-CZ" dirty="0"/>
          </a:p>
          <a:p>
            <a:pPr lvl="0"/>
            <a:r>
              <a:rPr lang="cs-CZ" dirty="0"/>
              <a:t>ZAHRADA NA </a:t>
            </a:r>
            <a:r>
              <a:rPr lang="cs-CZ" dirty="0" smtClean="0"/>
              <a:t>VALECH</a:t>
            </a:r>
          </a:p>
          <a:p>
            <a:pPr lvl="0"/>
            <a:r>
              <a:rPr lang="cs-CZ" dirty="0" smtClean="0"/>
              <a:t>ULICE U STADIONU</a:t>
            </a:r>
          </a:p>
          <a:p>
            <a:pPr lvl="0"/>
            <a:r>
              <a:rPr lang="cs-CZ" dirty="0" smtClean="0"/>
              <a:t>PAŘÍŽSKÁ ULICE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Sokolská ulice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asarykova třída</a:t>
            </a:r>
          </a:p>
          <a:p>
            <a:pPr marL="0" indent="0">
              <a:buNone/>
            </a:pPr>
            <a:r>
              <a:rPr lang="cs-CZ" dirty="0" smtClean="0"/>
              <a:t>Čechovy sady</a:t>
            </a:r>
          </a:p>
          <a:p>
            <a:pPr marL="0" indent="0">
              <a:buNone/>
            </a:pPr>
            <a:r>
              <a:rPr lang="cs-CZ" dirty="0" smtClean="0"/>
              <a:t>sady Míru</a:t>
            </a:r>
          </a:p>
          <a:p>
            <a:pPr marL="0" indent="0">
              <a:buNone/>
            </a:pPr>
            <a:r>
              <a:rPr lang="cs-CZ" dirty="0" smtClean="0"/>
              <a:t>Smetanovo nábřeží</a:t>
            </a:r>
          </a:p>
          <a:p>
            <a:pPr marL="0" indent="0">
              <a:buNone/>
            </a:pPr>
            <a:r>
              <a:rPr lang="cs-CZ" dirty="0" smtClean="0"/>
              <a:t>U Tržnice</a:t>
            </a:r>
          </a:p>
          <a:p>
            <a:pPr marL="0" indent="0">
              <a:buNone/>
            </a:pPr>
            <a:r>
              <a:rPr lang="cs-CZ" dirty="0" smtClean="0"/>
              <a:t>třída </a:t>
            </a:r>
            <a:r>
              <a:rPr lang="cs-CZ" dirty="0"/>
              <a:t>J</a:t>
            </a:r>
            <a:r>
              <a:rPr lang="cs-CZ" dirty="0" smtClean="0"/>
              <a:t>iřího z Poděbrad</a:t>
            </a:r>
          </a:p>
          <a:p>
            <a:pPr marL="0" indent="0">
              <a:buNone/>
            </a:pPr>
            <a:r>
              <a:rPr lang="cs-CZ" dirty="0" smtClean="0"/>
              <a:t>zahrada Na Valech</a:t>
            </a:r>
          </a:p>
          <a:p>
            <a:pPr marL="0" indent="0">
              <a:buNone/>
            </a:pPr>
            <a:r>
              <a:rPr lang="cs-CZ" dirty="0" smtClean="0"/>
              <a:t>ulice U Stadionu</a:t>
            </a:r>
          </a:p>
          <a:p>
            <a:pPr marL="0" indent="0">
              <a:buNone/>
            </a:pPr>
            <a:r>
              <a:rPr lang="cs-CZ" dirty="0" smtClean="0"/>
              <a:t>pařížská ulice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44008" y="1628800"/>
            <a:ext cx="4104456" cy="446449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020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HRDLIČKOVÁ, Hana, et al. </a:t>
            </a:r>
            <a:r>
              <a:rPr lang="cs-CZ" i="1" dirty="0"/>
              <a:t>Český jazyk 6 : Přehledy, tabulky, rozbory, cvičení</a:t>
            </a:r>
            <a:r>
              <a:rPr lang="cs-CZ" dirty="0"/>
              <a:t>. </a:t>
            </a:r>
            <a:r>
              <a:rPr lang="cs-CZ" smtClean="0"/>
              <a:t>Liberec</a:t>
            </a:r>
            <a:r>
              <a:rPr lang="cs-CZ" dirty="0"/>
              <a:t> : ALTER, 1998. 80 s. ISBN 80-85775-86-7</a:t>
            </a:r>
            <a:r>
              <a:rPr lang="cs-CZ" dirty="0" smtClean="0"/>
              <a:t>.</a:t>
            </a:r>
          </a:p>
          <a:p>
            <a:r>
              <a:rPr lang="cs-CZ" dirty="0"/>
              <a:t>HRDLIČKOVÁ, Hana, et al. </a:t>
            </a:r>
            <a:r>
              <a:rPr lang="cs-CZ" i="1" dirty="0"/>
              <a:t>Český jazyk 6 : 1.díl - Učivo o jazyce</a:t>
            </a:r>
            <a:r>
              <a:rPr lang="cs-CZ" dirty="0"/>
              <a:t>. </a:t>
            </a:r>
            <a:r>
              <a:rPr lang="cs-CZ" dirty="0" smtClean="0"/>
              <a:t>Liberec: </a:t>
            </a:r>
            <a:r>
              <a:rPr lang="cs-CZ" dirty="0"/>
              <a:t>ALTER, 1998. 159 s. ISBN 80-85775-84-0.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75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415</Words>
  <Application>Microsoft Office PowerPoint</Application>
  <PresentationFormat>Předvádění na obrazovce (4:3)</PresentationFormat>
  <Paragraphs>140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Podstatná jména obecná a vlastní</vt:lpstr>
      <vt:lpstr>Podstatná jména obecná a vlastní</vt:lpstr>
      <vt:lpstr>Nejdůležitější pravidla </vt:lpstr>
      <vt:lpstr>Nejdůležitější pravidla </vt:lpstr>
      <vt:lpstr>Nejdůležitější pravidla </vt:lpstr>
      <vt:lpstr>Víceslovné názvy</vt:lpstr>
      <vt:lpstr>Víceslovné názvy</vt:lpstr>
      <vt:lpstr>Podtrhni správně velká písmena</vt:lpstr>
      <vt:lpstr>Oprav chyby.</vt:lpstr>
      <vt:lpstr>Rozhodni, kde napíšeš velká písmena v názvu lidských sídel.</vt:lpstr>
      <vt:lpstr>Přepište uvedené názvy ulic: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23</cp:revision>
  <dcterms:created xsi:type="dcterms:W3CDTF">2011-08-03T06:27:36Z</dcterms:created>
  <dcterms:modified xsi:type="dcterms:W3CDTF">2012-03-21T22:40:04Z</dcterms:modified>
</cp:coreProperties>
</file>