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306" r:id="rId4"/>
    <p:sldId id="278" r:id="rId5"/>
    <p:sldId id="313" r:id="rId6"/>
    <p:sldId id="283" r:id="rId7"/>
    <p:sldId id="312" r:id="rId8"/>
    <p:sldId id="294" r:id="rId9"/>
    <p:sldId id="308" r:id="rId10"/>
    <p:sldId id="309" r:id="rId11"/>
    <p:sldId id="298" r:id="rId12"/>
    <p:sldId id="307" r:id="rId13"/>
  </p:sldIdLst>
  <p:sldSz cx="9144000" cy="6858000" type="screen4x3"/>
  <p:notesSz cx="6811963" cy="9945688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3300"/>
    <a:srgbClr val="FF3399"/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4" autoAdjust="0"/>
    <p:restoredTop sz="94640" autoAdjust="0"/>
  </p:normalViewPr>
  <p:slideViewPr>
    <p:cSldViewPr>
      <p:cViewPr>
        <p:scale>
          <a:sx n="100" d="100"/>
          <a:sy n="100" d="100"/>
        </p:scale>
        <p:origin x="-1848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57D948-10E4-41F9-879E-B51BD7027072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16712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8A9BE0-659C-4481-B279-CB88BE0A5F1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2169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B260E84-E196-48D0-865A-EFA1165882C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81937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FAA2027-B981-4376-8BE7-9219E56BF33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52728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5601A63-6C6E-4FDE-9E49-3FF573F95E0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66619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4C51961-6FAE-4C64-B9C0-44884712C76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501286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C3E9FA3-302B-451E-9B81-E3F3679C279E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90616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8A6D21-7E51-4FC5-B448-5C263EA2022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21235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9D2574E-8698-43C3-94DE-F9BE65FB8FB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5338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0C8E2A0-045B-451C-81D7-A2E3E8C4DB5A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82910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9F72E14-BDD3-4ACE-B0A8-BE2C1EB2996A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929793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A5F60BD-3140-41F1-B516-6876D504506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598955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12987A4-64C1-4064-A4EB-210FE85E71E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643152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DB7F02-E901-46BD-8B5A-FF08508E69EE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095384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7FA2914-0D87-4A87-A1C1-6283939C88F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56445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D038BA9F-B7E0-42C4-818D-F3CF8D029F4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8" name="Group 7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4274630"/>
              </p:ext>
            </p:extLst>
          </p:nvPr>
        </p:nvGraphicFramePr>
        <p:xfrm>
          <a:off x="750888" y="2060575"/>
          <a:ext cx="7559675" cy="36720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Nýtováním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vytvoříme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nerozebíratelné spojení dvou a více kovových součástí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Hlavičkář, zatahovák, plný nýt, dutý nýt, nýtovací kleště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Lubomír Hrstka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1. ročník, žáci 15 - 16 let, elektrikář, autoelektrikář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7278"/>
            <a:ext cx="75596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 smtClean="0">
                <a:latin typeface="Calibri" panose="020F0502020204030204" pitchFamily="34" charset="0"/>
                <a:cs typeface="Arial" charset="0"/>
              </a:rPr>
              <a:t>Ruční nýtování</a:t>
            </a:r>
            <a:endParaRPr lang="cs-CZ" altLang="cs-CZ" sz="2800" b="1" dirty="0">
              <a:latin typeface="Calibri" panose="020F0502020204030204" pitchFamily="34" charset="0"/>
              <a:cs typeface="Arial" charset="0"/>
            </a:endParaRPr>
          </a:p>
        </p:txBody>
      </p:sp>
      <p:sp>
        <p:nvSpPr>
          <p:cNvPr id="2109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7D12A5DA-8465-4560-9E56-C302732194B8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84784"/>
            <a:ext cx="75612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>
                <a:latin typeface="Calibri" panose="020F0502020204030204" pitchFamily="34" charset="0"/>
              </a:rPr>
              <a:t>VY_32_INOVACE_15_300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tIns="0">
            <a:normAutofit fontScale="9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algn="r">
              <a:spcBef>
                <a:spcPts val="0"/>
              </a:spcBef>
            </a:pPr>
            <a:r>
              <a:rPr lang="cs-CZ" sz="1800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C3A59BBB-89A3-4896-89FC-D5FDA97B76C4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2843213" y="1484313"/>
            <a:ext cx="37861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Nerozebíratené spoje</a:t>
            </a:r>
          </a:p>
        </p:txBody>
      </p:sp>
      <p:sp>
        <p:nvSpPr>
          <p:cNvPr id="3081" name="Rectangle 2"/>
          <p:cNvSpPr>
            <a:spLocks noChangeArrowheads="1"/>
          </p:cNvSpPr>
          <p:nvPr/>
        </p:nvSpPr>
        <p:spPr bwMode="auto">
          <a:xfrm>
            <a:off x="611188" y="981075"/>
            <a:ext cx="7772400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/>
            </a:r>
            <a:br>
              <a:rPr lang="cs-CZ" altLang="cs-CZ" sz="8000" b="1">
                <a:solidFill>
                  <a:schemeClr val="tx2"/>
                </a:solidFill>
              </a:rPr>
            </a:br>
            <a:r>
              <a:rPr lang="cs-CZ" altLang="cs-CZ" sz="8000" b="1">
                <a:solidFill>
                  <a:schemeClr val="tx2"/>
                </a:solidFill>
              </a:rPr>
              <a:t>RUČNÍ NÝTOVÁNÍ</a:t>
            </a:r>
            <a:br>
              <a:rPr lang="cs-CZ" altLang="cs-CZ" sz="8000" b="1">
                <a:solidFill>
                  <a:schemeClr val="tx2"/>
                </a:solidFill>
              </a:rPr>
            </a:br>
            <a:endParaRPr lang="cs-CZ" altLang="cs-CZ" sz="6000" b="1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94FF1B3A-0DF9-4659-B78C-D840A2988F90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8891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395288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Nýtování</a:t>
            </a:r>
          </a:p>
        </p:txBody>
      </p:sp>
      <p:sp>
        <p:nvSpPr>
          <p:cNvPr id="4105" name="Rectangle 9"/>
          <p:cNvSpPr>
            <a:spLocks noChangeArrowheads="1"/>
          </p:cNvSpPr>
          <p:nvPr/>
        </p:nvSpPr>
        <p:spPr bwMode="auto">
          <a:xfrm>
            <a:off x="457200" y="2205038"/>
            <a:ext cx="8229600" cy="3455987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Tx/>
              <a:buNone/>
              <a:defRPr/>
            </a:pPr>
            <a:r>
              <a:rPr lang="cs-CZ" altLang="cs-CZ" dirty="0" smtClean="0"/>
              <a:t>	</a:t>
            </a:r>
          </a:p>
          <a:p>
            <a:pPr algn="ctr">
              <a:buFontTx/>
              <a:buNone/>
              <a:defRPr/>
            </a:pPr>
            <a:r>
              <a:rPr lang="cs-CZ" altLang="cs-CZ" dirty="0" smtClean="0"/>
              <a:t>	</a:t>
            </a:r>
            <a:r>
              <a:rPr lang="cs-CZ" altLang="cs-CZ" sz="2400" b="1" dirty="0" smtClean="0">
                <a:solidFill>
                  <a:srgbClr val="0000FF"/>
                </a:solidFill>
              </a:rPr>
              <a:t>Jedná se o nerozebíratelné spojení dvou nebo několika strojních součástí pomocí nýtů.</a:t>
            </a:r>
          </a:p>
          <a:p>
            <a:pPr>
              <a:buFontTx/>
              <a:buNone/>
              <a:defRPr/>
            </a:pPr>
            <a:endParaRPr lang="cs-CZ" altLang="cs-CZ" sz="2400" b="1" dirty="0" smtClean="0">
              <a:solidFill>
                <a:srgbClr val="0000FF"/>
              </a:solidFill>
            </a:endParaRPr>
          </a:p>
          <a:p>
            <a:pPr algn="ctr">
              <a:buFontTx/>
              <a:buNone/>
              <a:defRPr/>
            </a:pPr>
            <a:r>
              <a:rPr lang="cs-CZ" altLang="cs-CZ" sz="2400" b="1" dirty="0" smtClean="0">
                <a:solidFill>
                  <a:srgbClr val="0000FF"/>
                </a:solidFill>
              </a:rPr>
              <a:t>	I v moderní době má nýtování své významné místo ve výrobě součástí.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98233ECA-4CDB-4992-AB19-5E0921DD363A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4"/>
          <p:cNvSpPr>
            <a:spLocks noChangeArrowheads="1"/>
          </p:cNvSpPr>
          <p:nvPr/>
        </p:nvSpPr>
        <p:spPr bwMode="auto">
          <a:xfrm>
            <a:off x="457200" y="108902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5129" name="Rectangle 19"/>
          <p:cNvSpPr>
            <a:spLocks noChangeArrowheads="1"/>
          </p:cNvSpPr>
          <p:nvPr/>
        </p:nvSpPr>
        <p:spPr bwMode="auto">
          <a:xfrm>
            <a:off x="2700338" y="1052513"/>
            <a:ext cx="4197350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Tvary plných nýtů</a:t>
            </a:r>
          </a:p>
        </p:txBody>
      </p:sp>
      <p:pic>
        <p:nvPicPr>
          <p:cNvPr id="5130" name="Picture 2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01" t="10179" r="14853" b="40688"/>
          <a:stretch>
            <a:fillRect/>
          </a:stretch>
        </p:blipFill>
        <p:spPr bwMode="auto">
          <a:xfrm>
            <a:off x="1604963" y="1763713"/>
            <a:ext cx="2300287" cy="2568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1" name="Picture 2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01" t="59282" r="14790" b="9839"/>
          <a:stretch>
            <a:fillRect/>
          </a:stretch>
        </p:blipFill>
        <p:spPr bwMode="auto">
          <a:xfrm>
            <a:off x="5645150" y="1763713"/>
            <a:ext cx="1873250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32" name="Rectangle 24"/>
          <p:cNvSpPr>
            <a:spLocks noChangeArrowheads="1"/>
          </p:cNvSpPr>
          <p:nvPr/>
        </p:nvSpPr>
        <p:spPr bwMode="auto">
          <a:xfrm>
            <a:off x="4067175" y="2133600"/>
            <a:ext cx="4038600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endParaRPr lang="cs-CZ" altLang="cs-CZ" sz="2000" b="1">
              <a:solidFill>
                <a:srgbClr val="33CC33"/>
              </a:solidFill>
            </a:endParaRPr>
          </a:p>
          <a:p>
            <a:pPr>
              <a:buFontTx/>
              <a:buNone/>
            </a:pPr>
            <a:r>
              <a:rPr lang="cs-CZ" altLang="cs-CZ" sz="2000" b="1"/>
              <a:t>   </a:t>
            </a:r>
            <a:endParaRPr lang="cs-CZ" altLang="cs-CZ" sz="2800" b="1"/>
          </a:p>
        </p:txBody>
      </p:sp>
      <p:sp>
        <p:nvSpPr>
          <p:cNvPr id="5133" name="Rectangle 25"/>
          <p:cNvSpPr>
            <a:spLocks noChangeArrowheads="1"/>
          </p:cNvSpPr>
          <p:nvPr/>
        </p:nvSpPr>
        <p:spPr bwMode="auto">
          <a:xfrm>
            <a:off x="1476375" y="4365625"/>
            <a:ext cx="4038600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endParaRPr lang="cs-CZ" altLang="cs-CZ" sz="2000" b="1">
              <a:solidFill>
                <a:srgbClr val="33CC33"/>
              </a:solidFill>
            </a:endParaRPr>
          </a:p>
          <a:p>
            <a:pPr>
              <a:buFontTx/>
              <a:buNone/>
            </a:pPr>
            <a:r>
              <a:rPr lang="cs-CZ" altLang="cs-CZ" sz="2000" b="1"/>
              <a:t>      </a:t>
            </a:r>
            <a:endParaRPr lang="cs-CZ" altLang="cs-CZ" sz="2800" b="1"/>
          </a:p>
        </p:txBody>
      </p:sp>
      <p:sp>
        <p:nvSpPr>
          <p:cNvPr id="2" name="Obdélník 1"/>
          <p:cNvSpPr/>
          <p:nvPr/>
        </p:nvSpPr>
        <p:spPr>
          <a:xfrm>
            <a:off x="1631950" y="1690688"/>
            <a:ext cx="5886450" cy="2674937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35" name="TextovéPole 2"/>
          <p:cNvSpPr txBox="1">
            <a:spLocks noChangeArrowheads="1"/>
          </p:cNvSpPr>
          <p:nvPr/>
        </p:nvSpPr>
        <p:spPr bwMode="auto">
          <a:xfrm>
            <a:off x="914400" y="4518025"/>
            <a:ext cx="73152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altLang="cs-CZ" b="1">
                <a:solidFill>
                  <a:srgbClr val="0000FF"/>
                </a:solidFill>
              </a:rPr>
              <a:t>Plné nýty se vyrábějí s půlkulatou, zápustnou a čočkovou hlavou.</a:t>
            </a:r>
          </a:p>
        </p:txBody>
      </p:sp>
      <p:sp>
        <p:nvSpPr>
          <p:cNvPr id="5136" name="TextovéPole 3"/>
          <p:cNvSpPr txBox="1">
            <a:spLocks noChangeArrowheads="1"/>
          </p:cNvSpPr>
          <p:nvPr/>
        </p:nvSpPr>
        <p:spPr bwMode="auto">
          <a:xfrm>
            <a:off x="1474788" y="5121275"/>
            <a:ext cx="56705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altLang="cs-CZ" b="1">
                <a:solidFill>
                  <a:srgbClr val="0000FF"/>
                </a:solidFill>
              </a:rPr>
              <a:t>Pro speciální účely se vyrábí kotlové  a lodní nýty.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74D643C6-B515-4726-890E-B15C7E994542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6153" name="Rectangle 16"/>
          <p:cNvSpPr>
            <a:spLocks noChangeArrowheads="1"/>
          </p:cNvSpPr>
          <p:nvPr/>
        </p:nvSpPr>
        <p:spPr bwMode="auto">
          <a:xfrm>
            <a:off x="395288" y="1125538"/>
            <a:ext cx="8229600" cy="57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Duté nýty</a:t>
            </a:r>
          </a:p>
        </p:txBody>
      </p:sp>
      <p:pic>
        <p:nvPicPr>
          <p:cNvPr id="6154" name="Picture 1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65" t="16580" r="6804" b="21518"/>
          <a:stretch>
            <a:fillRect/>
          </a:stretch>
        </p:blipFill>
        <p:spPr bwMode="auto">
          <a:xfrm>
            <a:off x="1125538" y="2205038"/>
            <a:ext cx="7056437" cy="2447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155" name="Rectangle 18"/>
          <p:cNvSpPr>
            <a:spLocks noChangeArrowheads="1"/>
          </p:cNvSpPr>
          <p:nvPr/>
        </p:nvSpPr>
        <p:spPr bwMode="auto">
          <a:xfrm>
            <a:off x="323850" y="4581525"/>
            <a:ext cx="8351838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2400" b="1">
                <a:solidFill>
                  <a:schemeClr val="tx2"/>
                </a:solidFill>
              </a:rPr>
              <a:t>             </a:t>
            </a:r>
            <a:r>
              <a:rPr lang="cs-CZ" altLang="cs-CZ" sz="2400" b="1">
                <a:solidFill>
                  <a:srgbClr val="0000FF"/>
                </a:solidFill>
              </a:rPr>
              <a:t>Duté nýty s 			Trubkové</a:t>
            </a:r>
            <a:br>
              <a:rPr lang="cs-CZ" altLang="cs-CZ" sz="2400" b="1">
                <a:solidFill>
                  <a:srgbClr val="0000FF"/>
                </a:solidFill>
              </a:rPr>
            </a:br>
            <a:r>
              <a:rPr lang="cs-CZ" altLang="cs-CZ" sz="2400" b="1">
                <a:solidFill>
                  <a:srgbClr val="0000FF"/>
                </a:solidFill>
              </a:rPr>
              <a:t>      půlkulovou hlavou 	</a:t>
            </a:r>
            <a:r>
              <a:rPr lang="cs-CZ" altLang="cs-CZ" sz="2400" b="1">
                <a:solidFill>
                  <a:schemeClr val="tx2"/>
                </a:solidFill>
              </a:rPr>
              <a:t>		     </a:t>
            </a:r>
            <a:r>
              <a:rPr lang="cs-CZ" altLang="cs-CZ" sz="2400" b="1">
                <a:solidFill>
                  <a:srgbClr val="0000FF"/>
                </a:solidFill>
              </a:rPr>
              <a:t>nýty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20650" y="604996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F56EC3CC-EE4F-4D05-AB47-A459F88491FA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2"/>
          <p:cNvSpPr>
            <a:spLocks noChangeArrowheads="1"/>
          </p:cNvSpPr>
          <p:nvPr/>
        </p:nvSpPr>
        <p:spPr bwMode="auto">
          <a:xfrm>
            <a:off x="457200" y="1052513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>
              <a:solidFill>
                <a:schemeClr val="tx2"/>
              </a:solidFill>
            </a:endParaRPr>
          </a:p>
        </p:txBody>
      </p:sp>
      <p:sp>
        <p:nvSpPr>
          <p:cNvPr id="7177" name="Rectangle 17"/>
          <p:cNvSpPr>
            <a:spLocks noChangeArrowheads="1"/>
          </p:cNvSpPr>
          <p:nvPr/>
        </p:nvSpPr>
        <p:spPr bwMode="auto">
          <a:xfrm>
            <a:off x="468313" y="1052513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Výpočet délky dříku nýtu</a:t>
            </a:r>
          </a:p>
        </p:txBody>
      </p:sp>
      <p:sp>
        <p:nvSpPr>
          <p:cNvPr id="7178" name="Rectangle 18"/>
          <p:cNvSpPr>
            <a:spLocks noChangeArrowheads="1"/>
          </p:cNvSpPr>
          <p:nvPr/>
        </p:nvSpPr>
        <p:spPr bwMode="auto">
          <a:xfrm>
            <a:off x="1735138" y="4460875"/>
            <a:ext cx="5611812" cy="15128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2000" b="1">
                <a:solidFill>
                  <a:srgbClr val="0000FF"/>
                </a:solidFill>
              </a:rPr>
              <a:t>a). nýty s půlkulovou hlavou</a:t>
            </a:r>
          </a:p>
          <a:p>
            <a:pPr>
              <a:buFontTx/>
              <a:buNone/>
            </a:pPr>
            <a:r>
              <a:rPr lang="cs-CZ" altLang="cs-CZ" sz="2000" b="1"/>
              <a:t>         l = 1,25s + (0,9-1,5 d)</a:t>
            </a: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0000FF"/>
                </a:solidFill>
              </a:rPr>
              <a:t>b). zápustné nýty</a:t>
            </a:r>
          </a:p>
          <a:p>
            <a:pPr>
              <a:buFontTx/>
              <a:buNone/>
            </a:pPr>
            <a:r>
              <a:rPr lang="cs-CZ" altLang="cs-CZ" sz="2000" b="1"/>
              <a:t>	    l = 1,2s + 0,3 d</a:t>
            </a:r>
          </a:p>
          <a:p>
            <a:pPr>
              <a:buFontTx/>
              <a:buNone/>
            </a:pPr>
            <a:endParaRPr lang="cs-CZ" altLang="cs-CZ" sz="2000"/>
          </a:p>
        </p:txBody>
      </p:sp>
      <p:pic>
        <p:nvPicPr>
          <p:cNvPr id="7179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752600"/>
            <a:ext cx="6130925" cy="280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E3AC8338-AECC-4704-BA63-ECF6034B23FA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8201" name="Rectangle 11"/>
          <p:cNvSpPr>
            <a:spLocks noChangeArrowheads="1"/>
          </p:cNvSpPr>
          <p:nvPr/>
        </p:nvSpPr>
        <p:spPr bwMode="auto">
          <a:xfrm>
            <a:off x="395288" y="981075"/>
            <a:ext cx="8229600" cy="50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Postup ručního nýtování</a:t>
            </a:r>
          </a:p>
        </p:txBody>
      </p:sp>
      <p:sp>
        <p:nvSpPr>
          <p:cNvPr id="8202" name="Rectangle 13"/>
          <p:cNvSpPr>
            <a:spLocks noChangeArrowheads="1"/>
          </p:cNvSpPr>
          <p:nvPr/>
        </p:nvSpPr>
        <p:spPr bwMode="auto">
          <a:xfrm>
            <a:off x="4648200" y="1916113"/>
            <a:ext cx="4038600" cy="3960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r>
              <a:rPr lang="cs-CZ" altLang="cs-CZ" sz="2400"/>
              <a:t>	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b="1"/>
              <a:t>	</a:t>
            </a:r>
          </a:p>
        </p:txBody>
      </p:sp>
      <p:pic>
        <p:nvPicPr>
          <p:cNvPr id="8203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1728788"/>
            <a:ext cx="7200900" cy="397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492CEDA3-1190-45F6-8E65-8C6D7E58973A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40"/>
          <p:cNvSpPr>
            <a:spLocks noChangeArrowheads="1"/>
          </p:cNvSpPr>
          <p:nvPr/>
        </p:nvSpPr>
        <p:spPr bwMode="auto">
          <a:xfrm>
            <a:off x="395288" y="1125538"/>
            <a:ext cx="8229600" cy="57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Uvolňování nýtových spojů</a:t>
            </a:r>
          </a:p>
        </p:txBody>
      </p:sp>
      <p:sp>
        <p:nvSpPr>
          <p:cNvPr id="9225" name="Rectangle 41"/>
          <p:cNvSpPr>
            <a:spLocks noChangeArrowheads="1"/>
          </p:cNvSpPr>
          <p:nvPr/>
        </p:nvSpPr>
        <p:spPr bwMode="auto">
          <a:xfrm>
            <a:off x="468313" y="1989138"/>
            <a:ext cx="8229600" cy="146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buFontTx/>
              <a:buNone/>
            </a:pPr>
            <a:r>
              <a:rPr lang="cs-CZ" altLang="cs-CZ" sz="2800"/>
              <a:t>	</a:t>
            </a:r>
            <a:r>
              <a:rPr lang="cs-CZ" altLang="cs-CZ" sz="2400" b="1"/>
              <a:t>Nýtové spoje rozebíráme odvrtáním nebo odseknutím a následným vyražením nýtu.</a:t>
            </a:r>
          </a:p>
        </p:txBody>
      </p:sp>
      <p:pic>
        <p:nvPicPr>
          <p:cNvPr id="11274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58" t="21758" r="11134" b="16086"/>
          <a:stretch>
            <a:fillRect/>
          </a:stretch>
        </p:blipFill>
        <p:spPr bwMode="auto">
          <a:xfrm>
            <a:off x="1043608" y="3068961"/>
            <a:ext cx="7343775" cy="2888966"/>
          </a:xfrm>
          <a:prstGeom prst="rect">
            <a:avLst/>
          </a:prstGeom>
          <a:ln w="9525">
            <a:solidFill>
              <a:srgbClr val="000000"/>
            </a:solidFill>
            <a:miter lim="800000"/>
            <a:headEnd/>
            <a:tailEnd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4D70F6DC-BFA9-4239-84EB-6AFF2832FE1C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40"/>
          <p:cNvSpPr>
            <a:spLocks noChangeArrowheads="1"/>
          </p:cNvSpPr>
          <p:nvPr/>
        </p:nvSpPr>
        <p:spPr bwMode="auto">
          <a:xfrm>
            <a:off x="395288" y="1125538"/>
            <a:ext cx="8229600" cy="57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/>
              <a:t>Nýtování pomocí kleští</a:t>
            </a:r>
          </a:p>
        </p:txBody>
      </p:sp>
      <p:sp>
        <p:nvSpPr>
          <p:cNvPr id="10249" name="Rectangle 41"/>
          <p:cNvSpPr>
            <a:spLocks noChangeArrowheads="1"/>
          </p:cNvSpPr>
          <p:nvPr/>
        </p:nvSpPr>
        <p:spPr bwMode="auto">
          <a:xfrm>
            <a:off x="468313" y="1989138"/>
            <a:ext cx="8229600" cy="146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buFontTx/>
              <a:buNone/>
            </a:pPr>
            <a:r>
              <a:rPr lang="cs-CZ" altLang="cs-CZ" sz="2800"/>
              <a:t>	</a:t>
            </a:r>
            <a:endParaRPr lang="cs-CZ" altLang="cs-CZ" sz="2400" b="1"/>
          </a:p>
        </p:txBody>
      </p:sp>
      <p:pic>
        <p:nvPicPr>
          <p:cNvPr id="10250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8563" y="1700213"/>
            <a:ext cx="6769100" cy="414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A64D62EE-56AC-4506-926A-1CF8660D0361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17"/>
          <p:cNvSpPr>
            <a:spLocks noChangeArrowheads="1"/>
          </p:cNvSpPr>
          <p:nvPr/>
        </p:nvSpPr>
        <p:spPr bwMode="auto">
          <a:xfrm>
            <a:off x="479425" y="1557338"/>
            <a:ext cx="8208963" cy="4422775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altLang="cs-CZ" sz="2400" b="1" dirty="0"/>
              <a:t>	</a:t>
            </a:r>
            <a:r>
              <a:rPr lang="cs-CZ" altLang="cs-CZ" sz="2400" b="1" dirty="0" smtClean="0"/>
              <a:t>1. Před zahájením nýtování proveďte kontrolu   správného upevnění kladiva na násadě!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altLang="cs-CZ" sz="2400" b="1" dirty="0" smtClean="0"/>
              <a:t> 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altLang="cs-CZ" sz="2400" b="1" dirty="0" smtClean="0"/>
              <a:t>	2. Prohlédněte hlavičkář a </a:t>
            </a:r>
            <a:r>
              <a:rPr lang="cs-CZ" altLang="cs-CZ" sz="2400" b="1" dirty="0" err="1" smtClean="0"/>
              <a:t>přítužník</a:t>
            </a:r>
            <a:r>
              <a:rPr lang="cs-CZ" altLang="cs-CZ" sz="2400" b="1" dirty="0" smtClean="0"/>
              <a:t>, zda nemají nebezpečné otřepy!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endParaRPr lang="cs-CZ" altLang="cs-CZ" sz="2400" b="1" dirty="0" smtClean="0"/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altLang="cs-CZ" sz="2400" b="1" dirty="0" smtClean="0"/>
              <a:t>	3. Přídržnou ruku chraňte rukavicí nebo gumovým chráničem!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endParaRPr lang="cs-CZ" altLang="cs-CZ" sz="2400" b="1" dirty="0" smtClean="0"/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altLang="cs-CZ" sz="2400" b="1" dirty="0" smtClean="0"/>
              <a:t>	4. Při odsekávání nýtů zajistěte zachytávání odletující části např. kovovou  mřížkou!</a:t>
            </a:r>
          </a:p>
        </p:txBody>
      </p:sp>
      <p:sp>
        <p:nvSpPr>
          <p:cNvPr id="11273" name="Rectangle 18"/>
          <p:cNvSpPr>
            <a:spLocks noChangeArrowheads="1"/>
          </p:cNvSpPr>
          <p:nvPr/>
        </p:nvSpPr>
        <p:spPr bwMode="auto">
          <a:xfrm>
            <a:off x="395288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FF0000"/>
                </a:solidFill>
              </a:rPr>
              <a:t>Bezpečnost práce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7C42C3B2-718C-46EC-B1E8-D9B7F257967A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2843213" y="1125538"/>
            <a:ext cx="29733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Kontrolní otázky</a:t>
            </a:r>
          </a:p>
        </p:txBody>
      </p:sp>
      <p:sp>
        <p:nvSpPr>
          <p:cNvPr id="14345" name="Rectangle 12"/>
          <p:cNvSpPr>
            <a:spLocks noChangeArrowheads="1"/>
          </p:cNvSpPr>
          <p:nvPr/>
        </p:nvSpPr>
        <p:spPr bwMode="auto">
          <a:xfrm>
            <a:off x="539750" y="2133600"/>
            <a:ext cx="8064500" cy="23082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000" b="1" dirty="0" smtClean="0"/>
              <a:t>1. Vyjmenuj hlavní rozdělení nýtů.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000" b="1" dirty="0" smtClean="0"/>
              <a:t>	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000" b="1" dirty="0" smtClean="0"/>
              <a:t>2. Popiš postup při odsekávání nýtů.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cs-CZ" altLang="cs-CZ" sz="2000" b="1" dirty="0" smtClean="0"/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000" b="1" dirty="0" smtClean="0"/>
              <a:t>3. Pro jaké materiály se s výhodou používá spojení dutými nýty?</a:t>
            </a:r>
            <a:endParaRPr lang="cs-CZ" altLang="cs-CZ" sz="2400" b="1" dirty="0" smtClean="0"/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cs-CZ" altLang="cs-CZ" sz="2400" b="1" dirty="0" smtClean="0"/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000" b="1" dirty="0" smtClean="0"/>
              <a:t>4. Kdy se používají nýtovací kleště?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1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D652D15-75D3-40D4-AC33-0E8858673A38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1412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3321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400" b="1"/>
              <a:t>	1)</a:t>
            </a:r>
            <a:r>
              <a:rPr lang="cs-CZ" altLang="cs-CZ" sz="1400" b="1" i="1"/>
              <a:t>Zámečnické práce a údržba </a:t>
            </a:r>
          </a:p>
          <a:p>
            <a:pPr>
              <a:buFontTx/>
              <a:buNone/>
            </a:pPr>
            <a:r>
              <a:rPr lang="cs-CZ" altLang="cs-CZ" sz="1400" b="1" i="1"/>
              <a:t>        Technologie </a:t>
            </a:r>
          </a:p>
          <a:p>
            <a:pPr>
              <a:buFontTx/>
              <a:buNone/>
            </a:pPr>
            <a:r>
              <a:rPr lang="cs-CZ" altLang="cs-CZ" sz="1400" i="1"/>
              <a:t>        1. díl učebnice pro odborná učiliště</a:t>
            </a:r>
            <a:endParaRPr lang="cs-CZ" altLang="cs-CZ" sz="1400"/>
          </a:p>
          <a:p>
            <a:pPr>
              <a:buFontTx/>
              <a:buNone/>
            </a:pPr>
            <a:r>
              <a:rPr lang="cs-CZ" altLang="cs-CZ" sz="1400"/>
              <a:t>        Vydalo  Nakladatelství  PARTA, s.r.o.</a:t>
            </a:r>
          </a:p>
          <a:p>
            <a:pPr>
              <a:buFontTx/>
              <a:buNone/>
            </a:pPr>
            <a:r>
              <a:rPr lang="cs-CZ" altLang="cs-CZ" sz="1400"/>
              <a:t>         Praha 2006,</a:t>
            </a:r>
          </a:p>
          <a:p>
            <a:pPr>
              <a:buFontTx/>
              <a:buNone/>
            </a:pPr>
            <a:r>
              <a:rPr lang="cs-CZ" altLang="cs-CZ" sz="1400"/>
              <a:t>         </a:t>
            </a:r>
            <a:r>
              <a:rPr lang="cs-CZ" altLang="cs-CZ" sz="1400" b="1"/>
              <a:t>ISBN 80-7320-086-4 </a:t>
            </a:r>
          </a:p>
          <a:p>
            <a:pPr>
              <a:buFontTx/>
              <a:buNone/>
            </a:pPr>
            <a:r>
              <a:rPr lang="cs-CZ" altLang="cs-CZ" sz="1400" b="1"/>
              <a:t>         Autoři: </a:t>
            </a:r>
            <a:r>
              <a:rPr lang="cs-CZ" altLang="cs-CZ" sz="1400" i="1"/>
              <a:t>Fialová Dana Ing., Gradek Vladislav Ing.,</a:t>
            </a:r>
            <a:r>
              <a:rPr lang="cs-CZ" altLang="cs-CZ" sz="140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/>
              <a:t>         Použité obrázky: obr. 113, 114, 124</a:t>
            </a:r>
            <a:r>
              <a:rPr lang="cs-CZ" altLang="cs-CZ" sz="1400" b="1"/>
              <a:t>	  </a:t>
            </a:r>
          </a:p>
          <a:p>
            <a:pPr>
              <a:buFontTx/>
              <a:buNone/>
            </a:pPr>
            <a:r>
              <a:rPr lang="cs-CZ" altLang="cs-CZ" sz="1400" b="1"/>
              <a:t>	</a:t>
            </a:r>
          </a:p>
          <a:p>
            <a:pPr>
              <a:buFontTx/>
              <a:buNone/>
            </a:pPr>
            <a:r>
              <a:rPr lang="cs-CZ" altLang="cs-CZ" sz="1400" b="1"/>
              <a:t>	2)</a:t>
            </a:r>
            <a:r>
              <a:rPr lang="cs-CZ" altLang="cs-CZ" sz="1400" b="1" i="1"/>
              <a:t>Pracovní vyučování </a:t>
            </a:r>
          </a:p>
          <a:p>
            <a:pPr>
              <a:buFontTx/>
              <a:buNone/>
            </a:pPr>
            <a:r>
              <a:rPr lang="cs-CZ" altLang="cs-CZ" sz="1400" b="1" i="1"/>
              <a:t>         Technické  práce </a:t>
            </a:r>
          </a:p>
          <a:p>
            <a:pPr>
              <a:buFontTx/>
              <a:buNone/>
            </a:pPr>
            <a:r>
              <a:rPr lang="cs-CZ" altLang="cs-CZ" sz="1400" b="1" i="1"/>
              <a:t>          </a:t>
            </a:r>
            <a:r>
              <a:rPr lang="cs-CZ" altLang="cs-CZ" sz="1400"/>
              <a:t>Vydalo  SNP n. p., Praha 1989</a:t>
            </a:r>
          </a:p>
          <a:p>
            <a:pPr>
              <a:buFontTx/>
              <a:buNone/>
            </a:pPr>
            <a:r>
              <a:rPr lang="cs-CZ" altLang="cs-CZ" sz="1400" b="1"/>
              <a:t>          ISBN 80-04-24017-8 </a:t>
            </a:r>
          </a:p>
          <a:p>
            <a:pPr>
              <a:buFontTx/>
              <a:buNone/>
            </a:pPr>
            <a:r>
              <a:rPr lang="cs-CZ" altLang="cs-CZ" sz="1400" b="1"/>
              <a:t>          Autoři: </a:t>
            </a:r>
            <a:r>
              <a:rPr lang="cs-CZ" altLang="cs-CZ" sz="1400" i="1"/>
              <a:t>Doc. Ing. F. Mošna, Csc., PaedDr. Ing. O. Janda, Štefan Náhlík, </a:t>
            </a:r>
          </a:p>
          <a:p>
            <a:pPr>
              <a:buFontTx/>
              <a:buNone/>
            </a:pPr>
            <a:r>
              <a:rPr lang="cs-CZ" altLang="cs-CZ" sz="1400" i="1"/>
              <a:t>          PaedDr. J. Nováček</a:t>
            </a:r>
          </a:p>
          <a:p>
            <a:pPr>
              <a:buFontTx/>
              <a:buNone/>
            </a:pPr>
            <a:r>
              <a:rPr lang="cs-CZ" altLang="cs-CZ" sz="1400"/>
              <a:t>          Použité obrázky: obr. 84, 85, 86</a:t>
            </a:r>
          </a:p>
          <a:p>
            <a:pPr eaLnBrk="1" hangingPunct="1"/>
            <a:endParaRPr lang="cs-CZ" altLang="cs-CZ" sz="2800" b="1"/>
          </a:p>
          <a:p>
            <a:pPr eaLnBrk="1" hangingPunct="1">
              <a:buFontTx/>
              <a:buNone/>
            </a:pPr>
            <a:r>
              <a:rPr lang="cs-CZ" altLang="cs-CZ" sz="2400" b="1"/>
              <a:t>	</a:t>
            </a:r>
            <a:endParaRPr lang="cs-CZ" altLang="cs-CZ"/>
          </a:p>
        </p:txBody>
      </p:sp>
      <p:sp>
        <p:nvSpPr>
          <p:cNvPr id="13322" name="Obdélník 1"/>
          <p:cNvSpPr>
            <a:spLocks noChangeArrowheads="1"/>
          </p:cNvSpPr>
          <p:nvPr/>
        </p:nvSpPr>
        <p:spPr bwMode="auto">
          <a:xfrm>
            <a:off x="457200" y="1858963"/>
            <a:ext cx="81565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891</TotalTime>
  <Words>239</Words>
  <Application>Microsoft Office PowerPoint</Application>
  <PresentationFormat>Předvádění na obrazovce (4:3)</PresentationFormat>
  <Paragraphs>123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Výchozí návrh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Lubomir Hrstka</dc:creator>
  <cp:lastModifiedBy>Karel Filas, Ing.</cp:lastModifiedBy>
  <cp:revision>81</cp:revision>
  <cp:lastPrinted>2014-02-25T08:07:28Z</cp:lastPrinted>
  <dcterms:created xsi:type="dcterms:W3CDTF">2007-02-24T11:24:02Z</dcterms:created>
  <dcterms:modified xsi:type="dcterms:W3CDTF">2014-03-07T08:37:23Z</dcterms:modified>
</cp:coreProperties>
</file>