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35"/>
  </p:notesMasterIdLst>
  <p:sldIdLst>
    <p:sldId id="256" r:id="rId2"/>
    <p:sldId id="257" r:id="rId3"/>
    <p:sldId id="258" r:id="rId4"/>
    <p:sldId id="282" r:id="rId5"/>
    <p:sldId id="286" r:id="rId6"/>
    <p:sldId id="283" r:id="rId7"/>
    <p:sldId id="284" r:id="rId8"/>
    <p:sldId id="285" r:id="rId9"/>
    <p:sldId id="263" r:id="rId10"/>
    <p:sldId id="264" r:id="rId11"/>
    <p:sldId id="272" r:id="rId12"/>
    <p:sldId id="271" r:id="rId13"/>
    <p:sldId id="273" r:id="rId14"/>
    <p:sldId id="274" r:id="rId15"/>
    <p:sldId id="276" r:id="rId16"/>
    <p:sldId id="287" r:id="rId17"/>
    <p:sldId id="275" r:id="rId18"/>
    <p:sldId id="277" r:id="rId19"/>
    <p:sldId id="266" r:id="rId20"/>
    <p:sldId id="269" r:id="rId21"/>
    <p:sldId id="262" r:id="rId22"/>
    <p:sldId id="288" r:id="rId23"/>
    <p:sldId id="265" r:id="rId24"/>
    <p:sldId id="267" r:id="rId25"/>
    <p:sldId id="268" r:id="rId26"/>
    <p:sldId id="270" r:id="rId27"/>
    <p:sldId id="278" r:id="rId28"/>
    <p:sldId id="261" r:id="rId29"/>
    <p:sldId id="260" r:id="rId30"/>
    <p:sldId id="279" r:id="rId31"/>
    <p:sldId id="280" r:id="rId32"/>
    <p:sldId id="281" r:id="rId33"/>
    <p:sldId id="259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89698" autoAdjust="0"/>
  </p:normalViewPr>
  <p:slideViewPr>
    <p:cSldViewPr>
      <p:cViewPr varScale="1">
        <p:scale>
          <a:sx n="66" d="100"/>
          <a:sy n="66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7F871F-D2ED-4159-A9BD-6F0EC425D05D}" type="datetimeFigureOut">
              <a:rPr lang="en-GB" smtClean="0"/>
              <a:t>06/02/2014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75123-2B14-4639-9E80-DF79A2900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517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662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1/ http://learnenglishkids.britishcouncil.org/en/word-games/paint-the-words/fruit-and-vegetables</a:t>
            </a:r>
          </a:p>
          <a:p>
            <a:r>
              <a:rPr lang="cs-CZ" dirty="0" smtClean="0"/>
              <a:t>2/ http://learnenglishkids.britishcouncil.org/en/word-games/multiple-choice/healthy-eating</a:t>
            </a:r>
          </a:p>
          <a:p>
            <a:r>
              <a:rPr lang="cs-CZ" dirty="0" smtClean="0"/>
              <a:t>3/ http://learnenglishkids.britishcouncil.org/en/word-games/balloon-burst/food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7636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Cartoon</a:t>
            </a:r>
            <a:r>
              <a:rPr lang="cs-CZ" dirty="0" smtClean="0"/>
              <a:t>:  </a:t>
            </a:r>
            <a:r>
              <a:rPr lang="cs-CZ" dirty="0" err="1" smtClean="0"/>
              <a:t>Planning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,</a:t>
            </a:r>
            <a:r>
              <a:rPr lang="cs-CZ" baseline="0" dirty="0" smtClean="0"/>
              <a:t> 8:29, http://www.youtube.com/watch?v=58eFNxlLr5s</a:t>
            </a:r>
          </a:p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314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2146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Primary</a:t>
            </a:r>
            <a:r>
              <a:rPr lang="cs-CZ" dirty="0" smtClean="0"/>
              <a:t> </a:t>
            </a:r>
            <a:r>
              <a:rPr lang="cs-CZ" dirty="0" err="1" smtClean="0"/>
              <a:t>resources</a:t>
            </a:r>
            <a:r>
              <a:rPr lang="cs-CZ" dirty="0" smtClean="0"/>
              <a:t>:</a:t>
            </a:r>
            <a:r>
              <a:rPr lang="cs-CZ" baseline="0" dirty="0" smtClean="0"/>
              <a:t> http://www.primaryresources.co.uk/english/englishD2.htm</a:t>
            </a:r>
          </a:p>
          <a:p>
            <a:r>
              <a:rPr lang="cs-CZ" baseline="0" dirty="0" err="1" smtClean="0"/>
              <a:t>Mr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Bean</a:t>
            </a:r>
            <a:r>
              <a:rPr lang="cs-CZ" baseline="0" dirty="0" smtClean="0"/>
              <a:t>: http://www.youtube.com/watch?v=bS1ePEZZCDY</a:t>
            </a:r>
          </a:p>
          <a:p>
            <a:endParaRPr lang="cs-CZ" baseline="0" dirty="0" smtClean="0"/>
          </a:p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291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noProof="0" dirty="0" smtClean="0">
                <a:solidFill>
                  <a:srgbClr val="FF0000"/>
                </a:solidFill>
                <a:latin typeface="Georgia" panose="02040502050405020303" pitchFamily="18" charset="0"/>
              </a:rPr>
              <a:t>Optional</a:t>
            </a:r>
            <a:r>
              <a:rPr lang="en-GB" b="1" baseline="0" noProof="0" dirty="0" smtClean="0">
                <a:solidFill>
                  <a:srgbClr val="FF0000"/>
                </a:solidFill>
                <a:latin typeface="Georgia" panose="02040502050405020303" pitchFamily="18" charset="0"/>
              </a:rPr>
              <a:t> activity:  </a:t>
            </a:r>
            <a:r>
              <a:rPr lang="en-GB" b="1" dirty="0" smtClean="0">
                <a:solidFill>
                  <a:srgbClr val="FF0000"/>
                </a:solidFill>
                <a:latin typeface="Georgia" panose="02040502050405020303" pitchFamily="18" charset="0"/>
              </a:rPr>
              <a:t>Speaking:</a:t>
            </a:r>
            <a:r>
              <a:rPr lang="cs-CZ" b="1" dirty="0" smtClean="0">
                <a:solidFill>
                  <a:srgbClr val="FF0000"/>
                </a:solidFill>
                <a:latin typeface="Georgia" panose="02040502050405020303" pitchFamily="18" charset="0"/>
              </a:rPr>
              <a:t> </a:t>
            </a:r>
            <a:r>
              <a:rPr lang="en-GB" b="1" dirty="0" smtClean="0">
                <a:latin typeface="Georgia" panose="02040502050405020303" pitchFamily="18" charset="0"/>
              </a:rPr>
              <a:t> </a:t>
            </a:r>
            <a:r>
              <a:rPr lang="cs-CZ" b="1" dirty="0" smtClean="0">
                <a:latin typeface="Georgia" panose="02040502050405020303" pitchFamily="18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</a:rPr>
              <a:t>Blockbuster 2,</a:t>
            </a:r>
            <a:r>
              <a:rPr lang="cs-CZ" dirty="0" smtClean="0">
                <a:latin typeface="Georgia" panose="02040502050405020303" pitchFamily="18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</a:rPr>
              <a:t>Workbook, </a:t>
            </a:r>
            <a:r>
              <a:rPr lang="cs-CZ" dirty="0" smtClean="0">
                <a:latin typeface="Georgia" panose="02040502050405020303" pitchFamily="18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</a:rPr>
              <a:t>Page 122</a:t>
            </a:r>
          </a:p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9951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Video: http://video.about.com/homecooking/Fish-and-Chips.htm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1422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RECIPE: http://www.bbcgoodfood.com/recipes/68611/double-ginger-gingerbread-men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064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Web:</a:t>
            </a:r>
            <a:r>
              <a:rPr lang="cs-CZ" baseline="0" dirty="0" smtClean="0"/>
              <a:t> http://www.jamieoliver.com/us/foundation/jamies-food-revolution/home</a:t>
            </a:r>
          </a:p>
          <a:p>
            <a:r>
              <a:rPr lang="en-GB" baseline="0" noProof="0" dirty="0" smtClean="0"/>
              <a:t>Featured video:  Watch the first video !!!! Length: 2 min</a:t>
            </a:r>
            <a:endParaRPr lang="cs-CZ" baseline="0" noProof="0" dirty="0" smtClean="0"/>
          </a:p>
          <a:p>
            <a:r>
              <a:rPr lang="cs-CZ" baseline="0" noProof="0" dirty="0" smtClean="0"/>
              <a:t>TED PRIZE:  „I </a:t>
            </a:r>
            <a:r>
              <a:rPr lang="cs-CZ" baseline="0" noProof="0" dirty="0" err="1" smtClean="0"/>
              <a:t>wish</a:t>
            </a:r>
            <a:r>
              <a:rPr lang="cs-CZ" baseline="0" noProof="0" dirty="0" smtClean="0"/>
              <a:t>“ …. http://www.ted.com/talks/jamie_oliver.html</a:t>
            </a:r>
          </a:p>
          <a:p>
            <a:r>
              <a:rPr lang="cs-CZ" baseline="0" noProof="0" dirty="0" smtClean="0">
                <a:solidFill>
                  <a:srgbClr val="FF0000"/>
                </a:solidFill>
              </a:rPr>
              <a:t>DVD: 1/ Anglická snídaně,    2/ To nejlepší z Irské kuchyně</a:t>
            </a:r>
          </a:p>
          <a:p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D75123-2B14-4639-9E80-DF79A290083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385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kids.britishcouncil.org/en/word-games/paint-the-words/fruit-and-vegetable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earnenglishkids.britishcouncil.org/en/word-games/balloon-burst/food" TargetMode="External"/><Relationship Id="rId4" Type="http://schemas.openxmlformats.org/officeDocument/2006/relationships/hyperlink" Target="http://learnenglishkids.britishcouncil.org/en/word-games/multiple-choice/healthy-eatin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8eFNxlLr5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tLwSMivm2s" TargetMode="External"/><Relationship Id="rId7" Type="http://schemas.openxmlformats.org/officeDocument/2006/relationships/hyperlink" Target="http://www.youtube.com/watch?v=GaLvxVnn8Yg" TargetMode="External"/><Relationship Id="rId2" Type="http://schemas.openxmlformats.org/officeDocument/2006/relationships/hyperlink" Target="http://www.youtube.com/watch?v=F6HEWlYi0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englishkids.britishcouncil.org/en/songs/turkey-trouble" TargetMode="External"/><Relationship Id="rId5" Type="http://schemas.openxmlformats.org/officeDocument/2006/relationships/hyperlink" Target="http://learnenglishkids.britishcouncil.org/en/songs/chocolate-cake" TargetMode="External"/><Relationship Id="rId4" Type="http://schemas.openxmlformats.org/officeDocument/2006/relationships/hyperlink" Target="http://learnenglishkids.britishcouncil.org/en/songs/pizza-and-chip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png"/><Relationship Id="rId2" Type="http://schemas.openxmlformats.org/officeDocument/2006/relationships/image" Target="../media/image7.wmf"/><Relationship Id="rId16" Type="http://schemas.openxmlformats.org/officeDocument/2006/relationships/image" Target="../media/image21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5" Type="http://schemas.openxmlformats.org/officeDocument/2006/relationships/image" Target="../media/image2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glish-tonight.com/writing-instructions-to-make-a-sandwich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youtube.com/watch?v=bS1ePEZZCDY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video.about.com/britishfood/Shepherd-s-Pie.ht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video.about.com/britishfood/Yorkshire-Puddings.htm" TargetMode="Externa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lshfoodie.com/Lens_Laverbread_BF_web.jpg" TargetMode="External"/><Relationship Id="rId2" Type="http://schemas.openxmlformats.org/officeDocument/2006/relationships/hyperlink" Target="http://www.anglersmail.co.uk/wp-content/uploads/2010/11/COCKLES.jpg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hyperlink" Target="http://www.youtube.com/watch?v=Vvj5z11iNyM" TargetMode="Externa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gxOW8WLXh0" TargetMode="Externa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video.about.com/homecooking/Fish-and-Chips.ht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1.wmf"/><Relationship Id="rId4" Type="http://schemas.openxmlformats.org/officeDocument/2006/relationships/image" Target="../media/image3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goodfood.com/recipes/2310/7cup-christmas-pudding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video.about.com/britishfood/How-to-Make-Christmas-Pudding.htm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video.about.com/kidscooking/Gingerbread-Man-Cookie.htm" TargetMode="External"/><Relationship Id="rId4" Type="http://schemas.openxmlformats.org/officeDocument/2006/relationships/hyperlink" Target="http://www.bbcgoodfood.com/recipes/68611/double-ginger-gingerbread-men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ted.com/talks/jamie_oliver.html" TargetMode="External"/><Relationship Id="rId5" Type="http://schemas.openxmlformats.org/officeDocument/2006/relationships/hyperlink" Target="http://www.jamieoliver.com/us/foundation/jamies-food-revolution/home" TargetMode="External"/><Relationship Id="rId4" Type="http://schemas.openxmlformats.org/officeDocument/2006/relationships/hyperlink" Target="http://www.jamieoliver.com/careers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BRITISH CUISINE AND RECIPE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Naďa </a:t>
            </a:r>
            <a:r>
              <a:rPr lang="cs-CZ" dirty="0" err="1" smtClean="0"/>
              <a:t>Bisová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25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VY_32_INOVACE_2.AJ.14</a:t>
            </a: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prosinec 2013 – leden 2014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</a:t>
            </a:r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</a:rPr>
              <a:t>The</a:t>
            </a:r>
            <a:r>
              <a:rPr lang="cs-CZ" sz="1200" dirty="0" smtClean="0">
                <a:solidFill>
                  <a:schemeClr val="tx1"/>
                </a:solidFill>
              </a:rPr>
              <a:t> United </a:t>
            </a:r>
            <a:r>
              <a:rPr lang="cs-CZ" sz="1200" dirty="0" err="1" smtClean="0">
                <a:solidFill>
                  <a:schemeClr val="tx1"/>
                </a:solidFill>
              </a:rPr>
              <a:t>Kingdom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otázky, přiřazovací cvičení, videa, popisy obrázků. Je primárně zaměřen na dva poslední ročníky gymnázia, i přesto se dá využít i v nižších ročnících osmiletého i čtyřletého studia vcelku nebo jeho jednotlivé části.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7309839"/>
              </p:ext>
            </p:extLst>
          </p:nvPr>
        </p:nvGraphicFramePr>
        <p:xfrm>
          <a:off x="683568" y="2780928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noProof="0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sz="1200" baseline="0" noProof="0" dirty="0" smtClean="0">
                          <a:solidFill>
                            <a:schemeClr val="tx1"/>
                          </a:solidFill>
                        </a:rPr>
                        <a:t> United </a:t>
                      </a:r>
                      <a:r>
                        <a:rPr lang="cs-CZ" sz="1200" baseline="0" noProof="0" dirty="0" err="1" smtClean="0">
                          <a:solidFill>
                            <a:schemeClr val="tx1"/>
                          </a:solidFill>
                        </a:rPr>
                        <a:t>Kingdom</a:t>
                      </a:r>
                      <a:endParaRPr lang="en-GB" sz="12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966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CONTENTS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63711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FOODS 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DRINKS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HEALTHY DIET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EXRESSING QUANTITY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KITCHEN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EQUIPMENT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and UTENSILS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VERBS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EATING HABITS IN THE UK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MENU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POPULAR RECIPES (English, Scottish,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anose="02040502050405020303" pitchFamily="18" charset="0"/>
              </a:rPr>
              <a:t>Welsh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,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Irish)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COOKING WITH CHILDREN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FAMOUS COOK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: </a:t>
            </a:r>
            <a:r>
              <a:rPr lang="cs-CZ" dirty="0" err="1" smtClean="0">
                <a:solidFill>
                  <a:schemeClr val="tx1"/>
                </a:solidFill>
                <a:latin typeface="Georgia" panose="02040502050405020303" pitchFamily="18" charset="0"/>
              </a:rPr>
              <a:t>Jamie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Oliver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SPEAKING – LIST OF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02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FOODS - Game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68052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  <a:latin typeface="Georgia" panose="02040502050405020303" pitchFamily="18" charset="0"/>
              </a:rPr>
              <a:t>This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food is soft and it tastes sweet. It is made from cream, sugar and fruit or </a:t>
            </a:r>
            <a:r>
              <a:rPr lang="en-US" dirty="0" smtClean="0">
                <a:solidFill>
                  <a:schemeClr val="tx1"/>
                </a:solidFill>
                <a:latin typeface="Georgia" panose="02040502050405020303" pitchFamily="18" charset="0"/>
              </a:rPr>
              <a:t>chocolate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. It is eaten very cold, usually in summer. 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This food </a:t>
            </a:r>
            <a:r>
              <a:rPr lang="en-US" dirty="0" smtClean="0">
                <a:solidFill>
                  <a:schemeClr val="tx1"/>
                </a:solidFill>
                <a:latin typeface="Georgia" panose="02040502050405020303" pitchFamily="18" charset="0"/>
              </a:rPr>
              <a:t>is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a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kind of fruit, it is</a:t>
            </a:r>
            <a:r>
              <a:rPr lang="en-US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usually hard and crunchy, and it is red or green in colour. People </a:t>
            </a:r>
            <a:r>
              <a:rPr lang="en-US" dirty="0" smtClean="0">
                <a:solidFill>
                  <a:schemeClr val="tx1"/>
                </a:solidFill>
                <a:latin typeface="Georgia" panose="02040502050405020303" pitchFamily="18" charset="0"/>
              </a:rPr>
              <a:t>often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use it to make </a:t>
            </a:r>
            <a:r>
              <a:rPr lang="en-US" dirty="0" smtClean="0">
                <a:solidFill>
                  <a:schemeClr val="tx1"/>
                </a:solidFill>
                <a:latin typeface="Georgia" panose="02040502050405020303" pitchFamily="18" charset="0"/>
              </a:rPr>
              <a:t>desserts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e.g. pies. 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endParaRPr 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Georgia" panose="02040502050405020303" pitchFamily="18" charset="0"/>
              </a:rPr>
              <a:t>This </a:t>
            </a: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food is crunchy and it can be salty or sweet. It is often eaten in the cinema. 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276871"/>
            <a:ext cx="1519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Georgia" panose="02040502050405020303" pitchFamily="18" charset="0"/>
              </a:rPr>
              <a:t>i</a:t>
            </a:r>
            <a:r>
              <a:rPr lang="en-GB" sz="2400" dirty="0" err="1" smtClean="0">
                <a:solidFill>
                  <a:srgbClr val="FF0000"/>
                </a:solidFill>
                <a:latin typeface="Georgia" panose="02040502050405020303" pitchFamily="18" charset="0"/>
              </a:rPr>
              <a:t>ce</a:t>
            </a:r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-cream</a:t>
            </a:r>
            <a:endParaRPr lang="en-GB" sz="2400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80303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apple</a:t>
            </a:r>
            <a:endParaRPr lang="en-GB" sz="2400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1381" y="5114801"/>
            <a:ext cx="1317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popcorn</a:t>
            </a:r>
            <a:endParaRPr lang="en-GB" sz="2400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6410" y="5821094"/>
            <a:ext cx="719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Georgia" panose="02040502050405020303" pitchFamily="18" charset="0"/>
              </a:rPr>
              <a:t>Work in pairs. Prepare 2 foods, each player. Play this guessing game.</a:t>
            </a:r>
            <a:endParaRPr lang="en-GB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062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FOODS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6510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u="sng" dirty="0" smtClean="0">
                <a:solidFill>
                  <a:schemeClr val="tx1"/>
                </a:solidFill>
                <a:latin typeface="Georgia" panose="02040502050405020303" pitchFamily="18" charset="0"/>
              </a:rPr>
              <a:t>Name from 5 – 10 examples of: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meat, poultry, fish, fruits, vegetables, </a:t>
            </a: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dairy products, fats and sweets, nuts, spices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endParaRPr lang="en-GB" dirty="0" smtClean="0">
              <a:latin typeface="Georgia" panose="02040502050405020303" pitchFamily="18" charset="0"/>
            </a:endParaRPr>
          </a:p>
          <a:p>
            <a:endParaRPr lang="en-GB" dirty="0" smtClean="0"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British Council: Games</a:t>
            </a:r>
          </a:p>
          <a:p>
            <a:r>
              <a:rPr lang="en-GB" dirty="0" smtClean="0">
                <a:latin typeface="Georgia" panose="02040502050405020303" pitchFamily="18" charset="0"/>
                <a:hlinkClick r:id="rId3"/>
              </a:rPr>
              <a:t>Fruits x vegetables</a:t>
            </a:r>
            <a:endParaRPr lang="en-GB" dirty="0" smtClean="0">
              <a:latin typeface="Georgia" panose="02040502050405020303" pitchFamily="18" charset="0"/>
            </a:endParaRPr>
          </a:p>
          <a:p>
            <a:r>
              <a:rPr lang="en-GB" dirty="0" smtClean="0">
                <a:latin typeface="Georgia" panose="02040502050405020303" pitchFamily="18" charset="0"/>
                <a:hlinkClick r:id="rId4"/>
              </a:rPr>
              <a:t>Healthy eating</a:t>
            </a:r>
            <a:endParaRPr lang="en-GB" dirty="0" smtClean="0">
              <a:latin typeface="Georgia" panose="02040502050405020303" pitchFamily="18" charset="0"/>
            </a:endParaRPr>
          </a:p>
          <a:p>
            <a:r>
              <a:rPr lang="en-GB" dirty="0" smtClean="0">
                <a:latin typeface="Georgia" panose="02040502050405020303" pitchFamily="18" charset="0"/>
                <a:hlinkClick r:id="rId5"/>
              </a:rPr>
              <a:t>Food</a:t>
            </a:r>
            <a:endParaRPr lang="en-GB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75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DRINKS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u="sng" dirty="0">
                <a:solidFill>
                  <a:schemeClr val="tx1"/>
                </a:solidFill>
                <a:latin typeface="Georgia" panose="02040502050405020303" pitchFamily="18" charset="0"/>
              </a:rPr>
              <a:t>Name from 5 – 10 examples of</a:t>
            </a:r>
            <a:r>
              <a:rPr lang="en-GB" b="1" u="sng" dirty="0" smtClean="0">
                <a:solidFill>
                  <a:schemeClr val="tx1"/>
                </a:solidFill>
                <a:latin typeface="Georgia" panose="02040502050405020303" pitchFamily="18" charset="0"/>
              </a:rPr>
              <a:t>:</a:t>
            </a:r>
            <a:endParaRPr lang="cs-CZ" b="1" u="sng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cs-CZ" b="1" u="sng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Non-alcoholic drinks, tea, coffee, shakes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Alcoholic drinks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Water:  still x sparkling x mineral x tap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65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HEALTHY DIET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anose="02040502050405020303" pitchFamily="18" charset="0"/>
                <a:hlinkClick r:id="rId3"/>
              </a:rPr>
              <a:t>CARTOON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:</a:t>
            </a: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PLANNING FOR GOOD EATING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09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SONGS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2"/>
              </a:rPr>
              <a:t>Song: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DO you ….? 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3"/>
              </a:rPr>
              <a:t>Song: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I like chicken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4"/>
              </a:rPr>
              <a:t>Song: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British Council:  Pizza and chips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5"/>
              </a:rPr>
              <a:t>Song: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British Council: Chocolate cake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6"/>
              </a:rPr>
              <a:t>Song: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British Council: Turkey trouble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7"/>
              </a:rPr>
              <a:t>Song: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Food Groups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97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EXPRESSING QUANTITY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3851564" cy="39592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A/ AN	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55976" y="1196752"/>
            <a:ext cx="3685927" cy="39357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A/AN x SOME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755576" y="1844824"/>
            <a:ext cx="3528392" cy="398794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……………  apple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……………  watermelon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…………..  peach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…………..  pepper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…………..  egg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…………..  tomato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…………..  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c</a:t>
            </a:r>
            <a:r>
              <a:rPr lang="en-GB" dirty="0" err="1" smtClean="0">
                <a:solidFill>
                  <a:schemeClr val="tx1"/>
                </a:solidFill>
                <a:latin typeface="Georgia" panose="02040502050405020303" pitchFamily="18" charset="0"/>
              </a:rPr>
              <a:t>herry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…………..  </a:t>
            </a:r>
            <a:r>
              <a:rPr lang="en-GB" dirty="0" err="1" smtClean="0">
                <a:solidFill>
                  <a:schemeClr val="tx1"/>
                </a:solidFill>
                <a:latin typeface="Georgia" panose="02040502050405020303" pitchFamily="18" charset="0"/>
              </a:rPr>
              <a:t>avocad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o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716016" y="1844824"/>
            <a:ext cx="3427808" cy="396044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 biscuits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 juice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 pineapple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 bread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 cheese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 onion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 cucumber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…………. oil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54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EXPRESSING QUANTITY</a:t>
            </a:r>
            <a:endParaRPr lang="en-GB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00264" cy="45651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kilo of …………………….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bar of ……………………..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lump of …………………..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piece of …………………..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Half a kilo of ………………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box of …………………….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tub of ……………………...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jar of ………………………..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sack of ……………………..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teaspoon of ………………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tablespoon of ……………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tin of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  ………………………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47811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can of …………………….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bottle of …………………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glass of ………………….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carton of ……………….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cup of ……………………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bowl of ………………….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packet of ………………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slice of …………………..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loaf of ……………………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bunch of ………………..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pot of ……………………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 tube of …………………..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0218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90795" y="332656"/>
            <a:ext cx="8229600" cy="768148"/>
          </a:xfrm>
        </p:spPr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SPEAKING – Picture description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2050" name="Picture 2" descr="C:\Users\bi\AppData\Local\Microsoft\Windows\Temporary Internet Files\Content.IE5\6LPGV96X\MP9004482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67" y="1196752"/>
            <a:ext cx="7605256" cy="505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638132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840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KITCHEN </a:t>
            </a:r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UTENSILS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028" name="Picture 4" descr="C:\Users\bi\AppData\Local\Microsoft\Windows\Temporary Internet Files\Content.IE5\5BQ8RNTF\MC9003569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316"/>
            <a:ext cx="1848002" cy="164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i\AppData\Local\Microsoft\Windows\Temporary Internet Files\Content.IE5\6LPGV96X\MC90034899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397" y="575035"/>
            <a:ext cx="1265530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i\AppData\Local\Microsoft\Windows\Temporary Internet Files\Content.IE5\5BQ8RNTF\MC9002377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196" y="1292408"/>
            <a:ext cx="2219608" cy="22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i\AppData\Local\Microsoft\Windows\Temporary Internet Files\Content.IE5\6LPGV96X\MC9003962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043" y="5085184"/>
            <a:ext cx="1152128" cy="1191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i\AppData\Local\Microsoft\Windows\Temporary Internet Files\Content.IE5\OE2G7C73\MC9003051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107" y="2671276"/>
            <a:ext cx="1446581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i\AppData\Local\Microsoft\Windows\Temporary Internet Files\Content.IE5\MFBBB9M6\MC9003254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44824"/>
            <a:ext cx="1535278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i\AppData\Local\Microsoft\Windows\Temporary Internet Files\Content.IE5\5BQ8RNTF\MC9002175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31" y="4071114"/>
            <a:ext cx="1826971" cy="101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i\AppData\Local\Microsoft\Windows\Temporary Internet Files\Content.IE5\OE2G7C73\MC9003409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6201" y="4678854"/>
            <a:ext cx="1818742" cy="1328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bi\AppData\Local\Microsoft\Windows\Temporary Internet Files\Content.IE5\5BQ8RNTF\MC90039802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870" y="3571068"/>
            <a:ext cx="873252" cy="90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bi\AppData\Local\Microsoft\Windows\Temporary Internet Files\Content.IE5\6LPGV96X\MC90035240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82989"/>
            <a:ext cx="1785042" cy="126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bi\AppData\Local\Microsoft\Windows\Temporary Internet Files\Content.IE5\OE2G7C73\MC90044175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871" y="3481791"/>
            <a:ext cx="1096358" cy="1096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bi\AppData\Local\Microsoft\Windows\Temporary Internet Files\Content.IE5\MFBBB9M6\MC90034895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464" y="4653136"/>
            <a:ext cx="129844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bi\AppData\Local\Microsoft\Windows\Temporary Internet Files\Content.IE5\6LPGV96X\MC90037976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843" y="1196752"/>
            <a:ext cx="1427701" cy="153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bi\AppData\Local\Microsoft\Windows\Temporary Internet Files\Content.IE5\5BQ8RNTF\MC90037124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22" y="2731380"/>
            <a:ext cx="1653466" cy="129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bi\AppData\Local\Microsoft\Windows\Temporary Internet Files\Content.IE5\6LPGV96X\MC900340992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695" y="4723670"/>
            <a:ext cx="1241534" cy="128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96406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en-GB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32440" y="240749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31327" y="386104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98966" y="12924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67127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en-GB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625" y="237721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en-GB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93688" y="386104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en-GB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62122" y="423038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en-GB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37229" y="423038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en-GB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0415" y="4578149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en-GB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9920" y="6246049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en-GB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674506" y="6430715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en-GB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86201" y="6035823"/>
            <a:ext cx="588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en-GB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591371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en-GB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57982" y="6430715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9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VERBS - </a:t>
            </a:r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use a dictionary to find out the</a:t>
            </a:r>
            <a:r>
              <a:rPr lang="cs-CZ" sz="2000" b="1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ir</a:t>
            </a:r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meaning</a:t>
            </a:r>
            <a:r>
              <a:rPr lang="cs-CZ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</a:t>
            </a:r>
            <a:endParaRPr lang="en-GB" sz="2000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691680" y="1484784"/>
            <a:ext cx="6048672" cy="4565103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skinned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fish.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chopped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onion.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peeled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grapes for the fruit salad.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cut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cake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into pieces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baked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pie.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fried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bacon.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boiled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rice.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sliced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an apple.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diced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potato.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browned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meat.</a:t>
            </a:r>
          </a:p>
          <a:p>
            <a:pPr marL="457200" indent="-457200"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3971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VERBS – </a:t>
            </a:r>
            <a:r>
              <a:rPr lang="en-GB" sz="2000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use a dictionary to find out the</a:t>
            </a:r>
            <a:r>
              <a:rPr lang="cs-CZ" sz="2000" b="1" dirty="0" err="1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ir</a:t>
            </a:r>
            <a:r>
              <a:rPr lang="en-GB" sz="2000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meaning</a:t>
            </a:r>
            <a:r>
              <a:rPr lang="cs-CZ" sz="2000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700808"/>
            <a:ext cx="6563072" cy="399897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k) 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grated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cheese.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l) They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mashed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potatoes.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m) She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grilled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steak.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n) She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put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mixture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into a blender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o) 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poured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mixture into a bowl.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p) 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washed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carrots.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q) She always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beats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eggs first.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r) She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stirred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her coffee with a plastic spoon.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s)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Rinse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the vegetables under a cold tap.</a:t>
            </a:r>
          </a:p>
        </p:txBody>
      </p:sp>
    </p:spTree>
    <p:extLst>
      <p:ext uri="{BB962C8B-B14F-4D97-AF65-F5344CB8AC3E}">
        <p14:creationId xmlns:p14="http://schemas.microsoft.com/office/powerpoint/2010/main" val="203546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EATING HABITS IN THE UK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Breakfast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Full-fried breakfast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Brunch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Lunch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Teatime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Dinner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Supper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Work in pairs.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Prepare a presentation on eating habits in the UK using the hints.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98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MENU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Who do you go out to eat with?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What kind of food do you like to eat in a restaurant?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Read the following dialogue and complete the missing words.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bi\AppData\Local\Microsoft\Windows\Temporary Internet Files\Content.IE5\6LPGV96X\MC900295942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3598211" cy="30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544522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6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MENU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7"/>
            <a:ext cx="7705870" cy="482453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W: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Good morning, madam. Would you like to ………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C: Yes, I´d like to have lunch.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W: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Would you like a …………… first?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C: Yes, a bowl of chicken broth, please.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W: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And what would you like for a ………….. 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………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C: I´ll have a grilled cheese sandwich.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W: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And for …………….. 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C: Spiced fruit cheesecake.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W: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Would you like anything to ………………….?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C: I´d like a glass of coke, please. 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04247" y="1329580"/>
            <a:ext cx="931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order</a:t>
            </a:r>
            <a:endParaRPr lang="en-GB" sz="2400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146626"/>
            <a:ext cx="1087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starter</a:t>
            </a:r>
            <a:endParaRPr lang="en-GB" sz="2400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66951" y="3068959"/>
            <a:ext cx="192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main</a:t>
            </a:r>
            <a:r>
              <a:rPr lang="cs-CZ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course</a:t>
            </a:r>
            <a:r>
              <a:rPr lang="cs-CZ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 </a:t>
            </a:r>
            <a:endParaRPr lang="en-GB" sz="2400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3917732"/>
            <a:ext cx="1149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dessert</a:t>
            </a:r>
            <a:endParaRPr lang="en-GB" sz="2400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6667" y="4725144"/>
            <a:ext cx="923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drink</a:t>
            </a:r>
            <a:endParaRPr lang="en-GB" sz="2400" dirty="0">
              <a:solidFill>
                <a:srgbClr val="FF0000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74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2808312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effectLst/>
                <a:latin typeface="Georgia" panose="02040502050405020303" pitchFamily="18" charset="0"/>
              </a:rPr>
              <a:t>POPULAR </a:t>
            </a:r>
            <a:r>
              <a:rPr lang="en-GB" b="1" dirty="0" smtClean="0">
                <a:solidFill>
                  <a:srgbClr val="FF0000"/>
                </a:solidFill>
                <a:effectLst/>
                <a:latin typeface="Georgia" panose="02040502050405020303" pitchFamily="18" charset="0"/>
              </a:rPr>
              <a:t>RECIPES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</a:b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(English, Scottish,</a:t>
            </a:r>
            <a:r>
              <a:rPr lang="cs-CZ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Welsh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,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Irish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2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SANDWICH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87433" y="2822670"/>
            <a:ext cx="7878648" cy="3178288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the town of Sandwich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John Montagu, Earl of Sandwich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first lord of the Admiralty (1771-82)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private life: gambler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invented a small meal, could be eating with one hand while non-stop gambling</a:t>
            </a:r>
          </a:p>
          <a:p>
            <a:endParaRPr lang="en-GB" dirty="0"/>
          </a:p>
        </p:txBody>
      </p:sp>
      <p:pic>
        <p:nvPicPr>
          <p:cNvPr id="5122" name="Picture 2" descr="C:\Users\bi\AppData\Local\Microsoft\Windows\Temporary Internet Files\Content.IE5\6LPGV96X\MC9004417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311152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bi\AppData\Local\Microsoft\Windows\Temporary Internet Files\Content.IE5\OE2G7C73\MP9004266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48680"/>
            <a:ext cx="1304708" cy="143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34888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234888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17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SANDWICH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683568" y="1772816"/>
            <a:ext cx="4100264" cy="399897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WRITING:</a:t>
            </a: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3"/>
              </a:rPr>
              <a:t>Instructions: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How to make a sandwich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44008" y="1628800"/>
            <a:ext cx="4062224" cy="399897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Video:</a:t>
            </a: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hlinkClick r:id="rId4"/>
              </a:rPr>
              <a:t>Mr Bean</a:t>
            </a:r>
            <a:endParaRPr lang="en-GB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Sandwich Making Episode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306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SHEPHERD´S PIE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23928" y="1412776"/>
            <a:ext cx="4100264" cy="43924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INGREDIENTS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Potatoes, peeled and quartered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Milk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Butter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Salt and pepper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Chopped onion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Finely diced carrot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clove garlic, minced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Minced lamb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Beef broth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Chopped white mushrooms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All-purpose flour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Grated Cheddar Cheese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11560" y="1484784"/>
            <a:ext cx="2334032" cy="964704"/>
          </a:xfrm>
        </p:spPr>
        <p:txBody>
          <a:bodyPr/>
          <a:lstStyle/>
          <a:p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Prep: 30 min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Cook: 40 min</a:t>
            </a:r>
          </a:p>
          <a:p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766754"/>
            <a:ext cx="25154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Georgia" panose="02040502050405020303" pitchFamily="18" charset="0"/>
              </a:rPr>
              <a:t>Video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</a:rPr>
              <a:t>with transcript:</a:t>
            </a:r>
          </a:p>
          <a:p>
            <a:r>
              <a:rPr lang="cs-CZ" dirty="0" smtClean="0">
                <a:latin typeface="Georgia" panose="02040502050405020303" pitchFamily="18" charset="0"/>
                <a:hlinkClick r:id="rId3"/>
              </a:rPr>
              <a:t>About.com</a:t>
            </a:r>
            <a:endParaRPr lang="en-GB" dirty="0">
              <a:latin typeface="Georgia" panose="02040502050405020303" pitchFamily="18" charset="0"/>
            </a:endParaRPr>
          </a:p>
        </p:txBody>
      </p:sp>
      <p:pic>
        <p:nvPicPr>
          <p:cNvPr id="2050" name="Picture 2" descr="C:\Users\bi\AppData\Local\Microsoft\Windows\Temporary Internet Files\Content.IE5\OE2G7C73\MP9004266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94794"/>
            <a:ext cx="1304708" cy="143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028384" y="4581128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043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YORKSHIRE PUDDING</a:t>
            </a:r>
            <a:endParaRPr lang="en-GB" b="1" dirty="0"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447483" y="2348880"/>
            <a:ext cx="8270131" cy="2272898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solidFill>
                  <a:schemeClr val="tx1"/>
                </a:solidFill>
                <a:latin typeface="Georgia" panose="02040502050405020303" pitchFamily="18" charset="0"/>
              </a:rPr>
              <a:t>baked and eaten with meat in Britain 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Watch a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2"/>
              </a:rPr>
              <a:t>video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. Make a list of ingredients: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Egg, milk, flour, salt, lard/oil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81011" y="1471548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31.</a:t>
            </a:r>
            <a:endParaRPr lang="en-GB" dirty="0"/>
          </a:p>
        </p:txBody>
      </p:sp>
      <p:pic>
        <p:nvPicPr>
          <p:cNvPr id="1026" name="Picture 2" descr="C:\Users\bi\AppData\Local\Microsoft\Windows\Temporary Internet Files\Content.IE5\OE2G7C73\MP900362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477" y="560196"/>
            <a:ext cx="1828800" cy="91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49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HAGGIS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635896" y="1772816"/>
            <a:ext cx="5040559" cy="3854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Made by combining: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sheep´s heart, liver, lungs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with onion, oatmeal, suet, spices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boiled in the sheep´s stomach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served with turnip and potatoes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traditionally served as part of the Burns supper (25 January)</a:t>
            </a:r>
            <a:endParaRPr 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C:\Users\bi\AppData\Local\Microsoft\Windows\Temporary Internet Files\Content.IE5\6LPGV96X\MC900397280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10" y="1340768"/>
            <a:ext cx="324652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i\AppData\Local\Microsoft\Windows\Temporary Internet Files\Content.IE5\5BQ8RNTF\MP9003628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11" y="4149080"/>
            <a:ext cx="1962976" cy="1305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852936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22.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811" y="5733256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80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WELSH BREAKFAST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1628800"/>
            <a:ext cx="8064896" cy="399897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2"/>
              </a:rPr>
              <a:t>Cockles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Laverbread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(Celtic delicacy, type of seaweed, washed, cooked until soft, minced › into a paste like texture)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Sausage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Egg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Tomato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Beans 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Bacon</a:t>
            </a:r>
            <a:endParaRPr lang="en-GB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13196" y="407707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hlinkClick r:id="rId3"/>
              </a:rPr>
              <a:t>Picture:</a:t>
            </a:r>
            <a:endParaRPr lang="en-GB" sz="2800" dirty="0"/>
          </a:p>
        </p:txBody>
      </p:sp>
      <p:pic>
        <p:nvPicPr>
          <p:cNvPr id="3074" name="Picture 2" descr="C:\Users\bi\AppData\Local\Microsoft\Windows\Temporary Internet Files\Content.IE5\6LPGV96X\MC9004303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30978"/>
            <a:ext cx="173990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486916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66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Traditional Irish Beef Stew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list </a:t>
            </a: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the ingredients</a:t>
            </a:r>
            <a:endParaRPr 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457200" indent="-457200">
              <a:buAutoNum type="alphaLcParenR"/>
            </a:pP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describe the method.</a:t>
            </a:r>
          </a:p>
          <a:p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62272"/>
            <a:ext cx="4062224" cy="399897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Watch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  <a:hlinkClick r:id="rId2"/>
              </a:rPr>
              <a:t>a video</a:t>
            </a: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pic>
        <p:nvPicPr>
          <p:cNvPr id="4099" name="Picture 3" descr="C:\Users\bi\AppData\Local\Microsoft\Windows\Temporary Internet Files\Content.IE5\OE2G7C73\MC900398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913" y="620688"/>
            <a:ext cx="1805026" cy="204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60432" y="2780928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03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CHICKEN CURRY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059832" y="1628800"/>
            <a:ext cx="4062224" cy="39989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en-GB" dirty="0" smtClean="0"/>
              <a:t>    </a:t>
            </a:r>
            <a:r>
              <a:rPr lang="en-GB" dirty="0" smtClean="0">
                <a:solidFill>
                  <a:schemeClr val="tx1"/>
                </a:solidFill>
              </a:rPr>
              <a:t>Watch a </a:t>
            </a:r>
            <a:r>
              <a:rPr lang="en-GB" dirty="0" smtClean="0">
                <a:solidFill>
                  <a:schemeClr val="tx1"/>
                </a:solidFill>
                <a:hlinkClick r:id="rId2"/>
              </a:rPr>
              <a:t>video:</a:t>
            </a:r>
            <a:endParaRPr lang="en-GB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  a) list the ingredients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  b) describe the method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3390211"/>
            <a:ext cx="32403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Georgia" panose="02040502050405020303" pitchFamily="18" charset="0"/>
              </a:rPr>
              <a:t>Work in pairs and:</a:t>
            </a:r>
            <a:r>
              <a:rPr lang="cs-CZ" sz="2400" dirty="0" smtClean="0">
                <a:latin typeface="Georgia" panose="02040502050405020303" pitchFamily="18" charset="0"/>
              </a:rPr>
              <a:t> </a:t>
            </a:r>
          </a:p>
          <a:p>
            <a:endParaRPr lang="en-GB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83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FISH AND CHIPS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043608" y="1700808"/>
            <a:ext cx="4233949" cy="399897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WATCH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a 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  <a:hlinkClick r:id="rId3"/>
              </a:rPr>
              <a:t>video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first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 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Work in pairs and: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a) list the ingredients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Georgia" panose="02040502050405020303" pitchFamily="18" charset="0"/>
              </a:rPr>
              <a:t>  b) describe the method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4" name="Picture 2" descr="C:\Users\bi\AppData\Local\Microsoft\Windows\Temporary Internet Files\Content.IE5\6LPGV96X\MP90042437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17032"/>
            <a:ext cx="1954089" cy="1954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i\AppData\Local\Microsoft\Windows\Temporary Internet Files\Content.IE5\5BQ8RNTF\MC9003344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2664296" cy="128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28384" y="298914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26.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6093296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10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357166"/>
            <a:ext cx="4762872" cy="839586"/>
          </a:xfrm>
        </p:spPr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CHRISTMAS PUDDING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1225740"/>
            <a:ext cx="4100264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INGREDIENTS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cup raisins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cup sultanas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cup self-</a:t>
            </a:r>
            <a:r>
              <a:rPr lang="en-GB" sz="2000" dirty="0" err="1" smtClean="0">
                <a:solidFill>
                  <a:schemeClr val="tx1"/>
                </a:solidFill>
                <a:latin typeface="Georgia" panose="02040502050405020303" pitchFamily="18" charset="0"/>
              </a:rPr>
              <a:t>ra</a:t>
            </a:r>
            <a:r>
              <a:rPr lang="cs-CZ" sz="2000" dirty="0">
                <a:solidFill>
                  <a:schemeClr val="tx1"/>
                </a:solidFill>
                <a:latin typeface="Georgia" panose="02040502050405020303" pitchFamily="18" charset="0"/>
              </a:rPr>
              <a:t>i</a:t>
            </a: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sing flour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cup finely grated butter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cup fresh brown breadcrumbs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cup sugar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cup mixed nuts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tsp ground cinnamon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tsp ground mixed spice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cup milk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1 large egg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Butter for greasing</a:t>
            </a:r>
            <a:endParaRPr lang="en-GB" sz="2000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  <p:pic>
        <p:nvPicPr>
          <p:cNvPr id="2050" name="Picture 2" descr="C:\Users\bi\AppData\Local\Microsoft\Windows\Temporary Internet Files\Content.IE5\6LPGV96X\MP900423692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3320069"/>
            <a:ext cx="2064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Georgia" panose="02040502050405020303" pitchFamily="18" charset="0"/>
              </a:rPr>
              <a:t>Prep:  3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Georgia" panose="02040502050405020303" pitchFamily="18" charset="0"/>
              </a:rPr>
              <a:t>Serves:  8-10 </a:t>
            </a:r>
            <a:endParaRPr lang="en-GB" sz="2000" dirty="0">
              <a:latin typeface="Georgia" panose="02040502050405020303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427820"/>
            <a:ext cx="3110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Method:</a:t>
            </a:r>
            <a:r>
              <a:rPr lang="cs-CZ" dirty="0" smtClean="0"/>
              <a:t>  </a:t>
            </a:r>
            <a:r>
              <a:rPr lang="cs-CZ" dirty="0" smtClean="0">
                <a:hlinkClick r:id="rId3"/>
              </a:rPr>
              <a:t>BBC GOOD FOOD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229200"/>
            <a:ext cx="33181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Georgia" panose="02040502050405020303" pitchFamily="18" charset="0"/>
              </a:rPr>
              <a:t>Another recipe</a:t>
            </a:r>
            <a:r>
              <a:rPr lang="cs-CZ" dirty="0" smtClean="0">
                <a:latin typeface="Georgia" panose="02040502050405020303" pitchFamily="18" charset="0"/>
              </a:rPr>
              <a:t> : </a:t>
            </a:r>
            <a:r>
              <a:rPr lang="cs-CZ" dirty="0" smtClean="0">
                <a:solidFill>
                  <a:srgbClr val="FF0000"/>
                </a:solidFill>
                <a:latin typeface="Georgia" panose="02040502050405020303" pitchFamily="18" charset="0"/>
              </a:rPr>
              <a:t>Video</a:t>
            </a:r>
            <a:r>
              <a:rPr lang="cs-CZ" dirty="0" smtClean="0">
                <a:latin typeface="Georgia" panose="02040502050405020303" pitchFamily="18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</a:rPr>
              <a:t>with transcript:</a:t>
            </a:r>
            <a:r>
              <a:rPr lang="cs-CZ" dirty="0" smtClean="0">
                <a:latin typeface="Georgia" panose="02040502050405020303" pitchFamily="18" charset="0"/>
              </a:rPr>
              <a:t>  </a:t>
            </a:r>
            <a:r>
              <a:rPr lang="cs-CZ" dirty="0" smtClean="0">
                <a:latin typeface="Georgia" panose="02040502050405020303" pitchFamily="18" charset="0"/>
                <a:hlinkClick r:id="rId4"/>
              </a:rPr>
              <a:t>About.com</a:t>
            </a:r>
            <a:endParaRPr lang="en-GB" dirty="0">
              <a:latin typeface="Georgia" panose="02040502050405020303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828" y="18864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20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COOKING WITH CHILDREN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3933056"/>
            <a:ext cx="3096344" cy="136815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P</a:t>
            </a:r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rep: 45 min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Cook: 15 min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anose="02040502050405020303" pitchFamily="18" charset="0"/>
              </a:rPr>
              <a:t>Makes: 12 men</a:t>
            </a:r>
          </a:p>
          <a:p>
            <a:endParaRPr lang="cs-CZ" dirty="0"/>
          </a:p>
          <a:p>
            <a:endParaRPr lang="en-GB" dirty="0"/>
          </a:p>
        </p:txBody>
      </p:sp>
      <p:pic>
        <p:nvPicPr>
          <p:cNvPr id="1027" name="Picture 3" descr="C:\Users\bi\AppData\Local\Microsoft\Windows\Temporary Internet Files\Content.IE5\6LPGV96X\MP900448477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2528527" cy="2147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3968" y="1628800"/>
            <a:ext cx="34563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Georgia" panose="02040502050405020303" pitchFamily="18" charset="0"/>
              </a:rPr>
              <a:t>INGREDIENTS:</a:t>
            </a:r>
          </a:p>
          <a:p>
            <a:endParaRPr lang="en-GB" sz="2000" dirty="0" smtClean="0">
              <a:latin typeface="Georgia" panose="02040502050405020303" pitchFamily="18" charset="0"/>
            </a:endParaRPr>
          </a:p>
          <a:p>
            <a:r>
              <a:rPr lang="en-GB" sz="2000" dirty="0" smtClean="0">
                <a:latin typeface="Georgia" panose="02040502050405020303" pitchFamily="18" charset="0"/>
              </a:rPr>
              <a:t>140 g      unsalted butter 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100g       dark sugar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3 </a:t>
            </a:r>
            <a:r>
              <a:rPr lang="en-GB" sz="2000" dirty="0" err="1" smtClean="0">
                <a:latin typeface="Georgia" panose="02040502050405020303" pitchFamily="18" charset="0"/>
              </a:rPr>
              <a:t>tbsp</a:t>
            </a:r>
            <a:r>
              <a:rPr lang="en-GB" sz="2000" dirty="0" smtClean="0">
                <a:latin typeface="Georgia" panose="02040502050405020303" pitchFamily="18" charset="0"/>
              </a:rPr>
              <a:t>     golden syrup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350 g       plain flour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1 tsp        bicarbonate of soda</a:t>
            </a:r>
            <a:endParaRPr lang="cs-CZ" sz="2000" dirty="0" smtClean="0">
              <a:latin typeface="Georgia" panose="02040502050405020303" pitchFamily="18" charset="0"/>
            </a:endParaRPr>
          </a:p>
          <a:p>
            <a:r>
              <a:rPr lang="en-GB" sz="2000" dirty="0" smtClean="0">
                <a:latin typeface="Georgia" panose="02040502050405020303" pitchFamily="18" charset="0"/>
              </a:rPr>
              <a:t>2 tsp       ground ginger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2 tsp       ground cinnamon 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6052" y="5061557"/>
            <a:ext cx="2876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Method</a:t>
            </a:r>
            <a:r>
              <a:rPr lang="cs-CZ" dirty="0" smtClean="0"/>
              <a:t>:  </a:t>
            </a:r>
            <a:r>
              <a:rPr lang="cs-CZ" dirty="0">
                <a:hlinkClick r:id="rId4"/>
              </a:rPr>
              <a:t>BBC: </a:t>
            </a:r>
            <a:r>
              <a:rPr lang="cs-CZ" dirty="0" err="1">
                <a:hlinkClick r:id="rId4"/>
              </a:rPr>
              <a:t>Good</a:t>
            </a:r>
            <a:r>
              <a:rPr lang="cs-CZ" dirty="0">
                <a:hlinkClick r:id="rId4"/>
              </a:rPr>
              <a:t> Food</a:t>
            </a:r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707888"/>
            <a:ext cx="5377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Another recipe:  Video with transcript: </a:t>
            </a:r>
            <a:r>
              <a:rPr lang="en-GB" dirty="0" smtClean="0">
                <a:hlinkClick r:id="rId5"/>
              </a:rPr>
              <a:t> About.com</a:t>
            </a: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052736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06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FAMOUS </a:t>
            </a:r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COOK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098" name="Picture 2" descr="C:\Users\bi\AppData\Local\Microsoft\Windows\Temporary Internet Files\Content.IE5\MFBBB9M6\MM900223784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6256" y="620688"/>
            <a:ext cx="1343025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23528" y="1196752"/>
            <a:ext cx="4062224" cy="1324744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hlinkClick r:id="rId4"/>
              </a:rPr>
              <a:t>JAMIE OLIVER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2780928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Georgia" panose="02040502050405020303" pitchFamily="18" charset="0"/>
              </a:rPr>
              <a:t>FEATURED VIDEO:  </a:t>
            </a:r>
            <a:r>
              <a:rPr lang="cs-CZ" sz="2400" dirty="0" smtClean="0">
                <a:latin typeface="Georgia" panose="02040502050405020303" pitchFamily="18" charset="0"/>
                <a:hlinkClick r:id="rId5"/>
              </a:rPr>
              <a:t>FOOD REVOLUTION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87862" y="3820398"/>
            <a:ext cx="2329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Video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r>
              <a:rPr lang="cs-CZ" dirty="0" smtClean="0"/>
              <a:t>  </a:t>
            </a:r>
            <a:r>
              <a:rPr lang="cs-CZ" dirty="0" smtClean="0">
                <a:hlinkClick r:id="rId6"/>
              </a:rPr>
              <a:t>TED PRIZE</a:t>
            </a: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72400" y="1700808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SPEAKING – LIST OF QUESTIONS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33041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What is your favourite food?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What do you think is the most important meal of the day?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What times do you usually have your meals?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How often do you go to restaurants?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What kind of food is healthy and unhealthy?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Can you describe a healthy diet?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20340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SPEAKING – LIST OF QUESTIONS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>
            <a:normAutofit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Do you watch TV programmes about cooking or read cookbooks?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Can you cook? What is your dish / specialty?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What kind of food do you not like at all?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Do you have any bad eating habits?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Are there any special table manners in the CR?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Can you name any eating disorders?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What are some of the reasons for not eating meat?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Do you enjoy fast food?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When would you recommend that someone should go on a diet?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04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Knižní zdroje:</a:t>
            </a:r>
          </a:p>
          <a:p>
            <a:pPr marL="0" indent="0">
              <a:buNone/>
            </a:pPr>
            <a:r>
              <a:rPr lang="cs-CZ" dirty="0" smtClean="0"/>
              <a:t>1.</a:t>
            </a:r>
            <a:r>
              <a:rPr lang="cs-CZ" dirty="0"/>
              <a:t> EL-HMOUDOVÁ, Dagmar. </a:t>
            </a:r>
            <a:r>
              <a:rPr lang="cs-CZ" i="1" dirty="0"/>
              <a:t>Angličtina - Maturitní témata</a:t>
            </a:r>
            <a:r>
              <a:rPr lang="cs-CZ" dirty="0"/>
              <a:t>. Český Těšín: Petra </a:t>
            </a:r>
            <a:r>
              <a:rPr lang="cs-CZ" dirty="0" err="1"/>
              <a:t>Velanová</a:t>
            </a:r>
            <a:r>
              <a:rPr lang="cs-CZ" dirty="0"/>
              <a:t>, Třebíč, 2006, ISBN 9788086873046.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/>
              <a:t>SMITH-DLUHÁ, </a:t>
            </a:r>
            <a:r>
              <a:rPr lang="cs-CZ" dirty="0" err="1"/>
              <a:t>Gabrielle</a:t>
            </a:r>
            <a:r>
              <a:rPr lang="cs-CZ" dirty="0"/>
              <a:t> a kol. </a:t>
            </a:r>
            <a:r>
              <a:rPr lang="cs-CZ" i="1" dirty="0"/>
              <a:t>Angličtina, Otázky a odpovědi</a:t>
            </a:r>
            <a:r>
              <a:rPr lang="cs-CZ" dirty="0"/>
              <a:t>. Dubicko: INFOA, 2008, ISBN 978-80-7240-489-6.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Elektronické zdroje:</a:t>
            </a:r>
          </a:p>
          <a:p>
            <a:endParaRPr lang="cs-CZ" dirty="0" smtClean="0"/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AUTOR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NEUVEDEN. </a:t>
            </a:r>
            <a:r>
              <a:rPr lang="cs-CZ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Bridge</a:t>
            </a:r>
            <a:r>
              <a:rPr lang="cs-CZ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Maturita </a:t>
            </a:r>
            <a:r>
              <a:rPr lang="cs-CZ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Card</a:t>
            </a:r>
            <a:r>
              <a:rPr lang="cs-CZ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5: Food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[online]. [cit. 5.1.2014]. Dostupný na WWW: http://www.bridge-online.cz/maturita/maturitni-karty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Fotogalerie: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Obrázky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1-31 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pochází z otevřené galerie Microsoft Office (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hypertextové odkazy jsou platné ke dni vytvoření díla.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633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1457</TotalTime>
  <Words>1601</Words>
  <Application>Microsoft Office PowerPoint</Application>
  <PresentationFormat>Předvádění na obrazovce (4:3)</PresentationFormat>
  <Paragraphs>393</Paragraphs>
  <Slides>33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projekt_logo_cent</vt:lpstr>
      <vt:lpstr>BRITISH CUISINE AND RECIPE</vt:lpstr>
      <vt:lpstr>ANOTACE</vt:lpstr>
      <vt:lpstr>CONTENTS</vt:lpstr>
      <vt:lpstr>FOODS - Game</vt:lpstr>
      <vt:lpstr>FOODS</vt:lpstr>
      <vt:lpstr>DRINKS</vt:lpstr>
      <vt:lpstr>HEALTHY DIET</vt:lpstr>
      <vt:lpstr>SONGS</vt:lpstr>
      <vt:lpstr>EXPRESSING QUANTITY</vt:lpstr>
      <vt:lpstr>EXPRESSING QUANTITY</vt:lpstr>
      <vt:lpstr>SPEAKING – Picture description</vt:lpstr>
      <vt:lpstr>KITCHEN UTENSILS</vt:lpstr>
      <vt:lpstr>VERBS - use a dictionary to find out their meanings</vt:lpstr>
      <vt:lpstr>VERBS – use a dictionary to find out their meanings</vt:lpstr>
      <vt:lpstr>EATING HABITS IN THE UK</vt:lpstr>
      <vt:lpstr>MENU</vt:lpstr>
      <vt:lpstr>MENU</vt:lpstr>
      <vt:lpstr>POPULAR RECIPES   (English, Scottish, Welsh, Irish)</vt:lpstr>
      <vt:lpstr>SANDWICH</vt:lpstr>
      <vt:lpstr>SANDWICH</vt:lpstr>
      <vt:lpstr>SHEPHERD´S PIE</vt:lpstr>
      <vt:lpstr>YORKSHIRE PUDDING</vt:lpstr>
      <vt:lpstr>HAGGIS</vt:lpstr>
      <vt:lpstr>WELSH BREAKFAST</vt:lpstr>
      <vt:lpstr>Traditional Irish Beef Stew</vt:lpstr>
      <vt:lpstr>CHICKEN CURRY</vt:lpstr>
      <vt:lpstr>FISH AND CHIPS</vt:lpstr>
      <vt:lpstr>CHRISTMAS PUDDING</vt:lpstr>
      <vt:lpstr>COOKING WITH CHILDREN</vt:lpstr>
      <vt:lpstr>FAMOUS COOK</vt:lpstr>
      <vt:lpstr>SPEAKING – LIST OF QUESTIONS</vt:lpstr>
      <vt:lpstr>SPEAKING – LIST OF QUESTIONS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bi</dc:creator>
  <cp:lastModifiedBy>bi</cp:lastModifiedBy>
  <cp:revision>251</cp:revision>
  <dcterms:created xsi:type="dcterms:W3CDTF">2014-01-13T03:49:10Z</dcterms:created>
  <dcterms:modified xsi:type="dcterms:W3CDTF">2014-02-06T03:36:03Z</dcterms:modified>
</cp:coreProperties>
</file>