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5" d="100"/>
          <a:sy n="55" d="100"/>
        </p:scale>
        <p:origin x="-93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48780" y="5080557"/>
            <a:ext cx="6400800" cy="4564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VY_32_INOVACE_03-03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4000419"/>
              </p:ext>
            </p:extLst>
          </p:nvPr>
        </p:nvGraphicFramePr>
        <p:xfrm>
          <a:off x="1444982" y="2204864"/>
          <a:ext cx="6208395" cy="2592288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508760"/>
                <a:gridCol w="4699635"/>
              </a:tblGrid>
              <a:tr h="5040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</a:t>
                      </a: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100" kern="50" dirty="0" smtClean="0">
                          <a:effectLst/>
                          <a:latin typeface="Times New Roman"/>
                          <a:ea typeface="Times New Roman"/>
                        </a:rPr>
                        <a:t>Jazyk a</a:t>
                      </a:r>
                      <a:r>
                        <a:rPr lang="cs-CZ" sz="11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Vzdělávací </a:t>
                      </a:r>
                      <a:r>
                        <a:rPr lang="cs-CZ" sz="1400" kern="50" dirty="0">
                          <a:effectLst/>
                        </a:rPr>
                        <a:t>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 Podstatná</a:t>
                      </a:r>
                      <a:r>
                        <a:rPr lang="cs-CZ" sz="1400" kern="50" baseline="0" dirty="0" smtClean="0">
                          <a:effectLst/>
                        </a:rPr>
                        <a:t> jména pomnožná , hromadná, látková, abstraktní, konkrétní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27. 6.. 2011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803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Seznámí  žáky s podstatnými jmény </a:t>
                      </a:r>
                      <a:r>
                        <a:rPr lang="cs-CZ" sz="1400" kern="50" dirty="0" smtClean="0">
                          <a:effectLst/>
                        </a:rPr>
                        <a:t>a procvičí je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404664"/>
            <a:ext cx="7772400" cy="147002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Podstatná jména pomnožná, hromadná, látková, abstraktní, konkrétní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Podstatná jména konkrétní a abstraktní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Konkrétní (K)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39552" y="2276872"/>
            <a:ext cx="4040188" cy="395128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Názvy osob, zvířat a </a:t>
            </a:r>
            <a:r>
              <a:rPr lang="cs-CZ" dirty="0" smtClean="0"/>
              <a:t>věcí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Označují to, co je hmotné.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obecná           vlastní</a:t>
            </a:r>
          </a:p>
          <a:p>
            <a:pPr marL="0" indent="0">
              <a:buNone/>
            </a:pPr>
            <a:r>
              <a:rPr lang="cs-CZ" dirty="0" smtClean="0"/>
              <a:t>(pes)               (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lan)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Abstraktní (A)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Názvy vlastností, dějů a vztahů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Označují to, co je nehmotné.</a:t>
            </a:r>
          </a:p>
          <a:p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11772800" y="335699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2051720" y="2780928"/>
            <a:ext cx="144016" cy="576064"/>
          </a:xfrm>
          <a:prstGeom prst="down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6228184" y="2780928"/>
            <a:ext cx="216024" cy="720080"/>
          </a:xfrm>
          <a:prstGeom prst="down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1493720" y="4469668"/>
            <a:ext cx="576064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339752" y="4469668"/>
            <a:ext cx="432048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338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8" grpId="0" uiExpand="1" build="p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Rozliš podstatná jména konkrétní a abstraktní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Slib, stáří, firma, letec, přátelství, brýle, pravda,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 pracovitost, podezření, stůl, žirafa, stáří, moře, čas, dobro, člověk, láska, malování, skála, běhání, tunel, pískání, židle, vědec, chytrost.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 rot="10957793" flipV="1">
            <a:off x="4250227" y="4113060"/>
            <a:ext cx="410364" cy="49393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974401" y="4077072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668344" y="3284984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633924" y="3216922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051720" y="3284984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164288" y="2353255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349631" y="2339812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206752" y="2348880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892745" y="1412776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472521" y="1412776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411760" y="1412776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8028384" y="2335660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252785" y="2259583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364509" y="2305399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827584" y="2353255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7164288" y="1457244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676953" y="1457244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83568" y="1431899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051720" y="4077072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322030" y="3208641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046552" y="3216922"/>
            <a:ext cx="354104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957689" y="4077072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922093" y="3032956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543279" y="1457244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804248" y="3216922"/>
            <a:ext cx="28803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6072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Podstatná jména konkrétní a abstraktní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Některá podstatná jména mohou mít jednak význam </a:t>
            </a:r>
            <a:r>
              <a:rPr lang="cs-CZ" dirty="0" smtClean="0">
                <a:solidFill>
                  <a:srgbClr val="0070C0"/>
                </a:solidFill>
              </a:rPr>
              <a:t>abstraktní</a:t>
            </a:r>
            <a:r>
              <a:rPr lang="cs-CZ" dirty="0" smtClean="0"/>
              <a:t>, jednak </a:t>
            </a:r>
            <a:r>
              <a:rPr lang="cs-CZ" dirty="0" smtClean="0">
                <a:solidFill>
                  <a:srgbClr val="FF0000"/>
                </a:solidFill>
              </a:rPr>
              <a:t>konkrétní.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			</a:t>
            </a:r>
            <a:r>
              <a:rPr lang="cs-CZ" dirty="0" smtClean="0"/>
              <a:t>stavba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budova     stavění	činnost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objekt, dům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915816" y="3140968"/>
            <a:ext cx="648072" cy="7920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923928" y="3140968"/>
            <a:ext cx="720080" cy="79208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Šipka doprava 7"/>
          <p:cNvSpPr/>
          <p:nvPr/>
        </p:nvSpPr>
        <p:spPr>
          <a:xfrm>
            <a:off x="5508104" y="4005064"/>
            <a:ext cx="504056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2663788" y="4437112"/>
            <a:ext cx="504056" cy="504056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70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Rozhodněte, zda se jedná o podstatné jméno konkrétní (K), či abstraktní (A).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Lesní </a:t>
            </a:r>
            <a:r>
              <a:rPr lang="cs-CZ" dirty="0" smtClean="0">
                <a:solidFill>
                  <a:srgbClr val="FF0000"/>
                </a:solidFill>
              </a:rPr>
              <a:t>cesta</a:t>
            </a:r>
            <a:r>
              <a:rPr lang="cs-CZ" dirty="0" smtClean="0"/>
              <a:t> se pomalu stáčela k potoku.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Cesta</a:t>
            </a:r>
            <a:r>
              <a:rPr lang="cs-CZ" dirty="0" smtClean="0"/>
              <a:t> do zahraničí nás lákala.</a:t>
            </a:r>
          </a:p>
          <a:p>
            <a:r>
              <a:rPr lang="cs-CZ" dirty="0" smtClean="0"/>
              <a:t>Děti nacvičují zjednodušené </a:t>
            </a:r>
            <a:r>
              <a:rPr lang="cs-CZ" dirty="0" smtClean="0">
                <a:solidFill>
                  <a:srgbClr val="FF0000"/>
                </a:solidFill>
              </a:rPr>
              <a:t>psaní</a:t>
            </a:r>
            <a:r>
              <a:rPr lang="cs-CZ" dirty="0" smtClean="0"/>
              <a:t> písmen.</a:t>
            </a:r>
          </a:p>
          <a:p>
            <a:r>
              <a:rPr lang="cs-CZ" dirty="0" smtClean="0"/>
              <a:t>Na poštu mi přišlo doporučené </a:t>
            </a:r>
            <a:r>
              <a:rPr lang="cs-CZ" dirty="0" smtClean="0">
                <a:solidFill>
                  <a:srgbClr val="FF0000"/>
                </a:solidFill>
              </a:rPr>
              <a:t>psaní.</a:t>
            </a:r>
          </a:p>
          <a:p>
            <a:r>
              <a:rPr lang="cs-CZ" dirty="0" smtClean="0"/>
              <a:t> Na táboře jsem měl noční </a:t>
            </a:r>
            <a:r>
              <a:rPr lang="cs-CZ" dirty="0" smtClean="0">
                <a:solidFill>
                  <a:srgbClr val="FF0000"/>
                </a:solidFill>
              </a:rPr>
              <a:t>hlídku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Hlídka</a:t>
            </a:r>
            <a:r>
              <a:rPr lang="cs-CZ" dirty="0" smtClean="0"/>
              <a:t> zadržela dva ozbrojené muže.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Stráž</a:t>
            </a:r>
            <a:r>
              <a:rPr lang="cs-CZ" dirty="0" smtClean="0"/>
              <a:t> chodila pravidelně kolem budovy.</a:t>
            </a:r>
          </a:p>
          <a:p>
            <a:r>
              <a:rPr lang="cs-CZ" dirty="0" smtClean="0"/>
              <a:t>Vojáci drželi čestnou </a:t>
            </a:r>
            <a:r>
              <a:rPr lang="cs-CZ" dirty="0" smtClean="0">
                <a:solidFill>
                  <a:srgbClr val="FF0000"/>
                </a:solidFill>
              </a:rPr>
              <a:t>stráž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96136" y="2090315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05092" y="1578654"/>
            <a:ext cx="360040" cy="41712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</a:p>
        </p:txBody>
      </p:sp>
      <p:sp>
        <p:nvSpPr>
          <p:cNvPr id="6" name="Obdélník 5"/>
          <p:cNvSpPr/>
          <p:nvPr/>
        </p:nvSpPr>
        <p:spPr>
          <a:xfrm>
            <a:off x="7145052" y="3098427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</a:p>
        </p:txBody>
      </p:sp>
      <p:sp>
        <p:nvSpPr>
          <p:cNvPr id="7" name="Obdélník 6"/>
          <p:cNvSpPr/>
          <p:nvPr/>
        </p:nvSpPr>
        <p:spPr>
          <a:xfrm>
            <a:off x="6937614" y="4242141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505092" y="4718892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</a:p>
        </p:txBody>
      </p:sp>
      <p:sp>
        <p:nvSpPr>
          <p:cNvPr id="9" name="Obdélník 8"/>
          <p:cNvSpPr/>
          <p:nvPr/>
        </p:nvSpPr>
        <p:spPr>
          <a:xfrm>
            <a:off x="7928756" y="2594371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493695" y="3645024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292080" y="5265204"/>
            <a:ext cx="36004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4224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Podstatná jména pomnožná (P), hromadná (H), látková (L)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Hromadná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Mají tvary pouze </a:t>
            </a:r>
            <a:r>
              <a:rPr lang="cs-CZ" dirty="0" smtClean="0"/>
              <a:t>jednotné-     </a:t>
            </a:r>
            <a:r>
              <a:rPr lang="cs-CZ" dirty="0" smtClean="0"/>
              <a:t>ho čísla.</a:t>
            </a:r>
          </a:p>
          <a:p>
            <a:r>
              <a:rPr lang="cs-CZ" dirty="0" smtClean="0"/>
              <a:t>Označují více věcí téhož druhu.</a:t>
            </a:r>
            <a:br>
              <a:rPr lang="cs-CZ" dirty="0" smtClean="0"/>
            </a:br>
            <a:r>
              <a:rPr lang="cs-CZ" b="1" u="sng" dirty="0" smtClean="0"/>
              <a:t>Zakončení:</a:t>
            </a:r>
          </a:p>
          <a:p>
            <a:pPr lvl="3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7030A0"/>
                </a:solidFill>
              </a:rPr>
              <a:t>-Í         (dříví)</a:t>
            </a:r>
          </a:p>
          <a:p>
            <a:pPr lvl="3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7030A0"/>
                </a:solidFill>
              </a:rPr>
              <a:t>-</a:t>
            </a:r>
            <a:r>
              <a:rPr lang="cs-CZ" sz="2400" dirty="0" err="1" smtClean="0">
                <a:solidFill>
                  <a:srgbClr val="7030A0"/>
                </a:solidFill>
              </a:rPr>
              <a:t>oví</a:t>
            </a:r>
            <a:r>
              <a:rPr lang="cs-CZ" sz="2400" dirty="0" smtClean="0">
                <a:solidFill>
                  <a:srgbClr val="7030A0"/>
                </a:solidFill>
              </a:rPr>
              <a:t>     (křoví)</a:t>
            </a:r>
          </a:p>
          <a:p>
            <a:pPr lvl="3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7030A0"/>
                </a:solidFill>
              </a:rPr>
              <a:t>-</a:t>
            </a:r>
            <a:r>
              <a:rPr lang="cs-CZ" sz="2400" dirty="0" err="1" smtClean="0">
                <a:solidFill>
                  <a:srgbClr val="7030A0"/>
                </a:solidFill>
              </a:rPr>
              <a:t>stvo</a:t>
            </a:r>
            <a:r>
              <a:rPr lang="cs-CZ" sz="2400" dirty="0" smtClean="0">
                <a:solidFill>
                  <a:srgbClr val="7030A0"/>
                </a:solidFill>
              </a:rPr>
              <a:t>   (lidstvo)</a:t>
            </a:r>
          </a:p>
          <a:p>
            <a:pPr lvl="3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7030A0"/>
                </a:solidFill>
              </a:rPr>
              <a:t>-</a:t>
            </a:r>
            <a:r>
              <a:rPr lang="cs-CZ" sz="2400" dirty="0" err="1" smtClean="0">
                <a:solidFill>
                  <a:srgbClr val="7030A0"/>
                </a:solidFill>
              </a:rPr>
              <a:t>ctvo</a:t>
            </a:r>
            <a:r>
              <a:rPr lang="cs-CZ" sz="2400" dirty="0" smtClean="0">
                <a:solidFill>
                  <a:srgbClr val="7030A0"/>
                </a:solidFill>
              </a:rPr>
              <a:t>   (ptactvo)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Pomnožná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Mají tvary pouze množného čísla.</a:t>
            </a:r>
          </a:p>
          <a:p>
            <a:r>
              <a:rPr lang="cs-CZ" dirty="0" smtClean="0"/>
              <a:t>Mohou označovat pouze jednu věc.</a:t>
            </a:r>
          </a:p>
          <a:p>
            <a:r>
              <a:rPr lang="cs-CZ" dirty="0" smtClean="0"/>
              <a:t>Př.: dveře                    ty</a:t>
            </a:r>
          </a:p>
          <a:p>
            <a:pPr marL="0" indent="0">
              <a:buNone/>
            </a:pPr>
            <a:r>
              <a:rPr lang="cs-CZ" dirty="0" smtClean="0"/>
              <a:t>          (ty jedny dveře, ty jedny </a:t>
            </a:r>
            <a:r>
              <a:rPr lang="cs-CZ" dirty="0" smtClean="0"/>
              <a:t>     nůžky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6444208" y="3933056"/>
            <a:ext cx="100811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297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  <p:bldP spid="6" grpId="0" uiExpand="1" build="p" animBg="1"/>
      <p:bldP spid="7" grpId="0" uiExpand="1" build="p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Podstatná jména látková(L)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Označují nějakou látku bez ohledu na její množství.</a:t>
            </a:r>
          </a:p>
          <a:p>
            <a:r>
              <a:rPr lang="cs-CZ" dirty="0" smtClean="0"/>
              <a:t>Označují tedy část i celek.</a:t>
            </a:r>
          </a:p>
          <a:p>
            <a:pPr marL="0" indent="0">
              <a:buNone/>
            </a:pPr>
            <a:r>
              <a:rPr lang="cs-CZ" dirty="0" smtClean="0"/>
              <a:t>(dřevo, mouka, cukr, </a:t>
            </a:r>
            <a:r>
              <a:rPr lang="cs-CZ" dirty="0" smtClean="0"/>
              <a:t>železo, </a:t>
            </a:r>
            <a:r>
              <a:rPr lang="cs-CZ" dirty="0" smtClean="0"/>
              <a:t>sníh, voda…)</a:t>
            </a:r>
          </a:p>
          <a:p>
            <a:pPr marL="0" indent="0">
              <a:buNone/>
            </a:pPr>
            <a:r>
              <a:rPr lang="cs-CZ" dirty="0" smtClean="0"/>
              <a:t>Tvary množného čísla mají jiný význam.</a:t>
            </a:r>
          </a:p>
          <a:p>
            <a:pPr marL="0" indent="0">
              <a:buNone/>
            </a:pPr>
            <a:r>
              <a:rPr lang="cs-CZ" dirty="0" smtClean="0"/>
              <a:t>dvě vody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2195736" y="4509120"/>
            <a:ext cx="576064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195736" y="4941168"/>
            <a:ext cx="576064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314043" y="4365104"/>
            <a:ext cx="2160240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minerální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81935" y="5282287"/>
            <a:ext cx="2160240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dvě sklenice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619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 animBg="1"/>
      <p:bldP spid="13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Podstatná jména H, P, 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označení počtu používáme druhové číslovky.</a:t>
            </a:r>
          </a:p>
          <a:p>
            <a:pPr marL="0" indent="0">
              <a:buNone/>
            </a:pPr>
            <a:r>
              <a:rPr lang="cs-CZ" dirty="0" smtClean="0"/>
              <a:t>                dvoje včelstvo, dvoje kalhoty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 podstatným jménům s hromadným významem patří </a:t>
            </a:r>
            <a:r>
              <a:rPr lang="cs-CZ" dirty="0" err="1" smtClean="0"/>
              <a:t>např</a:t>
            </a:r>
            <a:r>
              <a:rPr lang="cs-CZ" dirty="0" smtClean="0"/>
              <a:t>:</a:t>
            </a:r>
            <a:r>
              <a:rPr lang="cs-CZ" sz="2400" dirty="0" smtClean="0"/>
              <a:t>   </a:t>
            </a:r>
            <a:r>
              <a:rPr lang="cs-CZ" dirty="0" smtClean="0">
                <a:solidFill>
                  <a:srgbClr val="0070C0"/>
                </a:solidFill>
              </a:rPr>
              <a:t>hmyz, dobytek, mládež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899592" y="2386608"/>
            <a:ext cx="864096" cy="360040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91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Vyhledejte podstatná jména pomnožná, hromadná, látková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Kameny, kamení, sůl, kalhoty, boty, včely, včelstvo, dveře, zlato, rolnictvo, Pardubice, housle, ponožky, Čechy, stromy, stromoví, 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   záda, Klatovy, rostlinstvo, Vánoce, mouka.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24128" y="4473116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83768" y="4426260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128026" y="4473704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39952" y="3429000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274872" y="3429000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876256" y="2549312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771800" y="2549312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788024" y="1501552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139952" y="4525496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667440" y="3429000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220072" y="2549312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434168" y="2394542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771800" y="1501552"/>
            <a:ext cx="28803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753512" y="4457484"/>
            <a:ext cx="288032" cy="40442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707904" y="2520418"/>
            <a:ext cx="288032" cy="40442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851920" y="1548408"/>
            <a:ext cx="288032" cy="40442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275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7" grpId="0" animBg="1"/>
      <p:bldP spid="28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Utvoř z podstatných jmen jména</a:t>
            </a:r>
            <a:br>
              <a:rPr lang="cs-CZ" dirty="0" smtClean="0"/>
            </a:br>
            <a:r>
              <a:rPr lang="cs-CZ" dirty="0" smtClean="0"/>
              <a:t> s hromadným významem.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655038"/>
              </p:ext>
            </p:extLst>
          </p:nvPr>
        </p:nvGraphicFramePr>
        <p:xfrm>
          <a:off x="457200" y="1600200"/>
          <a:ext cx="8229600" cy="46862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4114800"/>
                <a:gridCol w="4114800"/>
              </a:tblGrid>
              <a:tr h="51663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žáci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žactvo</a:t>
                      </a:r>
                      <a:endParaRPr lang="cs-CZ" sz="2000" b="1" dirty="0"/>
                    </a:p>
                  </a:txBody>
                  <a:tcPr/>
                </a:tc>
              </a:tr>
              <a:tr h="51663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rostliny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rostlinstvo</a:t>
                      </a:r>
                      <a:endParaRPr lang="cs-CZ" sz="2000" b="1" dirty="0"/>
                    </a:p>
                  </a:txBody>
                  <a:tcPr/>
                </a:tc>
              </a:tr>
              <a:tr h="51663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keře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křoví</a:t>
                      </a:r>
                      <a:endParaRPr lang="cs-CZ" sz="2000" b="1" dirty="0"/>
                    </a:p>
                  </a:txBody>
                  <a:tcPr/>
                </a:tc>
              </a:tr>
              <a:tr h="5166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lodi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loďstvo</a:t>
                      </a:r>
                      <a:endParaRPr lang="cs-CZ" sz="2000" b="1" dirty="0"/>
                    </a:p>
                  </a:txBody>
                  <a:tcPr/>
                </a:tc>
              </a:tr>
              <a:tr h="516632">
                <a:tc>
                  <a:txBody>
                    <a:bodyPr/>
                    <a:lstStyle/>
                    <a:p>
                      <a:r>
                        <a:rPr lang="cs-CZ" sz="2000" b="1" smtClean="0"/>
                        <a:t>nádoby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nádobí</a:t>
                      </a:r>
                      <a:endParaRPr lang="cs-CZ" sz="2000" b="1" dirty="0"/>
                    </a:p>
                  </a:txBody>
                  <a:tcPr/>
                </a:tc>
              </a:tr>
              <a:tr h="51663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obyvatelé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obyvatelstvo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</a:tr>
              <a:tr h="51663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kameny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kamení</a:t>
                      </a:r>
                      <a:endParaRPr lang="cs-CZ" sz="2000" b="1" dirty="0"/>
                    </a:p>
                  </a:txBody>
                  <a:tcPr/>
                </a:tc>
              </a:tr>
              <a:tr h="51663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lidé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lidstvo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644008" y="1700808"/>
            <a:ext cx="2520280" cy="46805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56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Vyber řádek, který obsahuje pouze daná podstatná jména.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/>
              <a:t>Jména hromadná:</a:t>
            </a:r>
          </a:p>
          <a:p>
            <a:pPr marL="0" indent="0">
              <a:buNone/>
            </a:pPr>
            <a:r>
              <a:rPr lang="cs-CZ" b="1" dirty="0" smtClean="0"/>
              <a:t>a) včelstvo, zrní</a:t>
            </a:r>
            <a:r>
              <a:rPr lang="cs-CZ" b="1" smtClean="0"/>
              <a:t>, hmyz, </a:t>
            </a:r>
            <a:r>
              <a:rPr lang="cs-CZ" b="1" dirty="0" smtClean="0"/>
              <a:t>maliní</a:t>
            </a:r>
          </a:p>
          <a:p>
            <a:pPr marL="0" indent="0">
              <a:buNone/>
            </a:pPr>
            <a:r>
              <a:rPr lang="cs-CZ" b="1" dirty="0" smtClean="0"/>
              <a:t>b) mládež, jehličí, měď, loďstvo</a:t>
            </a:r>
          </a:p>
          <a:p>
            <a:pPr marL="0" indent="0">
              <a:buNone/>
            </a:pPr>
            <a:r>
              <a:rPr lang="cs-CZ" b="1" dirty="0" smtClean="0"/>
              <a:t>c) nádobí, váhy, žactvo, hmyz</a:t>
            </a:r>
          </a:p>
          <a:p>
            <a:pPr marL="0" indent="0">
              <a:buNone/>
            </a:pPr>
            <a:r>
              <a:rPr lang="cs-CZ" u="sng" dirty="0" smtClean="0"/>
              <a:t>Jména pomnožná:</a:t>
            </a:r>
          </a:p>
          <a:p>
            <a:pPr marL="0" indent="0">
              <a:buNone/>
            </a:pPr>
            <a:r>
              <a:rPr lang="cs-CZ" b="1" dirty="0" smtClean="0"/>
              <a:t>a)housle, hrábě, dobytek, voda</a:t>
            </a:r>
          </a:p>
          <a:p>
            <a:pPr marL="0" indent="0">
              <a:buNone/>
            </a:pPr>
            <a:r>
              <a:rPr lang="cs-CZ" b="1" dirty="0" smtClean="0"/>
              <a:t>b)narozeniny, varhany, Benátky, Litoměřice</a:t>
            </a:r>
          </a:p>
          <a:p>
            <a:pPr marL="0" indent="0">
              <a:buNone/>
            </a:pPr>
            <a:r>
              <a:rPr lang="cs-CZ" b="1" dirty="0" smtClean="0"/>
              <a:t>c) Vánoce, stromoví, šaty, vrata</a:t>
            </a:r>
            <a:endParaRPr lang="cs-CZ" b="1" dirty="0"/>
          </a:p>
        </p:txBody>
      </p:sp>
      <p:sp>
        <p:nvSpPr>
          <p:cNvPr id="4" name="Veselý obličej 3"/>
          <p:cNvSpPr/>
          <p:nvPr/>
        </p:nvSpPr>
        <p:spPr>
          <a:xfrm>
            <a:off x="413552" y="4883938"/>
            <a:ext cx="432048" cy="504056"/>
          </a:xfrm>
          <a:prstGeom prst="smileyFace">
            <a:avLst/>
          </a:prstGeom>
          <a:solidFill>
            <a:srgbClr val="0070C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488311" y="2096852"/>
            <a:ext cx="432048" cy="504056"/>
          </a:xfrm>
          <a:prstGeom prst="smileyFace">
            <a:avLst/>
          </a:prstGeom>
          <a:solidFill>
            <a:srgbClr val="0070C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80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HAUSER, Přemysl; STYBLÍK, Vlastimil. </a:t>
            </a:r>
            <a:r>
              <a:rPr lang="cs-CZ" i="1" dirty="0" smtClean="0"/>
              <a:t>Český jazyk : Cvičebnice pro 9.ročník základních škol</a:t>
            </a:r>
            <a:r>
              <a:rPr lang="cs-CZ" dirty="0" smtClean="0"/>
              <a:t>. Praha : Fortuna, 1996. 102 s. ISBN 80-7168-341-8.</a:t>
            </a:r>
          </a:p>
          <a:p>
            <a:r>
              <a:rPr lang="cs-CZ" dirty="0"/>
              <a:t>HRDLIČKOVÁ, Hana, et al. </a:t>
            </a:r>
            <a:r>
              <a:rPr lang="cs-CZ" i="1" dirty="0"/>
              <a:t>Český jazyk 6 : 1.díl - Učivo o jazyce</a:t>
            </a:r>
            <a:r>
              <a:rPr lang="cs-CZ" dirty="0"/>
              <a:t>. </a:t>
            </a:r>
            <a:r>
              <a:rPr lang="cs-CZ" smtClean="0"/>
              <a:t>Liberec: </a:t>
            </a:r>
            <a:r>
              <a:rPr lang="cs-CZ" dirty="0"/>
              <a:t>ALTER, 1998. 159 s. ISBN 80-85775-84-0.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36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571</Words>
  <Application>Microsoft Office PowerPoint</Application>
  <PresentationFormat>On-screen Show (4:3)</PresentationFormat>
  <Paragraphs>161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Motiv systému Office</vt:lpstr>
      <vt:lpstr>Podstatná jména pomnožná, hromadná, látková, abstraktní, konkrétní</vt:lpstr>
      <vt:lpstr>Podstatná jména konkrétní a abstraktní</vt:lpstr>
      <vt:lpstr>Rozliš podstatná jména konkrétní a abstraktní</vt:lpstr>
      <vt:lpstr>Podstatná jména konkrétní a abstraktní</vt:lpstr>
      <vt:lpstr>Rozhodněte, zda se jedná o podstatné jméno konkrétní (K), či abstraktní (A).</vt:lpstr>
      <vt:lpstr>Podstatná jména pomnožná (P), hromadná (H), látková (L)</vt:lpstr>
      <vt:lpstr>Podstatná jména látková(L)</vt:lpstr>
      <vt:lpstr>Podstatná jména H, P, L</vt:lpstr>
      <vt:lpstr>Vyhledejte podstatná jména pomnožná, hromadná, látková</vt:lpstr>
      <vt:lpstr>Utvoř z podstatných jmen jména  s hromadným významem.</vt:lpstr>
      <vt:lpstr>Vyber řádek, který obsahuje pouze daná podstatná jména.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Valued Acer Customer</cp:lastModifiedBy>
  <cp:revision>26</cp:revision>
  <dcterms:created xsi:type="dcterms:W3CDTF">2011-08-03T06:27:36Z</dcterms:created>
  <dcterms:modified xsi:type="dcterms:W3CDTF">2012-03-30T18:34:09Z</dcterms:modified>
</cp:coreProperties>
</file>