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0" r:id="rId3"/>
    <p:sldId id="261" r:id="rId4"/>
    <p:sldId id="262" r:id="rId5"/>
    <p:sldId id="263" r:id="rId6"/>
    <p:sldId id="258" r:id="rId7"/>
    <p:sldId id="266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FA9E"/>
    <a:srgbClr val="8BE1FF"/>
    <a:srgbClr val="FF8C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258887"/>
              </p:ext>
            </p:extLst>
          </p:nvPr>
        </p:nvGraphicFramePr>
        <p:xfrm>
          <a:off x="1358326" y="2060848"/>
          <a:ext cx="6208395" cy="243460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4137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6. , 7.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602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100" kern="50" dirty="0" smtClean="0">
                          <a:effectLst/>
                        </a:rPr>
                        <a:t>Jazyk a</a:t>
                      </a:r>
                      <a:r>
                        <a:rPr lang="cs-CZ" sz="11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7222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Přídavná jména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Zopakuje a prohloubí učivo</a:t>
                      </a:r>
                      <a:r>
                        <a:rPr lang="cs-CZ" sz="1400" kern="50" baseline="0" dirty="0" smtClean="0">
                          <a:effectLst/>
                        </a:rPr>
                        <a:t> o druzích  a skloňování přídavných jmen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37808" y="260648"/>
            <a:ext cx="7772400" cy="147002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Přídavná </a:t>
            </a:r>
            <a:r>
              <a:rPr lang="cs-CZ" dirty="0" smtClean="0"/>
              <a:t>jména 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Přídavná jména pojmenovávají vlastnosti osob, zvířat, věcí a jevů označených podstatnými jmény.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Ptáme se na ně otázkami: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    Jaký, který, čí?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den              člověk      pes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0000"/>
                </a:solidFill>
              </a:rPr>
              <a:t>krásný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závistivý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sousedův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763688" y="4005064"/>
            <a:ext cx="158417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059832" y="4221088"/>
            <a:ext cx="792088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716016" y="4221088"/>
            <a:ext cx="36004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580112" y="4300948"/>
            <a:ext cx="787723" cy="6701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1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Přídavná jména se shodují s podstatnými jmény, u nichž stojí, v </a:t>
            </a:r>
            <a:r>
              <a:rPr lang="cs-CZ" dirty="0" smtClean="0">
                <a:solidFill>
                  <a:srgbClr val="FF0000"/>
                </a:solidFill>
              </a:rPr>
              <a:t>rodě, čísle a pádě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Dneska je krásný den.</a:t>
            </a:r>
          </a:p>
          <a:p>
            <a:pPr marL="0" indent="0">
              <a:buNone/>
            </a:pPr>
            <a:r>
              <a:rPr lang="cs-CZ" dirty="0" smtClean="0"/>
              <a:t>den – </a:t>
            </a:r>
            <a:r>
              <a:rPr lang="cs-CZ" dirty="0" smtClean="0">
                <a:solidFill>
                  <a:srgbClr val="0070C0"/>
                </a:solidFill>
              </a:rPr>
              <a:t>1.p. č.j. </a:t>
            </a:r>
            <a:r>
              <a:rPr lang="cs-CZ" dirty="0" err="1" smtClean="0">
                <a:solidFill>
                  <a:srgbClr val="0070C0"/>
                </a:solidFill>
              </a:rPr>
              <a:t>r.m.než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krásný – </a:t>
            </a:r>
            <a:r>
              <a:rPr lang="cs-CZ" dirty="0" smtClean="0">
                <a:solidFill>
                  <a:srgbClr val="0070C0"/>
                </a:solidFill>
              </a:rPr>
              <a:t>1.p. č.j. </a:t>
            </a:r>
            <a:r>
              <a:rPr lang="cs-CZ" dirty="0" err="1" smtClean="0">
                <a:solidFill>
                  <a:srgbClr val="0070C0"/>
                </a:solidFill>
              </a:rPr>
              <a:t>r.m.než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Kočka spala v Alíkově boudě.</a:t>
            </a:r>
          </a:p>
          <a:p>
            <a:pPr marL="0" indent="0">
              <a:buNone/>
            </a:pPr>
            <a:r>
              <a:rPr lang="cs-CZ" dirty="0" smtClean="0"/>
              <a:t>v boudě  - </a:t>
            </a:r>
            <a:r>
              <a:rPr lang="cs-CZ" dirty="0" smtClean="0">
                <a:solidFill>
                  <a:srgbClr val="0070C0"/>
                </a:solidFill>
              </a:rPr>
              <a:t>6.p.č.j.r.ž.</a:t>
            </a:r>
            <a:r>
              <a:rPr lang="cs-CZ" dirty="0" smtClean="0"/>
              <a:t>              Alíkově – </a:t>
            </a:r>
            <a:r>
              <a:rPr lang="cs-CZ" dirty="0" smtClean="0">
                <a:solidFill>
                  <a:srgbClr val="0070C0"/>
                </a:solidFill>
              </a:rPr>
              <a:t>6.p.č.j.r.ž.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067944" y="5346927"/>
            <a:ext cx="864096" cy="4571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03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výrazy ke správnému rodu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75556" y="5157192"/>
            <a:ext cx="1800200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r. </a:t>
            </a:r>
            <a:r>
              <a:rPr lang="cs-CZ" sz="2400" dirty="0" smtClean="0"/>
              <a:t>mužský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6881305" y="5301208"/>
            <a:ext cx="1800200" cy="86409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r. </a:t>
            </a:r>
            <a:r>
              <a:rPr lang="cs-CZ" sz="2400" dirty="0" smtClean="0"/>
              <a:t>střední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3635896" y="5301208"/>
            <a:ext cx="1800200" cy="86409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r.  </a:t>
            </a:r>
            <a:r>
              <a:rPr lang="cs-CZ" sz="2400" dirty="0" smtClean="0"/>
              <a:t>ženský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1612032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rozlité mléko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51351" y="2938968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špatné řešení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7200" y="2206425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mlsná koza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6926" y="2755032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kvetoucí strom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88461" y="2346535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jarní rostlina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8902" y="3383918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maminčin rum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48701" y="1613573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Janin klobouk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649142" y="1675483"/>
            <a:ext cx="216024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otcovo kolo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566752" y="2803735"/>
            <a:ext cx="209833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ryzí zlato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921951" y="2365741"/>
            <a:ext cx="209833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všetečná otázka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732240" y="2137141"/>
            <a:ext cx="209833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teplý vánek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584969" y="1612032"/>
            <a:ext cx="2098330" cy="4572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rybí šupina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812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path" presetSubtype="0" accel="50000" decel="50000" fill="hold" grpId="0" nodeType="click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0.07882 0.01111 L 0.66164 0.51527 " pathEditMode="relative" rAng="0" ptsTypes="AA">
                                      <p:cBhvr>
                                        <p:cTn id="24" dur="6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85185E-6 L 0.06076 0.2671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" y="1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.01019 C 0.00607 -0.00301 0.02777 -0.01597 0.03524 -0.01597 C 0.08298 -0.01597 0.13229 0.19051 0.13229 0.39699 C 0.13229 0.29283 0.15677 0.19051 0.18003 0.19051 C 0.20468 0.19051 0.22795 0.29445 0.22795 0.39699 C 0.22795 0.3456 0.2401 0.29283 0.25243 0.29283 C 0.26475 0.29283 0.27708 0.34422 0.27708 0.39699 C 0.27708 0.3706 0.28316 0.3456 0.28941 0.3456 C 0.29548 0.3456 0.30173 0.37199 0.30173 0.39699 C 0.30173 0.38357 0.30486 0.3706 0.30781 0.3706 C 0.30937 0.3706 0.31388 0.3838 0.31388 0.39699 C 0.31388 0.39028 0.31562 0.38357 0.31718 0.38357 C 0.31718 0.38496 0.32031 0.39005 0.32031 0.39699 C 0.32031 0.39352 0.32031 0.39028 0.32204 0.39028 C 0.32204 0.3919 0.32361 0.39375 0.32361 0.39699 C 0.32361 0.39537 0.32361 0.39352 0.32361 0.3919 C 0.32517 0.3919 0.32517 0.39352 0.32517 0.39537 C 0.32673 0.39537 0.32673 0.39375 0.32673 0.3919 C 0.32847 0.3919 0.32847 0.39352 0.32847 0.39537 " pathEditMode="relative" rAng="0" ptsTypes="fffffffffffffffffff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24" y="1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077 0.02916 C 0.06754 0.01527 0.09202 0.00185 0.10052 0.00185 C 0.15452 0.00185 0.21007 0.2162 0.21007 0.43055 C 0.21007 0.32245 0.23785 0.2162 0.26407 0.2162 C 0.29184 0.2162 0.31806 0.32407 0.31806 0.43055 C 0.31806 0.37731 0.33195 0.32245 0.34584 0.32245 C 0.35972 0.32245 0.37361 0.37569 0.37361 0.43055 C 0.37361 0.40301 0.38056 0.37731 0.3875 0.37731 C 0.39445 0.37731 0.40139 0.40463 0.40139 0.43055 C 0.40139 0.41643 0.40504 0.40301 0.40834 0.40301 C 0.41007 0.40301 0.41528 0.41689 0.41528 0.43055 C 0.41528 0.42361 0.41702 0.41643 0.41893 0.41643 C 0.41893 0.41805 0.4224 0.42338 0.4224 0.43055 C 0.4224 0.42685 0.4224 0.42361 0.42431 0.42361 C 0.42431 0.42523 0.42604 0.42731 0.42604 0.43055 C 0.42604 0.42893 0.42604 0.42685 0.42604 0.42523 C 0.42795 0.42523 0.42795 0.42685 0.42795 0.42893 C 0.42969 0.42893 0.42969 0.42731 0.42969 0.42523 C 0.4316 0.42523 0.4316 0.42685 0.4316 0.42893 " pathEditMode="relative" rAng="0" ptsTypes="fffffffffffffffffff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42" y="1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6 0.00903 L 0.07778 0.3219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1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L 0.06632 4.44444E-6 L 0.06632 0.02939 L 0.13281 0.02939 L 0.13281 0.05879 L 0.1993 0.05879 L 0.1993 0.08819 L 0.2658 0.08819 L 0.2658 0.11782 L 0.33229 0.11782 L 0.33229 0.14722 L 0.39878 0.14722 L 0.39878 0.17662 L 0.46528 0.17662 L 0.46528 0.20625 " pathEditMode="relative" rAng="0" ptsTypes="FFFFFFFFFFFFFFF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64" y="1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118 C -0.01164 -0.00232 -0.05243 -0.01598 -0.06667 -0.01598 C -0.15677 -0.01598 -0.24966 0.20301 -0.24966 0.42199 C -0.24966 0.31157 -0.29601 0.20301 -0.33976 0.20301 C -0.38611 0.20301 -0.43004 0.31319 -0.43004 0.42199 C -0.43004 0.36759 -0.45313 0.31157 -0.47639 0.31157 C -0.49966 0.31157 -0.52275 0.36597 -0.52275 0.42199 C -0.52275 0.39398 -0.53438 0.36759 -0.54601 0.36759 C -0.55747 0.36759 -0.5691 0.3956 -0.5691 0.42199 C -0.5691 0.40764 -0.57518 0.39398 -0.58073 0.39398 C -0.58368 0.39398 -0.59236 0.4081 -0.59236 0.42199 C -0.59236 0.41504 -0.59532 0.40764 -0.59844 0.40764 C -0.59844 0.40601 -0.60434 0.41458 -0.60434 0.42199 C -0.60434 0.41828 -0.60434 0.41504 -0.60747 0.41504 C -0.60747 0.41666 -0.61042 0.41851 -0.61042 0.42199 C -0.61042 0.42014 -0.61042 0.41828 -0.61042 0.41666 C -0.61355 0.41666 -0.61355 0.41828 -0.61355 0.42014 C -0.6165 0.42014 -0.6165 0.41851 -0.6165 0.41666 C -0.61945 0.41666 -0.61945 0.41828 -0.61945 0.42014 " pathEditMode="relative" rAng="0" ptsTypes="fffffffffffffffffff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1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0995 C -0.00573 -0.00324 -0.02552 -0.01597 -0.03229 -0.01597 C -0.07604 -0.01597 -0.12101 0.18866 -0.12101 0.39329 C -0.12101 0.29004 -0.14358 0.18866 -0.16476 0.18866 C -0.18733 0.18866 -0.20851 0.29166 -0.20851 0.39329 C -0.20851 0.34236 -0.21979 0.29004 -0.23108 0.29004 C -0.24219 0.29004 -0.25347 0.34097 -0.25347 0.39329 C -0.25347 0.36713 -0.2592 0.34236 -0.26476 0.34236 C -0.27031 0.34236 -0.27604 0.36852 -0.27604 0.39329 C -0.27604 0.37986 -0.27899 0.36713 -0.2816 0.36713 C -0.28316 0.36713 -0.28715 0.38032 -0.28715 0.39329 C -0.28715 0.3868 -0.28872 0.37986 -0.29011 0.37986 C -0.29011 0.37847 -0.29306 0.38634 -0.29306 0.39329 C -0.29306 0.38981 -0.29306 0.3868 -0.29462 0.3868 C -0.29462 0.38819 -0.29601 0.39004 -0.29601 0.39329 C -0.29601 0.39166 -0.29601 0.38981 -0.29601 0.38819 C -0.29757 0.38819 -0.29757 0.38981 -0.29757 0.39166 C -0.29896 0.39166 -0.29896 0.39004 -0.29896 0.38819 C -0.30035 0.38819 -0.30035 0.38981 -0.30035 0.39166 " pathEditMode="relative" rAng="0" ptsTypes="fffffffffffffffffff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17" y="1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.00394 C -0.01319 -0.00625 -0.0592 -0.01597 -0.075 -0.01597 C -0.17656 -0.01597 -0.28107 0.14005 -0.28107 0.29607 C -0.28107 0.21736 -0.33333 0.14005 -0.38264 0.14005 C -0.43489 0.14005 -0.4842 0.21852 -0.4842 0.29607 C -0.4842 0.25718 -0.51041 0.21736 -0.53646 0.21736 C -0.5625 0.21736 -0.58871 0.25602 -0.58871 0.29607 C -0.58871 0.27593 -0.60173 0.25718 -0.61476 0.25718 C -0.62778 0.25718 -0.64097 0.27709 -0.64097 0.29607 C -0.64097 0.28588 -0.64774 0.27593 -0.65399 0.27593 C -0.65729 0.27593 -0.66701 0.28611 -0.66701 0.29607 C -0.66701 0.29098 -0.67048 0.28588 -0.67378 0.28588 C -0.67378 0.28473 -0.68055 0.29074 -0.68055 0.29607 C -0.68055 0.29329 -0.68055 0.29098 -0.68403 0.29098 C -0.68403 0.29213 -0.6875 0.29375 -0.6875 0.29607 C -0.6875 0.29491 -0.6875 0.29329 -0.6875 0.29213 C -0.6908 0.29213 -0.6908 0.29329 -0.6908 0.29491 C -0.69427 0.29491 -0.69427 0.29375 -0.69427 0.29213 C -0.69757 0.29213 -0.69757 0.29329 -0.69757 0.29491 " pathEditMode="relative" rAng="0" ptsTypes="fffffffffffffffffff">
                                      <p:cBhvr>
                                        <p:cTn id="6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78" y="1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 -0.008 -0.018 -0.016 -0.023 -0.016 c -0.031 0 -0.063 0.125 -0.063 0.25 c 0 -0.063 -0.016 -0.125 -0.031 -0.125 c -0.016 0 -0.031 0.063 -0.031 0.125 c 0 -0.031 -0.008 -0.063 -0.016 -0.063 c -0.008 0 -0.016 0.031 -0.016 0.063 c 0 -0.016 -0.004 -0.031 -0.008 -0.031 c -0.004 0 -0.008 0.016 -0.008 0.031 c 0 -0.008 -0.002 -0.016 -0.004 -0.016 c -0.001 0 -0.004 0.008 -0.004 0.016 c 0 -0.004 -0.001 -0.008 -0.002 -0.008 c 0 -0.001 -0.002 0.004 -0.002 0.008 c 0 -0.002 0 -0.004 -0.001 -0.004 c 0 0.001 -0.001 0.002 -0.001 0.004 c 0 -0.001 0 -0.002 0 -0.003 c -0.001 0 -0.001 0.001 -0.001 0.002 c -0.001 0 -0.001 -0.001 -0.001 -0.002 c -0.001 0 -0.001 0.001 -0.001 0.002 E" pathEditMode="relative" ptsTypes="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147905"/>
              </p:ext>
            </p:extLst>
          </p:nvPr>
        </p:nvGraphicFramePr>
        <p:xfrm>
          <a:off x="457200" y="1600200"/>
          <a:ext cx="8229600" cy="45034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098576"/>
                <a:gridCol w="2016224"/>
                <a:gridCol w="2057400"/>
                <a:gridCol w="2057400"/>
              </a:tblGrid>
              <a:tr h="3886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přídavná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měkká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 í</a:t>
                      </a:r>
                    </a:p>
                    <a:p>
                      <a:pPr algn="ctr"/>
                      <a:r>
                        <a:rPr lang="cs-CZ" sz="2800" dirty="0" smtClean="0"/>
                        <a:t>jarní</a:t>
                      </a:r>
                      <a:endParaRPr lang="cs-CZ" sz="2800" dirty="0"/>
                    </a:p>
                  </a:txBody>
                  <a:tcPr>
                    <a:solidFill>
                      <a:srgbClr val="8BE1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 -í</a:t>
                      </a:r>
                    </a:p>
                    <a:p>
                      <a:r>
                        <a:rPr lang="cs-CZ" sz="2800" dirty="0" smtClean="0"/>
                        <a:t>        jarní</a:t>
                      </a:r>
                      <a:endParaRPr lang="cs-CZ" sz="2800" dirty="0"/>
                    </a:p>
                  </a:txBody>
                  <a:tcPr>
                    <a:solidFill>
                      <a:srgbClr val="FF8C7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- í</a:t>
                      </a:r>
                    </a:p>
                    <a:p>
                      <a:r>
                        <a:rPr lang="cs-CZ" sz="2800" dirty="0" smtClean="0"/>
                        <a:t>     jarní</a:t>
                      </a:r>
                      <a:endParaRPr lang="cs-CZ" sz="2800" dirty="0"/>
                    </a:p>
                  </a:txBody>
                  <a:tcPr>
                    <a:solidFill>
                      <a:srgbClr val="B8FA9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tvrdá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     -ý</a:t>
                      </a:r>
                    </a:p>
                    <a:p>
                      <a:pPr algn="ctr"/>
                      <a:r>
                        <a:rPr lang="cs-CZ" sz="2800" dirty="0" smtClean="0"/>
                        <a:t>mladý</a:t>
                      </a:r>
                      <a:endParaRPr lang="cs-CZ" sz="2800" dirty="0"/>
                    </a:p>
                  </a:txBody>
                  <a:tcPr>
                    <a:solidFill>
                      <a:srgbClr val="8BE1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-á</a:t>
                      </a:r>
                    </a:p>
                    <a:p>
                      <a:r>
                        <a:rPr lang="cs-CZ" sz="2800" dirty="0" smtClean="0"/>
                        <a:t>      mladá</a:t>
                      </a:r>
                      <a:endParaRPr lang="cs-CZ" sz="2800" dirty="0"/>
                    </a:p>
                  </a:txBody>
                  <a:tcPr>
                    <a:solidFill>
                      <a:srgbClr val="FF8C7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-é</a:t>
                      </a:r>
                    </a:p>
                    <a:p>
                      <a:r>
                        <a:rPr lang="cs-CZ" sz="2800" dirty="0" smtClean="0"/>
                        <a:t>    mladé</a:t>
                      </a:r>
                      <a:endParaRPr lang="cs-CZ" sz="2800" dirty="0"/>
                    </a:p>
                  </a:txBody>
                  <a:tcPr>
                    <a:solidFill>
                      <a:srgbClr val="B8FA9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přivlastňova-cí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-in</a:t>
                      </a:r>
                    </a:p>
                    <a:p>
                      <a:pPr algn="ctr"/>
                      <a:r>
                        <a:rPr lang="cs-CZ" sz="2800" dirty="0" smtClean="0"/>
                        <a:t>matčin</a:t>
                      </a:r>
                    </a:p>
                    <a:p>
                      <a:r>
                        <a:rPr lang="cs-CZ" sz="2800" dirty="0" smtClean="0"/>
                        <a:t>     -</a:t>
                      </a:r>
                      <a:r>
                        <a:rPr lang="cs-CZ" sz="2800" dirty="0" err="1" smtClean="0"/>
                        <a:t>ův</a:t>
                      </a:r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otcův</a:t>
                      </a:r>
                      <a:endParaRPr lang="cs-CZ" sz="2800" dirty="0"/>
                    </a:p>
                  </a:txBody>
                  <a:tcPr>
                    <a:solidFill>
                      <a:srgbClr val="8BE1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ina</a:t>
                      </a:r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matčina</a:t>
                      </a:r>
                    </a:p>
                    <a:p>
                      <a:pPr algn="ctr"/>
                      <a:r>
                        <a:rPr lang="cs-CZ" sz="2800" dirty="0" smtClean="0"/>
                        <a:t>-ova</a:t>
                      </a:r>
                    </a:p>
                    <a:p>
                      <a:pPr algn="ctr"/>
                      <a:r>
                        <a:rPr lang="cs-CZ" sz="2800" dirty="0" smtClean="0"/>
                        <a:t>otcova</a:t>
                      </a:r>
                    </a:p>
                    <a:p>
                      <a:endParaRPr lang="cs-CZ" sz="2800" dirty="0"/>
                    </a:p>
                  </a:txBody>
                  <a:tcPr>
                    <a:solidFill>
                      <a:srgbClr val="FF8C7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ino</a:t>
                      </a:r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matčino</a:t>
                      </a:r>
                    </a:p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ovo</a:t>
                      </a:r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otcova</a:t>
                      </a:r>
                      <a:endParaRPr lang="cs-CZ" sz="2800" dirty="0"/>
                    </a:p>
                  </a:txBody>
                  <a:tcPr>
                    <a:solidFill>
                      <a:srgbClr val="B8FA9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25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47516" y="1207008"/>
            <a:ext cx="2592288" cy="12961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Tvrdá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299234" y="1237071"/>
            <a:ext cx="2592288" cy="12961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Měkká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158827" y="1196752"/>
            <a:ext cx="2592288" cy="12961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Přivlastňovací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933525" y="2575121"/>
            <a:ext cx="432048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776123" y="2575121"/>
            <a:ext cx="140344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73826" y="2575121"/>
            <a:ext cx="52551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427863" y="4090338"/>
            <a:ext cx="792088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</a:t>
            </a:r>
            <a:r>
              <a:rPr lang="cs-CZ" sz="2400" b="1" dirty="0" err="1" smtClean="0"/>
              <a:t>ovo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7971690" y="3082226"/>
            <a:ext cx="648072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-in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510605" y="3049860"/>
            <a:ext cx="648072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</a:t>
            </a:r>
            <a:r>
              <a:rPr lang="cs-CZ" sz="2400" b="1" dirty="0" err="1" smtClean="0"/>
              <a:t>ův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3550445" y="3445315"/>
            <a:ext cx="64807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2238009" y="3442266"/>
            <a:ext cx="64807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é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1452087" y="3456318"/>
            <a:ext cx="64807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588174" y="3439217"/>
            <a:ext cx="64807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ý</a:t>
            </a:r>
            <a:endParaRPr lang="cs-CZ" sz="2400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3874481" y="2578170"/>
            <a:ext cx="216024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665632" y="2677192"/>
            <a:ext cx="192646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242633" y="2614174"/>
            <a:ext cx="432048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6845961" y="2480526"/>
            <a:ext cx="216024" cy="576064"/>
          </a:xfrm>
          <a:prstGeom prst="line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806749" y="2480526"/>
            <a:ext cx="504056" cy="576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499115" y="3442266"/>
            <a:ext cx="64807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35" name="Obdélník 34"/>
          <p:cNvSpPr/>
          <p:nvPr/>
        </p:nvSpPr>
        <p:spPr>
          <a:xfrm>
            <a:off x="5292080" y="3445315"/>
            <a:ext cx="64807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36" name="Obdélník 35"/>
          <p:cNvSpPr/>
          <p:nvPr/>
        </p:nvSpPr>
        <p:spPr>
          <a:xfrm>
            <a:off x="6402593" y="3532072"/>
            <a:ext cx="864096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-ova</a:t>
            </a:r>
            <a:endParaRPr lang="cs-CZ" sz="2400" b="1" dirty="0"/>
          </a:p>
        </p:txBody>
      </p:sp>
      <p:sp>
        <p:nvSpPr>
          <p:cNvPr id="37" name="Obdélník 36"/>
          <p:cNvSpPr/>
          <p:nvPr/>
        </p:nvSpPr>
        <p:spPr>
          <a:xfrm>
            <a:off x="7957325" y="3573016"/>
            <a:ext cx="769610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</a:t>
            </a:r>
            <a:r>
              <a:rPr lang="cs-CZ" sz="2400" b="1" dirty="0" err="1" smtClean="0"/>
              <a:t>ina</a:t>
            </a:r>
            <a:endParaRPr lang="cs-CZ" sz="2400" b="1" dirty="0"/>
          </a:p>
        </p:txBody>
      </p:sp>
      <p:sp>
        <p:nvSpPr>
          <p:cNvPr id="38" name="Obdélník 37"/>
          <p:cNvSpPr/>
          <p:nvPr/>
        </p:nvSpPr>
        <p:spPr>
          <a:xfrm>
            <a:off x="7979261" y="4090338"/>
            <a:ext cx="747700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</a:t>
            </a:r>
            <a:r>
              <a:rPr lang="cs-CZ" sz="2400" b="1" dirty="0" err="1" smtClean="0"/>
              <a:t>ino</a:t>
            </a:r>
            <a:endParaRPr lang="cs-CZ" sz="2400" b="1" dirty="0"/>
          </a:p>
        </p:txBody>
      </p:sp>
      <p:sp>
        <p:nvSpPr>
          <p:cNvPr id="39" name="Obdélník 38"/>
          <p:cNvSpPr/>
          <p:nvPr/>
        </p:nvSpPr>
        <p:spPr>
          <a:xfrm>
            <a:off x="728674" y="4377474"/>
            <a:ext cx="2030913" cy="128377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ten mladý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mladá</a:t>
            </a:r>
          </a:p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to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mladé</a:t>
            </a:r>
          </a:p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540510" y="4306362"/>
            <a:ext cx="2183618" cy="13557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ten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jarní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jarní</a:t>
            </a:r>
            <a:r>
              <a:rPr lang="cs-CZ" sz="2000" b="1" dirty="0" smtClean="0"/>
              <a:t> </a:t>
            </a:r>
          </a:p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to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jarní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72279" y="4812379"/>
            <a:ext cx="3096344" cy="19442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ten otcův, matčin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ta otcova, matčina</a:t>
            </a:r>
          </a:p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to otcova, matčino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47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Algoritmus pro určování přídavného jména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03648" y="1988840"/>
            <a:ext cx="5976664" cy="64807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zjistíme</a:t>
            </a:r>
            <a:r>
              <a:rPr lang="cs-CZ" dirty="0" smtClean="0"/>
              <a:t> </a:t>
            </a:r>
            <a:r>
              <a:rPr lang="cs-CZ" sz="2400" b="1" dirty="0" smtClean="0"/>
              <a:t>koncovky</a:t>
            </a:r>
            <a:r>
              <a:rPr lang="cs-CZ" sz="2800" b="1" dirty="0" smtClean="0"/>
              <a:t> 3 </a:t>
            </a:r>
            <a:r>
              <a:rPr lang="cs-CZ" sz="2400" b="1" dirty="0" smtClean="0"/>
              <a:t>rodů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123728" y="2564904"/>
            <a:ext cx="576064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41246" y="3019075"/>
            <a:ext cx="2376264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jsou-li stejné</a:t>
            </a:r>
            <a:endParaRPr lang="cs-CZ" sz="2400" b="1" dirty="0"/>
          </a:p>
        </p:txBody>
      </p:sp>
      <p:cxnSp>
        <p:nvCxnSpPr>
          <p:cNvPr id="11" name="Přímá spojnice se šipkou 10"/>
          <p:cNvCxnSpPr>
            <a:stCxn id="9" idx="2"/>
          </p:cNvCxnSpPr>
          <p:nvPr/>
        </p:nvCxnSpPr>
        <p:spPr>
          <a:xfrm>
            <a:off x="1729378" y="3595139"/>
            <a:ext cx="0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899592" y="4099195"/>
            <a:ext cx="1512168" cy="64807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-í, -í, -í</a:t>
            </a:r>
            <a:endParaRPr lang="cs-CZ" sz="2800" b="1" dirty="0"/>
          </a:p>
        </p:txBody>
      </p:sp>
      <p:cxnSp>
        <p:nvCxnSpPr>
          <p:cNvPr id="14" name="Přímá spojnice se šipkou 13"/>
          <p:cNvCxnSpPr>
            <a:stCxn id="12" idx="2"/>
          </p:cNvCxnSpPr>
          <p:nvPr/>
        </p:nvCxnSpPr>
        <p:spPr>
          <a:xfrm>
            <a:off x="1655676" y="4747267"/>
            <a:ext cx="0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97230" y="5251323"/>
            <a:ext cx="266429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př. j. měkké</a:t>
            </a:r>
            <a:endParaRPr lang="cs-CZ" sz="24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619672" y="5642633"/>
            <a:ext cx="36004" cy="36004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63369" y="6099853"/>
            <a:ext cx="2304256" cy="5486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píšeme vždy -í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470814" y="2567266"/>
            <a:ext cx="0" cy="45180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211960" y="3019075"/>
            <a:ext cx="2664296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jsou-li různé</a:t>
            </a:r>
            <a:endParaRPr lang="cs-CZ" sz="2400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4716016" y="3595139"/>
            <a:ext cx="432048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724128" y="3595139"/>
            <a:ext cx="504056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013938" y="4132628"/>
            <a:ext cx="1224136" cy="45417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-ý, -á,-é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5604232" y="4187736"/>
            <a:ext cx="3539768" cy="4209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-in, -</a:t>
            </a:r>
            <a:r>
              <a:rPr lang="cs-CZ" sz="2400" b="1" dirty="0" err="1" smtClean="0"/>
              <a:t>ina</a:t>
            </a:r>
            <a:r>
              <a:rPr lang="cs-CZ" sz="2400" b="1" dirty="0" smtClean="0"/>
              <a:t>,-</a:t>
            </a:r>
            <a:r>
              <a:rPr lang="cs-CZ" sz="2400" b="1" dirty="0" err="1" smtClean="0"/>
              <a:t>ino</a:t>
            </a:r>
            <a:r>
              <a:rPr lang="cs-CZ" sz="2400" b="1" dirty="0" smtClean="0"/>
              <a:t>, -</a:t>
            </a:r>
            <a:r>
              <a:rPr lang="cs-CZ" sz="2400" b="1" dirty="0" err="1" smtClean="0"/>
              <a:t>ův</a:t>
            </a:r>
            <a:r>
              <a:rPr lang="cs-CZ" sz="2400" b="1" dirty="0" smtClean="0"/>
              <a:t>,-ova,-</a:t>
            </a:r>
            <a:r>
              <a:rPr lang="cs-CZ" sz="2400" b="1" dirty="0" err="1" smtClean="0"/>
              <a:t>ovo</a:t>
            </a:r>
            <a:endParaRPr lang="cs-CZ" sz="2400" b="1" dirty="0"/>
          </a:p>
        </p:txBody>
      </p:sp>
      <p:cxnSp>
        <p:nvCxnSpPr>
          <p:cNvPr id="31" name="Přímá spojnice 30"/>
          <p:cNvCxnSpPr>
            <a:stCxn id="28" idx="2"/>
          </p:cNvCxnSpPr>
          <p:nvPr/>
        </p:nvCxnSpPr>
        <p:spPr>
          <a:xfrm>
            <a:off x="4626006" y="4586799"/>
            <a:ext cx="844808" cy="498385"/>
          </a:xfrm>
          <a:prstGeom prst="line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5724128" y="4608722"/>
            <a:ext cx="648072" cy="4764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932040" y="5196233"/>
            <a:ext cx="2088232" cy="571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píšeme – ý(y)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598906" y="5773690"/>
            <a:ext cx="2988332" cy="10353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kromě 1. a 5. p. č. množného, r. mužského životného –í(i) </a:t>
            </a:r>
            <a:endParaRPr lang="cs-CZ" b="1" dirty="0"/>
          </a:p>
        </p:txBody>
      </p:sp>
      <p:sp>
        <p:nvSpPr>
          <p:cNvPr id="36" name="Obdélník 35"/>
          <p:cNvSpPr/>
          <p:nvPr/>
        </p:nvSpPr>
        <p:spPr>
          <a:xfrm>
            <a:off x="7884368" y="4999295"/>
            <a:ext cx="936104" cy="164923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7.p.</a:t>
            </a:r>
          </a:p>
          <a:p>
            <a:pPr algn="ctr"/>
            <a:r>
              <a:rPr lang="cs-CZ" sz="2400" b="1" dirty="0" smtClean="0"/>
              <a:t>-</a:t>
            </a:r>
            <a:r>
              <a:rPr lang="cs-CZ" sz="2400" b="1" dirty="0" err="1" smtClean="0"/>
              <a:t>ými</a:t>
            </a:r>
            <a:endParaRPr lang="cs-CZ" sz="2400" b="1" dirty="0"/>
          </a:p>
        </p:txBody>
      </p:sp>
      <p:sp>
        <p:nvSpPr>
          <p:cNvPr id="39" name="Obdélník 38"/>
          <p:cNvSpPr/>
          <p:nvPr/>
        </p:nvSpPr>
        <p:spPr>
          <a:xfrm>
            <a:off x="7020272" y="3717032"/>
            <a:ext cx="1944216" cy="3821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přivlastňovací</a:t>
            </a:r>
            <a:endParaRPr lang="cs-CZ" b="1" dirty="0"/>
          </a:p>
        </p:txBody>
      </p:sp>
      <p:sp>
        <p:nvSpPr>
          <p:cNvPr id="40" name="Obdélník 39"/>
          <p:cNvSpPr/>
          <p:nvPr/>
        </p:nvSpPr>
        <p:spPr>
          <a:xfrm>
            <a:off x="3509882" y="3672577"/>
            <a:ext cx="1206134" cy="3821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tvrdá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6640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 animBg="1"/>
      <p:bldP spid="15" grpId="0" animBg="1"/>
      <p:bldP spid="18" grpId="0" animBg="1"/>
      <p:bldP spid="23" grpId="0" animBg="1"/>
      <p:bldP spid="28" grpId="0" animBg="1"/>
      <p:bldP spid="29" grpId="0" animBg="1"/>
      <p:bldP spid="34" grpId="0" animBg="1"/>
      <p:bldP spid="35" grpId="0" animBg="1"/>
      <p:bldP spid="36" grpId="0" animBg="1"/>
      <p:bldP spid="39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 tabulky napište druh, rod, pád a číslo přídavných jmen a pak doplňte –í/ý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452076"/>
              </p:ext>
            </p:extLst>
          </p:nvPr>
        </p:nvGraphicFramePr>
        <p:xfrm>
          <a:off x="457200" y="1545811"/>
          <a:ext cx="8229600" cy="4348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394720"/>
                <a:gridCol w="792088"/>
                <a:gridCol w="1368152"/>
                <a:gridCol w="1584176"/>
                <a:gridCol w="10904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T, M,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borov</a:t>
                      </a:r>
                      <a:r>
                        <a:rPr lang="cs-CZ" dirty="0" smtClean="0"/>
                        <a:t>___</a:t>
                      </a:r>
                      <a:r>
                        <a:rPr lang="cs-CZ" baseline="0" dirty="0" smtClean="0"/>
                        <a:t> 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osl</a:t>
                      </a:r>
                      <a:r>
                        <a:rPr lang="cs-CZ" dirty="0" smtClean="0"/>
                        <a:t>___ </a:t>
                      </a:r>
                      <a:r>
                        <a:rPr lang="cs-CZ" baseline="0" dirty="0" smtClean="0"/>
                        <a:t> ucho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vesel___ kamarádi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</a:t>
                      </a:r>
                      <a:r>
                        <a:rPr lang="cs-CZ" dirty="0" err="1" smtClean="0"/>
                        <a:t>bíl</a:t>
                      </a:r>
                      <a:r>
                        <a:rPr lang="cs-CZ" dirty="0" smtClean="0"/>
                        <a:t>___ch šátcích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nesměl___ člověk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Smetanov</a:t>
                      </a:r>
                      <a:r>
                        <a:rPr lang="cs-CZ" dirty="0" smtClean="0"/>
                        <a:t>___ opery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</a:t>
                      </a:r>
                      <a:r>
                        <a:rPr lang="cs-CZ" dirty="0" err="1" smtClean="0"/>
                        <a:t>automobilov</a:t>
                      </a:r>
                      <a:r>
                        <a:rPr lang="cs-CZ" dirty="0" smtClean="0"/>
                        <a:t>___ch závodech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ořechov</a:t>
                      </a:r>
                      <a:r>
                        <a:rPr lang="cs-CZ" baseline="0" dirty="0" smtClean="0"/>
                        <a:t>___mi dorty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balkonov</a:t>
                      </a:r>
                      <a:r>
                        <a:rPr lang="cs-CZ" dirty="0" smtClean="0"/>
                        <a:t>___  ch oken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leskl___ m broukem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851920" y="2204864"/>
            <a:ext cx="720080" cy="38164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wordArtVert" lIns="72000" tIns="18000" rIns="72000" bIns="18000" rtlCol="0" anchor="ctr"/>
          <a:lstStyle/>
          <a:p>
            <a:pPr algn="ctr"/>
            <a:r>
              <a:rPr lang="cs-CZ" spc="300" dirty="0" smtClean="0"/>
              <a:t>TMTTTPTTTT</a:t>
            </a:r>
            <a:endParaRPr lang="cs-CZ" spc="300" dirty="0"/>
          </a:p>
        </p:txBody>
      </p:sp>
      <p:sp>
        <p:nvSpPr>
          <p:cNvPr id="6" name="Obdélník 5"/>
          <p:cNvSpPr/>
          <p:nvPr/>
        </p:nvSpPr>
        <p:spPr>
          <a:xfrm>
            <a:off x="4685662" y="2220031"/>
            <a:ext cx="1440160" cy="38164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rtlCol="0" anchor="ctr"/>
          <a:lstStyle/>
          <a:p>
            <a:pPr algn="ctr"/>
            <a:r>
              <a:rPr lang="cs-CZ" sz="2400" spc="100" dirty="0" smtClean="0"/>
              <a:t>m. než.</a:t>
            </a:r>
          </a:p>
          <a:p>
            <a:pPr algn="ctr"/>
            <a:r>
              <a:rPr lang="cs-CZ" sz="2400" spc="100" dirty="0" err="1" smtClean="0"/>
              <a:t>r.stř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m.živ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m.než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m.živ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r.ž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m.než</a:t>
            </a:r>
            <a:endParaRPr lang="cs-CZ" sz="2400" spc="100" dirty="0" smtClean="0"/>
          </a:p>
          <a:p>
            <a:pPr algn="ctr"/>
            <a:r>
              <a:rPr lang="cs-CZ" sz="2400" spc="100" dirty="0" err="1" smtClean="0"/>
              <a:t>m.než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r.stř</a:t>
            </a:r>
            <a:r>
              <a:rPr lang="cs-CZ" sz="2400" spc="100" dirty="0" smtClean="0"/>
              <a:t>.</a:t>
            </a:r>
          </a:p>
          <a:p>
            <a:pPr algn="ctr"/>
            <a:r>
              <a:rPr lang="cs-CZ" sz="2400" spc="100" dirty="0" err="1" smtClean="0"/>
              <a:t>m.živ</a:t>
            </a:r>
            <a:r>
              <a:rPr lang="cs-CZ" sz="2400" spc="100" dirty="0" smtClean="0"/>
              <a:t>.</a:t>
            </a:r>
          </a:p>
          <a:p>
            <a:pPr algn="ctr"/>
            <a:endParaRPr lang="cs-CZ" b="1" spc="100" dirty="0"/>
          </a:p>
        </p:txBody>
      </p:sp>
      <p:sp>
        <p:nvSpPr>
          <p:cNvPr id="8" name="Obdélník 7"/>
          <p:cNvSpPr/>
          <p:nvPr/>
        </p:nvSpPr>
        <p:spPr>
          <a:xfrm>
            <a:off x="6156176" y="2132856"/>
            <a:ext cx="1080120" cy="38164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kern="1400" spc="-150" dirty="0" smtClean="0"/>
              <a:t>1.</a:t>
            </a:r>
          </a:p>
          <a:p>
            <a:pPr algn="ctr"/>
            <a:r>
              <a:rPr lang="cs-CZ" sz="2400" kern="1400" spc="-150" dirty="0" smtClean="0"/>
              <a:t>1.</a:t>
            </a:r>
          </a:p>
          <a:p>
            <a:pPr algn="ctr"/>
            <a:r>
              <a:rPr lang="cs-CZ" sz="2400" kern="1400" spc="-150" dirty="0" smtClean="0"/>
              <a:t>1.</a:t>
            </a:r>
          </a:p>
          <a:p>
            <a:pPr algn="ctr"/>
            <a:r>
              <a:rPr lang="cs-CZ" sz="2400" kern="1400" spc="-150" dirty="0" smtClean="0"/>
              <a:t>6.</a:t>
            </a:r>
          </a:p>
          <a:p>
            <a:pPr algn="ctr"/>
            <a:r>
              <a:rPr lang="cs-CZ" sz="2400" kern="1400" spc="-150" dirty="0" smtClean="0"/>
              <a:t>1.</a:t>
            </a:r>
          </a:p>
          <a:p>
            <a:pPr algn="ctr"/>
            <a:r>
              <a:rPr lang="cs-CZ" sz="2400" kern="1400" spc="-150" dirty="0" smtClean="0"/>
              <a:t>1.</a:t>
            </a:r>
          </a:p>
          <a:p>
            <a:pPr algn="ctr"/>
            <a:r>
              <a:rPr lang="cs-CZ" sz="2400" kern="1400" spc="-150" dirty="0" smtClean="0"/>
              <a:t>6.</a:t>
            </a:r>
          </a:p>
          <a:p>
            <a:pPr algn="ctr"/>
            <a:r>
              <a:rPr lang="cs-CZ" sz="2400" kern="1400" spc="-150" dirty="0" smtClean="0"/>
              <a:t>7.</a:t>
            </a:r>
          </a:p>
          <a:p>
            <a:pPr algn="ctr"/>
            <a:r>
              <a:rPr lang="cs-CZ" sz="2400" kern="1400" spc="-150" dirty="0" smtClean="0"/>
              <a:t>6.</a:t>
            </a:r>
          </a:p>
          <a:p>
            <a:pPr algn="ctr"/>
            <a:r>
              <a:rPr lang="cs-CZ" sz="2400" kern="1400" spc="-150" dirty="0" smtClean="0"/>
              <a:t>7.</a:t>
            </a:r>
            <a:endParaRPr lang="cs-CZ" sz="2400" kern="1400" spc="-150" dirty="0"/>
          </a:p>
        </p:txBody>
      </p:sp>
      <p:sp>
        <p:nvSpPr>
          <p:cNvPr id="9" name="Obdélník 8"/>
          <p:cNvSpPr/>
          <p:nvPr/>
        </p:nvSpPr>
        <p:spPr>
          <a:xfrm>
            <a:off x="7740352" y="2204864"/>
            <a:ext cx="792088" cy="36724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j.</a:t>
            </a:r>
          </a:p>
          <a:p>
            <a:pPr algn="ctr"/>
            <a:r>
              <a:rPr lang="cs-CZ" sz="2400" dirty="0" smtClean="0"/>
              <a:t>j.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j.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mn.</a:t>
            </a:r>
          </a:p>
          <a:p>
            <a:pPr algn="ctr"/>
            <a:r>
              <a:rPr lang="cs-CZ" sz="2400" dirty="0" smtClean="0"/>
              <a:t>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59971" y="2827784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051720" y="4333528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27883" y="4649688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27883" y="5106888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43608" y="5564088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134470" y="2083070"/>
            <a:ext cx="288032" cy="4682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203987" y="3631166"/>
            <a:ext cx="288032" cy="4682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549564" y="3865287"/>
            <a:ext cx="288032" cy="4682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043608" y="3284984"/>
            <a:ext cx="288032" cy="4682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ý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46438" y="2438984"/>
            <a:ext cx="288032" cy="457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263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 ze zadaných slov přídavná jména přivlastňovací k podstatnému jménu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počítač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54659" y="3501008"/>
            <a:ext cx="1801117" cy="28803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Jan</a:t>
            </a:r>
          </a:p>
          <a:p>
            <a:pPr algn="ctr"/>
            <a:r>
              <a:rPr lang="cs-CZ" sz="2000" dirty="0"/>
              <a:t>Z</a:t>
            </a:r>
            <a:r>
              <a:rPr lang="cs-CZ" sz="2000" dirty="0" smtClean="0"/>
              <a:t>byněk</a:t>
            </a:r>
          </a:p>
          <a:p>
            <a:pPr algn="ctr"/>
            <a:r>
              <a:rPr lang="cs-CZ" sz="2000" dirty="0" smtClean="0"/>
              <a:t>soused</a:t>
            </a:r>
          </a:p>
          <a:p>
            <a:pPr algn="ctr"/>
            <a:r>
              <a:rPr lang="cs-CZ" sz="2000" dirty="0" smtClean="0"/>
              <a:t>Vašek</a:t>
            </a:r>
          </a:p>
          <a:p>
            <a:pPr algn="ctr"/>
            <a:r>
              <a:rPr lang="cs-CZ" sz="2000" dirty="0" smtClean="0"/>
              <a:t>Martin</a:t>
            </a:r>
          </a:p>
          <a:p>
            <a:pPr algn="ctr"/>
            <a:r>
              <a:rPr lang="cs-CZ" sz="2000" dirty="0" smtClean="0"/>
              <a:t>Klára</a:t>
            </a:r>
          </a:p>
          <a:p>
            <a:pPr algn="ctr"/>
            <a:r>
              <a:rPr lang="cs-CZ" sz="2000" dirty="0" smtClean="0"/>
              <a:t>Iveta</a:t>
            </a:r>
          </a:p>
          <a:p>
            <a:pPr algn="ctr"/>
            <a:r>
              <a:rPr lang="cs-CZ" sz="2000" dirty="0" smtClean="0"/>
              <a:t>Monika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131840" y="3501008"/>
            <a:ext cx="1801117" cy="28803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Jan</a:t>
            </a:r>
            <a:r>
              <a:rPr lang="cs-CZ" sz="2000" dirty="0" smtClean="0">
                <a:solidFill>
                  <a:srgbClr val="FF0000"/>
                </a:solidFill>
              </a:rPr>
              <a:t>ův</a:t>
            </a:r>
            <a:endParaRPr lang="cs-CZ" sz="2000" dirty="0" smtClean="0"/>
          </a:p>
          <a:p>
            <a:pPr algn="ctr"/>
            <a:r>
              <a:rPr lang="cs-CZ" sz="2000" dirty="0" smtClean="0"/>
              <a:t>Zbyňkův</a:t>
            </a:r>
          </a:p>
          <a:p>
            <a:pPr algn="ctr"/>
            <a:r>
              <a:rPr lang="cs-CZ" sz="2000" dirty="0" smtClean="0"/>
              <a:t>sousedův</a:t>
            </a:r>
          </a:p>
          <a:p>
            <a:pPr algn="ctr"/>
            <a:r>
              <a:rPr lang="cs-CZ" sz="2000" dirty="0" smtClean="0"/>
              <a:t>Vaškův</a:t>
            </a:r>
          </a:p>
          <a:p>
            <a:pPr algn="ctr"/>
            <a:r>
              <a:rPr lang="cs-CZ" sz="2000" dirty="0" smtClean="0"/>
              <a:t>Martinův</a:t>
            </a:r>
          </a:p>
          <a:p>
            <a:pPr algn="ctr"/>
            <a:r>
              <a:rPr lang="cs-CZ" sz="2000" dirty="0" smtClean="0"/>
              <a:t>Klářin</a:t>
            </a:r>
          </a:p>
          <a:p>
            <a:pPr algn="ctr"/>
            <a:r>
              <a:rPr lang="cs-CZ" sz="2000" dirty="0" smtClean="0"/>
              <a:t>Ivetin</a:t>
            </a:r>
          </a:p>
          <a:p>
            <a:pPr algn="ctr"/>
            <a:r>
              <a:rPr lang="cs-CZ" sz="2000" dirty="0" smtClean="0"/>
              <a:t>Moničin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6948264" y="4221088"/>
            <a:ext cx="1872208" cy="21602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 přídavných jmen přivlastňovacích odvozených od vlastních jmen píšeme velké písmeno.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220072" y="4941168"/>
            <a:ext cx="15841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187624" y="2924944"/>
            <a:ext cx="936104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192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animBg="1"/>
      <p:bldP spid="6" grpId="0" animBg="1"/>
      <p:bldP spid="3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 dirty="0" smtClean="0"/>
              <a:t>Havlíčkův Brod</a:t>
            </a:r>
            <a:r>
              <a:rPr lang="cs-CZ" dirty="0"/>
              <a:t> : Alter, 1999. 188 s. ISBN 80-7245-1001-8.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</a:t>
            </a:r>
            <a:r>
              <a:rPr lang="cs-CZ" i="1" smtClean="0"/>
              <a:t>cvičení</a:t>
            </a:r>
            <a:r>
              <a:rPr lang="cs-CZ" smtClean="0"/>
              <a:t>.Liberec: </a:t>
            </a:r>
            <a:r>
              <a:rPr lang="cs-CZ" dirty="0"/>
              <a:t>ALTER, 1998. 80 s. ISBN 80-85775-86-7.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73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38100">
          <a:solidFill>
            <a:schemeClr val="tx1"/>
          </a:solidFill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827</TotalTime>
  <Words>532</Words>
  <Application>Microsoft Office PowerPoint</Application>
  <PresentationFormat>Předvádění na obrazovce (4:3)</PresentationFormat>
  <Paragraphs>201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Přídavná jména I</vt:lpstr>
      <vt:lpstr>Přídavná jména</vt:lpstr>
      <vt:lpstr>Přídavná jména</vt:lpstr>
      <vt:lpstr>Přiřaď výrazy ke správnému rodu</vt:lpstr>
      <vt:lpstr>Druhy přídavných jmen</vt:lpstr>
      <vt:lpstr>Druhy přídavných jmen</vt:lpstr>
      <vt:lpstr>Algoritmus pro určování přídavného jména</vt:lpstr>
      <vt:lpstr>Do tabulky napište druh, rod, pád a číslo přídavných jmen a pak doplňte –í/ý</vt:lpstr>
      <vt:lpstr>Přídavná jména přivlastňovací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38</cp:revision>
  <dcterms:created xsi:type="dcterms:W3CDTF">2011-08-03T06:27:36Z</dcterms:created>
  <dcterms:modified xsi:type="dcterms:W3CDTF">2011-11-12T18:51:28Z</dcterms:modified>
</cp:coreProperties>
</file>