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9085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54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68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51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55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28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994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089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47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3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5B3121-EE26-41B1-B6E2-646AC69C47B3}" type="datetimeFigureOut">
              <a:rPr lang="cs-CZ" smtClean="0"/>
              <a:t>12.11.2011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49A96-463C-4927-8E43-0926CE4211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VY_32_INOVACE_03-07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478189"/>
              </p:ext>
            </p:extLst>
          </p:nvPr>
        </p:nvGraphicFramePr>
        <p:xfrm>
          <a:off x="1419810" y="2276873"/>
          <a:ext cx="6208395" cy="2357615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508760"/>
                <a:gridCol w="4699635"/>
              </a:tblGrid>
              <a:tr h="28803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6785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Tvarosloví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Přídavná jména - stupňování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 </a:t>
                      </a:r>
                      <a:r>
                        <a:rPr lang="cs-CZ" sz="1400" kern="50" smtClean="0">
                          <a:effectLst/>
                        </a:rPr>
                        <a:t>9.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se stupňováním přídavných jmen a zopakuje</a:t>
                      </a:r>
                      <a:r>
                        <a:rPr lang="cs-CZ" sz="1400" kern="50" baseline="0" dirty="0" smtClean="0">
                          <a:effectLst/>
                        </a:rPr>
                        <a:t> je.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37808" y="548680"/>
            <a:ext cx="7772400" cy="147002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Přídavná jména II</a:t>
            </a:r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Přídavná jména 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Stupňování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86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94530"/>
            <a:ext cx="8229600" cy="4525963"/>
          </a:xfrm>
        </p:spPr>
        <p:txBody>
          <a:bodyPr/>
          <a:lstStyle/>
          <a:p>
            <a:r>
              <a:rPr lang="cs-CZ" dirty="0" smtClean="0"/>
              <a:t>Přídavná jména měkká a tvrdá mohou vyjádřit trojí stupeň vlastností.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3.stupeň</a:t>
            </a:r>
          </a:p>
          <a:p>
            <a:pPr marL="0" indent="0">
              <a:buNone/>
            </a:pPr>
            <a:r>
              <a:rPr lang="cs-CZ" dirty="0" smtClean="0"/>
              <a:t>                                 2. stupeň           </a:t>
            </a:r>
            <a:r>
              <a:rPr lang="cs-CZ" dirty="0" smtClean="0">
                <a:solidFill>
                  <a:srgbClr val="7030A0"/>
                </a:solidFill>
              </a:rPr>
              <a:t>největší</a:t>
            </a:r>
          </a:p>
          <a:p>
            <a:pPr marL="0" indent="0">
              <a:buNone/>
            </a:pPr>
            <a:r>
              <a:rPr lang="cs-CZ" dirty="0" smtClean="0"/>
              <a:t>        1. stupeň          </a:t>
            </a:r>
            <a:r>
              <a:rPr lang="cs-CZ" dirty="0" smtClean="0">
                <a:solidFill>
                  <a:srgbClr val="7030A0"/>
                </a:solidFill>
              </a:rPr>
              <a:t>větší  </a:t>
            </a:r>
            <a:r>
              <a:rPr lang="cs-CZ" dirty="0" smtClean="0"/>
              <a:t>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 smtClean="0">
                <a:solidFill>
                  <a:srgbClr val="7030A0"/>
                </a:solidFill>
              </a:rPr>
              <a:t>velký  </a:t>
            </a:r>
            <a:endParaRPr lang="cs-CZ" dirty="0">
              <a:solidFill>
                <a:srgbClr val="7030A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43403" y="5307506"/>
            <a:ext cx="8064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050694" y="4725144"/>
            <a:ext cx="0" cy="5823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18824" y="4725144"/>
            <a:ext cx="24010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419872" y="4077073"/>
            <a:ext cx="19153" cy="648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439025" y="4077071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5936704" y="3356992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959305" y="3573016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14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Stupňování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0909437"/>
              </p:ext>
            </p:extLst>
          </p:nvPr>
        </p:nvGraphicFramePr>
        <p:xfrm>
          <a:off x="457200" y="1600200"/>
          <a:ext cx="8229600" cy="454152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/>
                        <a:t>1.stupeň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/>
                        <a:t>2.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stupeň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/>
                        <a:t>3. stupeň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/>
                        <a:t>základní tvar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/>
                        <a:t>tvoří se od 1. stupně přidáním:</a:t>
                      </a:r>
                    </a:p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-í, -</a:t>
                      </a:r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ší</a:t>
                      </a:r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, -</a:t>
                      </a:r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ejší</a:t>
                      </a:r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, -</a:t>
                      </a:r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ější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/>
                        <a:t>tvoří se z 2. stupně předponou </a:t>
                      </a:r>
                      <a:r>
                        <a:rPr lang="cs-CZ" sz="2800" dirty="0" err="1" smtClean="0">
                          <a:solidFill>
                            <a:srgbClr val="7030A0"/>
                          </a:solidFill>
                        </a:rPr>
                        <a:t>nej</a:t>
                      </a:r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-</a:t>
                      </a:r>
                      <a:endParaRPr lang="cs-CZ" sz="28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/>
                        <a:t>nový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/>
                        <a:t>nov</a:t>
                      </a:r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ější</a:t>
                      </a:r>
                      <a:endParaRPr lang="cs-CZ" sz="280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800" dirty="0" smtClean="0">
                          <a:solidFill>
                            <a:srgbClr val="7030A0"/>
                          </a:solidFill>
                        </a:rPr>
                        <a:t>nej</a:t>
                      </a:r>
                      <a:r>
                        <a:rPr lang="cs-CZ" sz="2800" dirty="0" smtClean="0"/>
                        <a:t>novější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04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Stupňování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</a:t>
            </a:r>
            <a:r>
              <a:rPr lang="cs-CZ" dirty="0" smtClean="0">
                <a:solidFill>
                  <a:srgbClr val="00B050"/>
                </a:solidFill>
              </a:rPr>
              <a:t>-í</a:t>
            </a:r>
            <a:r>
              <a:rPr lang="cs-CZ" dirty="0" smtClean="0"/>
              <a:t> se tvoří 2. stupeň přídavných jmen zakončených na  - </a:t>
            </a:r>
            <a:r>
              <a:rPr lang="cs-CZ" dirty="0" err="1" smtClean="0">
                <a:solidFill>
                  <a:srgbClr val="00B050"/>
                </a:solidFill>
              </a:rPr>
              <a:t>ký</a:t>
            </a:r>
            <a:r>
              <a:rPr lang="cs-CZ" dirty="0" smtClean="0"/>
              <a:t> (leh</a:t>
            </a:r>
            <a:r>
              <a:rPr lang="cs-CZ" dirty="0" smtClean="0">
                <a:solidFill>
                  <a:srgbClr val="00B050"/>
                </a:solidFill>
              </a:rPr>
              <a:t>ký</a:t>
            </a:r>
            <a:r>
              <a:rPr lang="cs-CZ" dirty="0" smtClean="0"/>
              <a:t> – leh</a:t>
            </a:r>
            <a:r>
              <a:rPr lang="cs-CZ" dirty="0" smtClean="0">
                <a:solidFill>
                  <a:srgbClr val="00B050"/>
                </a:solidFill>
              </a:rPr>
              <a:t>čí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smtClean="0">
                <a:solidFill>
                  <a:srgbClr val="FF0000"/>
                </a:solidFill>
              </a:rPr>
              <a:t>k                   č</a:t>
            </a:r>
          </a:p>
          <a:p>
            <a:r>
              <a:rPr lang="cs-CZ" dirty="0"/>
              <a:t> </a:t>
            </a:r>
            <a:r>
              <a:rPr lang="cs-CZ" dirty="0" smtClean="0"/>
              <a:t>Kde je před příponou -</a:t>
            </a:r>
            <a:r>
              <a:rPr lang="cs-CZ" dirty="0" err="1" smtClean="0"/>
              <a:t>ký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d,</a:t>
            </a:r>
            <a:r>
              <a:rPr lang="cs-CZ" dirty="0" smtClean="0"/>
              <a:t> je přípona – </a:t>
            </a:r>
            <a:r>
              <a:rPr lang="cs-CZ" b="1" dirty="0" err="1" smtClean="0">
                <a:solidFill>
                  <a:srgbClr val="FF0000"/>
                </a:solidFill>
              </a:rPr>
              <a:t>ší</a:t>
            </a:r>
            <a:r>
              <a:rPr lang="cs-CZ" dirty="0" smtClean="0"/>
              <a:t>              		</a:t>
            </a:r>
            <a:r>
              <a:rPr lang="cs-CZ" dirty="0" smtClean="0">
                <a:solidFill>
                  <a:srgbClr val="FF0000"/>
                </a:solidFill>
              </a:rPr>
              <a:t>sladší </a:t>
            </a:r>
            <a:r>
              <a:rPr lang="cs-CZ" dirty="0" smtClean="0"/>
              <a:t>  (!!!</a:t>
            </a:r>
            <a:r>
              <a:rPr lang="cs-CZ" dirty="0" smtClean="0">
                <a:solidFill>
                  <a:srgbClr val="0070C0"/>
                </a:solidFill>
              </a:rPr>
              <a:t>břit</a:t>
            </a:r>
            <a:r>
              <a:rPr lang="cs-CZ" u="sng" dirty="0" smtClean="0">
                <a:solidFill>
                  <a:srgbClr val="0070C0"/>
                </a:solidFill>
              </a:rPr>
              <a:t>čí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Některá přídavná jména tvoří 2. stupeň nepravidelně                 z jiného kořene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(dobrý – lepší, špatný - horší, malý – menší) 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915816" y="2996952"/>
            <a:ext cx="1224136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doprava 8"/>
          <p:cNvSpPr/>
          <p:nvPr/>
        </p:nvSpPr>
        <p:spPr>
          <a:xfrm>
            <a:off x="3347864" y="5080441"/>
            <a:ext cx="108012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971600" y="4077072"/>
            <a:ext cx="1224136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8376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Stupňování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Přípona 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ký</a:t>
            </a:r>
            <a:r>
              <a:rPr lang="cs-CZ" dirty="0" smtClean="0"/>
              <a:t> se však často odsouvá a 2. stupeň se pak tvoří příponou –</a:t>
            </a:r>
            <a:r>
              <a:rPr lang="cs-CZ" dirty="0" err="1" smtClean="0">
                <a:solidFill>
                  <a:srgbClr val="FF0000"/>
                </a:solidFill>
              </a:rPr>
              <a:t>ší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/>
              <a:t>krát</a:t>
            </a:r>
            <a:r>
              <a:rPr lang="cs-CZ" dirty="0" smtClean="0">
                <a:solidFill>
                  <a:srgbClr val="FF0000"/>
                </a:solidFill>
              </a:rPr>
              <a:t>ký    </a:t>
            </a:r>
            <a:r>
              <a:rPr lang="cs-CZ" dirty="0" smtClean="0"/>
              <a:t>-    krat</a:t>
            </a:r>
            <a:r>
              <a:rPr lang="cs-CZ" dirty="0" smtClean="0">
                <a:solidFill>
                  <a:srgbClr val="FF0000"/>
                </a:solidFill>
              </a:rPr>
              <a:t>ší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/>
              <a:t>hlad</a:t>
            </a:r>
            <a:r>
              <a:rPr lang="cs-CZ" dirty="0" smtClean="0">
                <a:solidFill>
                  <a:srgbClr val="FF0000"/>
                </a:solidFill>
              </a:rPr>
              <a:t>ký  </a:t>
            </a:r>
            <a:r>
              <a:rPr lang="cs-CZ" dirty="0" smtClean="0"/>
              <a:t> -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hlad</a:t>
            </a:r>
            <a:r>
              <a:rPr lang="cs-CZ" dirty="0" smtClean="0">
                <a:solidFill>
                  <a:srgbClr val="FF0000"/>
                </a:solidFill>
              </a:rPr>
              <a:t>ší </a:t>
            </a:r>
          </a:p>
          <a:p>
            <a:r>
              <a:rPr lang="cs-CZ" dirty="0" smtClean="0"/>
              <a:t>Před příponou</a:t>
            </a:r>
            <a:r>
              <a:rPr lang="cs-CZ" dirty="0" smtClean="0">
                <a:solidFill>
                  <a:srgbClr val="FF0000"/>
                </a:solidFill>
              </a:rPr>
              <a:t> –</a:t>
            </a:r>
            <a:r>
              <a:rPr lang="cs-CZ" dirty="0" err="1" smtClean="0">
                <a:solidFill>
                  <a:srgbClr val="FF0000"/>
                </a:solidFill>
              </a:rPr>
              <a:t>ší</a:t>
            </a:r>
            <a:r>
              <a:rPr lang="cs-CZ" dirty="0" smtClean="0"/>
              <a:t> se odsouvají  i přípony – </a:t>
            </a:r>
            <a:r>
              <a:rPr lang="cs-CZ" dirty="0" err="1" smtClean="0">
                <a:solidFill>
                  <a:srgbClr val="FF0000"/>
                </a:solidFill>
              </a:rPr>
              <a:t>oký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-ný, -ní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hlub</a:t>
            </a:r>
            <a:r>
              <a:rPr lang="cs-CZ" dirty="0" smtClean="0">
                <a:solidFill>
                  <a:srgbClr val="FF0000"/>
                </a:solidFill>
              </a:rPr>
              <a:t>oký</a:t>
            </a:r>
            <a:r>
              <a:rPr lang="cs-CZ" dirty="0" smtClean="0"/>
              <a:t>	-	hlub</a:t>
            </a:r>
            <a:r>
              <a:rPr lang="cs-CZ" dirty="0" smtClean="0">
                <a:solidFill>
                  <a:srgbClr val="FF0000"/>
                </a:solidFill>
              </a:rPr>
              <a:t>ší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snad</a:t>
            </a:r>
            <a:r>
              <a:rPr lang="cs-CZ" dirty="0" smtClean="0">
                <a:solidFill>
                  <a:srgbClr val="FF0000"/>
                </a:solidFill>
              </a:rPr>
              <a:t>ný	</a:t>
            </a:r>
            <a:r>
              <a:rPr lang="cs-CZ" dirty="0" smtClean="0"/>
              <a:t>-	snaz</a:t>
            </a:r>
            <a:r>
              <a:rPr lang="cs-CZ" dirty="0" smtClean="0">
                <a:solidFill>
                  <a:srgbClr val="FF0000"/>
                </a:solidFill>
              </a:rPr>
              <a:t>ší</a:t>
            </a:r>
          </a:p>
          <a:p>
            <a:r>
              <a:rPr lang="cs-CZ" dirty="0" smtClean="0"/>
              <a:t>Před příponou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err="1" smtClean="0">
                <a:solidFill>
                  <a:srgbClr val="FF0000"/>
                </a:solidFill>
              </a:rPr>
              <a:t>ší</a:t>
            </a:r>
            <a:r>
              <a:rPr lang="cs-CZ" dirty="0" smtClean="0"/>
              <a:t> se mění některé souhlásky.</a:t>
            </a:r>
          </a:p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0070C0"/>
                </a:solidFill>
              </a:rPr>
              <a:t>(ch – š, h – ž, z – ž, s – š, d- z)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687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Pravopis přídavných jmen zakončených na </a:t>
            </a:r>
            <a:r>
              <a:rPr lang="cs-CZ" dirty="0" smtClean="0">
                <a:solidFill>
                  <a:srgbClr val="7030A0"/>
                </a:solidFill>
              </a:rPr>
              <a:t>–</a:t>
            </a:r>
            <a:r>
              <a:rPr lang="cs-CZ" dirty="0" err="1" smtClean="0">
                <a:solidFill>
                  <a:srgbClr val="7030A0"/>
                </a:solidFill>
              </a:rPr>
              <a:t>mný</a:t>
            </a:r>
            <a:r>
              <a:rPr lang="cs-CZ" dirty="0" smtClean="0">
                <a:solidFill>
                  <a:srgbClr val="7030A0"/>
                </a:solidFill>
              </a:rPr>
              <a:t> a -ný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Kde je v základním tvaru </a:t>
            </a:r>
            <a:r>
              <a:rPr lang="cs-CZ" dirty="0" smtClean="0">
                <a:solidFill>
                  <a:srgbClr val="0070C0"/>
                </a:solidFill>
              </a:rPr>
              <a:t>–</a:t>
            </a:r>
            <a:r>
              <a:rPr lang="cs-CZ" dirty="0" err="1" smtClean="0">
                <a:solidFill>
                  <a:srgbClr val="0070C0"/>
                </a:solidFill>
              </a:rPr>
              <a:t>mn</a:t>
            </a:r>
            <a:r>
              <a:rPr lang="cs-CZ" dirty="0" smtClean="0"/>
              <a:t>, bude i ve tvaru stupňovaném.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 rozu</a:t>
            </a:r>
            <a:r>
              <a:rPr lang="cs-CZ" dirty="0">
                <a:solidFill>
                  <a:srgbClr val="0070C0"/>
                </a:solidFill>
              </a:rPr>
              <a:t>mn</a:t>
            </a:r>
            <a:r>
              <a:rPr lang="cs-CZ" dirty="0"/>
              <a:t>ý	-	rozu</a:t>
            </a:r>
            <a:r>
              <a:rPr lang="cs-CZ" dirty="0">
                <a:solidFill>
                  <a:srgbClr val="0070C0"/>
                </a:solidFill>
              </a:rPr>
              <a:t>mn</a:t>
            </a:r>
            <a:r>
              <a:rPr lang="cs-CZ" dirty="0"/>
              <a:t>ější</a:t>
            </a:r>
            <a:endParaRPr lang="cs-CZ" dirty="0" smtClean="0"/>
          </a:p>
          <a:p>
            <a:r>
              <a:rPr lang="cs-CZ" dirty="0" smtClean="0"/>
              <a:t>Kde je v základním tvaru  </a:t>
            </a:r>
            <a:r>
              <a:rPr lang="cs-CZ" dirty="0" smtClean="0">
                <a:solidFill>
                  <a:srgbClr val="0070C0"/>
                </a:solidFill>
              </a:rPr>
              <a:t>-m</a:t>
            </a:r>
            <a:r>
              <a:rPr lang="cs-CZ" dirty="0" smtClean="0"/>
              <a:t>, bude i ve tvaru stupňovaném.</a:t>
            </a:r>
          </a:p>
          <a:p>
            <a:pPr marL="0" indent="0">
              <a:buNone/>
            </a:pPr>
            <a:r>
              <a:rPr lang="cs-CZ" dirty="0"/>
              <a:t> 	</a:t>
            </a:r>
            <a:r>
              <a:rPr lang="cs-CZ" dirty="0" smtClean="0"/>
              <a:t>známý	-	zná</a:t>
            </a:r>
            <a:r>
              <a:rPr lang="cs-CZ" dirty="0" smtClean="0">
                <a:solidFill>
                  <a:srgbClr val="0070C0"/>
                </a:solidFill>
              </a:rPr>
              <a:t>m</a:t>
            </a:r>
            <a:r>
              <a:rPr lang="cs-CZ" dirty="0" smtClean="0"/>
              <a:t>ější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57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Význam přídavného jména je možno stupňovat, zesilovat nebo i zeslabovat různými příslovci.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70C0"/>
                </a:solidFill>
              </a:rPr>
              <a:t>velmi</a:t>
            </a:r>
            <a:r>
              <a:rPr lang="cs-CZ" dirty="0" smtClean="0"/>
              <a:t> pěkný, </a:t>
            </a:r>
            <a:r>
              <a:rPr lang="cs-CZ" dirty="0" smtClean="0">
                <a:solidFill>
                  <a:srgbClr val="0070C0"/>
                </a:solidFill>
              </a:rPr>
              <a:t>mnohem</a:t>
            </a:r>
            <a:r>
              <a:rPr lang="cs-CZ" dirty="0" smtClean="0"/>
              <a:t> krásnější, </a:t>
            </a:r>
            <a:r>
              <a:rPr lang="cs-CZ" dirty="0" smtClean="0">
                <a:solidFill>
                  <a:srgbClr val="0070C0"/>
                </a:solidFill>
              </a:rPr>
              <a:t>méně</a:t>
            </a:r>
            <a:r>
              <a:rPr lang="cs-CZ" dirty="0" smtClean="0"/>
              <a:t> 	dobrý, </a:t>
            </a:r>
            <a:r>
              <a:rPr lang="cs-CZ" dirty="0" smtClean="0">
                <a:solidFill>
                  <a:srgbClr val="0070C0"/>
                </a:solidFill>
              </a:rPr>
              <a:t>zcela</a:t>
            </a:r>
            <a:r>
              <a:rPr lang="cs-CZ" dirty="0" smtClean="0"/>
              <a:t> spokojený </a:t>
            </a:r>
          </a:p>
          <a:p>
            <a:r>
              <a:rPr lang="cs-CZ" dirty="0" smtClean="0"/>
              <a:t>Mnoho přídavných jmen nelze stupňovat.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dirty="0" smtClean="0">
                <a:solidFill>
                  <a:srgbClr val="00B050"/>
                </a:solidFill>
              </a:rPr>
              <a:t>dřevěný, zítřejší, tamní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539552" y="3573016"/>
            <a:ext cx="648072" cy="45719"/>
          </a:xfrm>
          <a:prstGeom prst="rightArrow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39552" y="5178477"/>
            <a:ext cx="648072" cy="45719"/>
          </a:xfrm>
          <a:prstGeom prst="rightArrow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789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2. stupeň přídavného jména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5262217"/>
              </p:ext>
            </p:extLst>
          </p:nvPr>
        </p:nvGraphicFramePr>
        <p:xfrm>
          <a:off x="467544" y="1628800"/>
          <a:ext cx="8229600" cy="43586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 tvar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2.stupeň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přátelský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přátelštější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nový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novější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krátký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kratší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suchý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sušší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prudký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prudší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drahý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dražší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hezký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hezčí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blízký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bližší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malý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menší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dobrý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lepší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0692680" y="20608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572000" y="2060848"/>
            <a:ext cx="1728192" cy="38884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312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Utvoř 2. stupeň přídavného jména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0049098"/>
              </p:ext>
            </p:extLst>
          </p:nvPr>
        </p:nvGraphicFramePr>
        <p:xfrm>
          <a:off x="457200" y="1600200"/>
          <a:ext cx="8229600" cy="49072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A.          tvar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2. stupeň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B.        tvar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2. stupeň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drahý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dražší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sladký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sladší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tichý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tišší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suchý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sušší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hluboký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hlubší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vysoký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vyšší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malý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menší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dobrý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lepší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lehký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lehčí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křehký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křehčí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studený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studenější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zřejmý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</a:pPr>
                      <a:r>
                        <a:rPr lang="cs-CZ" sz="2000" dirty="0" smtClean="0"/>
                        <a:t>zřejmější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531033" y="1628800"/>
            <a:ext cx="2088232" cy="4824536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660232" y="1628800"/>
            <a:ext cx="1944216" cy="482453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91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Utvoř 2. stupeň přídavného jména.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5590738"/>
              </p:ext>
            </p:extLst>
          </p:nvPr>
        </p:nvGraphicFramePr>
        <p:xfrm>
          <a:off x="457200" y="1600200"/>
          <a:ext cx="8229600" cy="448056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A.    tvar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2. stupeň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B. </a:t>
                      </a:r>
                      <a:r>
                        <a:rPr lang="cs-CZ" sz="2400" baseline="0" dirty="0" smtClean="0"/>
                        <a:t>    tvar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2. stupeň</a:t>
                      </a:r>
                    </a:p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známý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známější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lakomý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lakomější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objemný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objemnější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dojemný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dojemnější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upřímný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upřímnější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rozumný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rozumnější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strmý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strmější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soukromý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soukromější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tajemný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tajemnější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skromný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skromnější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přímý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přímější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známý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známější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zřejmý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zřejmější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upřímný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upřímnější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lakomý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lakomější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tajemný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tajemnější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627784" y="1700808"/>
            <a:ext cx="1512168" cy="432048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660232" y="1700808"/>
            <a:ext cx="1656184" cy="432048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74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/>
              <a:t>HRDLIČKOVÁ, Hana, et al. </a:t>
            </a:r>
            <a:r>
              <a:rPr lang="cs-CZ" i="1" dirty="0"/>
              <a:t>Český jazyk 6 : Přehledy, tabulky, rozbory, cvičení</a:t>
            </a:r>
            <a:r>
              <a:rPr lang="cs-CZ" dirty="0"/>
              <a:t>. </a:t>
            </a:r>
            <a:r>
              <a:rPr lang="cs-CZ" smtClean="0"/>
              <a:t>Liberec: </a:t>
            </a:r>
            <a:r>
              <a:rPr lang="cs-CZ" dirty="0"/>
              <a:t>ALTER, 1998. 80 s. ISBN 80-85775-86-7.</a:t>
            </a:r>
          </a:p>
          <a:p>
            <a:r>
              <a:rPr lang="cs-CZ" dirty="0"/>
              <a:t>KOŠŤÁK, Jaromír. </a:t>
            </a:r>
            <a:r>
              <a:rPr lang="cs-CZ" i="1" dirty="0"/>
              <a:t>Mluvnice a pravopis</a:t>
            </a:r>
            <a:r>
              <a:rPr lang="cs-CZ" dirty="0"/>
              <a:t>. Praha : Fortuna, 1994. 108 s. ISBN 80-7168-145-8.</a:t>
            </a:r>
          </a:p>
          <a:p>
            <a:r>
              <a:rPr lang="cs-CZ" dirty="0"/>
              <a:t>KRAUSOVÁ, Zdeňka; PAŠKOVÁ, Martina . </a:t>
            </a:r>
            <a:r>
              <a:rPr lang="cs-CZ" i="1" dirty="0"/>
              <a:t>Český jazyk 8 : pracovní sešit pro základní školy a víceletá gymnázia</a:t>
            </a:r>
            <a:r>
              <a:rPr lang="cs-CZ" dirty="0"/>
              <a:t>. </a:t>
            </a:r>
            <a:r>
              <a:rPr lang="cs-CZ" dirty="0" smtClean="0"/>
              <a:t>Plzeň</a:t>
            </a:r>
            <a:r>
              <a:rPr lang="cs-CZ" dirty="0"/>
              <a:t> : Fraus, 2005. 68 s. ISBN 80-7238-420-1.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37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377</Words>
  <Application>Microsoft Office PowerPoint</Application>
  <PresentationFormat>Předvádění na obrazovce (4:3)</PresentationFormat>
  <Paragraphs>157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Přídavná jména II</vt:lpstr>
      <vt:lpstr>Přídavná jména II</vt:lpstr>
      <vt:lpstr>Stupňování přídavných jmen</vt:lpstr>
      <vt:lpstr>Stupňování</vt:lpstr>
      <vt:lpstr>Stupňování</vt:lpstr>
      <vt:lpstr>Stupňování</vt:lpstr>
      <vt:lpstr>Pravopis přídavných jmen zakončených na –mný a -ný</vt:lpstr>
      <vt:lpstr>Stupňování přídavných jmen</vt:lpstr>
      <vt:lpstr>Utvoř 2. stupeň přídavného jména </vt:lpstr>
      <vt:lpstr>Utvoř 2. stupeň přídavného jména</vt:lpstr>
      <vt:lpstr>Utvoř 2. stupeň přídavného jména.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Libuše Gondkovská</dc:creator>
  <cp:lastModifiedBy>Libuše Gondkovská</cp:lastModifiedBy>
  <cp:revision>22</cp:revision>
  <dcterms:created xsi:type="dcterms:W3CDTF">2011-08-03T06:27:36Z</dcterms:created>
  <dcterms:modified xsi:type="dcterms:W3CDTF">2011-11-12T18:51:59Z</dcterms:modified>
</cp:coreProperties>
</file>