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90857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0543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85824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55683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55189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95533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12868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891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29944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0891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32475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  <a:alpha val="57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5B3121-EE26-41B1-B6E2-646AC69C47B3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421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VY_32_INOVACE_03-08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29531959"/>
              </p:ext>
            </p:extLst>
          </p:nvPr>
        </p:nvGraphicFramePr>
        <p:xfrm>
          <a:off x="1419810" y="1916833"/>
          <a:ext cx="6208395" cy="2704727"/>
        </p:xfrm>
        <a:graphic>
          <a:graphicData uri="http://schemas.openxmlformats.org/drawingml/2006/table">
            <a:tbl>
              <a:tblPr firstRow="1" firstCol="1" bandRow="1">
                <a:tableStyleId>{93296810-A885-4BE3-A3E7-6D5BEEA58F35}</a:tableStyleId>
              </a:tblPr>
              <a:tblGrid>
                <a:gridCol w="1508760"/>
                <a:gridCol w="4699635"/>
              </a:tblGrid>
              <a:tr h="432047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6.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dirty="0" smtClean="0">
                          <a:effectLst/>
                        </a:rPr>
                        <a:t>Jazyk a</a:t>
                      </a:r>
                      <a:r>
                        <a:rPr lang="cs-CZ" sz="1200" kern="50" baseline="0" dirty="0" smtClean="0">
                          <a:effectLst/>
                        </a:rPr>
                        <a:t> jazyková komunikace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388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200" kern="50" dirty="0" smtClean="0">
                          <a:effectLst/>
                        </a:rPr>
                        <a:t>Český jazyk a literatura</a:t>
                      </a:r>
                      <a:endParaRPr lang="cs-CZ" sz="1100" kern="50" dirty="0" smtClean="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200" kern="50" dirty="0" smtClean="0">
                          <a:effectLst/>
                        </a:rPr>
                        <a:t>Tvarosloví</a:t>
                      </a:r>
                      <a:endParaRPr lang="cs-CZ" sz="1100" kern="50" dirty="0" smtClean="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Zájmena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Libuše </a:t>
                      </a:r>
                      <a:r>
                        <a:rPr lang="cs-CZ" sz="1400" kern="50" dirty="0" err="1" smtClean="0">
                          <a:effectLst/>
                        </a:rPr>
                        <a:t>Gondkovská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2. </a:t>
                      </a:r>
                      <a:r>
                        <a:rPr lang="cs-CZ" sz="1400" kern="50" smtClean="0">
                          <a:effectLst/>
                        </a:rPr>
                        <a:t>8. </a:t>
                      </a:r>
                      <a:r>
                        <a:rPr lang="cs-CZ" sz="1400" kern="50" dirty="0" smtClean="0">
                          <a:effectLst/>
                        </a:rPr>
                        <a:t>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Seznámí žáky s druhy zájmen  a jejich skloňováním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7" name="Nadpis 1"/>
          <p:cNvSpPr>
            <a:spLocks noGrp="1"/>
          </p:cNvSpPr>
          <p:nvPr>
            <p:ph type="ctrTitle"/>
          </p:nvPr>
        </p:nvSpPr>
        <p:spPr>
          <a:xfrm>
            <a:off x="467544" y="188640"/>
            <a:ext cx="7772400" cy="1470025"/>
          </a:xfr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/>
              <a:t>Zájmena</a:t>
            </a:r>
          </a:p>
        </p:txBody>
      </p:sp>
    </p:spTree>
    <p:extLst>
      <p:ext uri="{BB962C8B-B14F-4D97-AF65-F5344CB8AC3E}">
        <p14:creationId xmlns:p14="http://schemas.microsoft.com/office/powerpoint/2010/main" val="446718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3356992"/>
            <a:ext cx="8229600" cy="1143000"/>
          </a:xfr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Zájmena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8959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Přehled zájmen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79295059"/>
              </p:ext>
            </p:extLst>
          </p:nvPr>
        </p:nvGraphicFramePr>
        <p:xfrm>
          <a:off x="457200" y="1600200"/>
          <a:ext cx="8229600" cy="396240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1810544"/>
                <a:gridCol w="641905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Osobní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já, ty on, ona, ono,</a:t>
                      </a:r>
                      <a:r>
                        <a:rPr lang="cs-CZ" baseline="0" dirty="0" smtClean="0"/>
                        <a:t> my , vy, </a:t>
                      </a:r>
                      <a:r>
                        <a:rPr lang="cs-CZ" baseline="0" dirty="0" err="1" smtClean="0"/>
                        <a:t>oni,se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ukazovací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ten, tento, tenhle, onen, takový, týž, tentýž, sám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přivlastňovací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můj, tvůj, svůj,</a:t>
                      </a:r>
                      <a:r>
                        <a:rPr lang="cs-CZ" baseline="0" dirty="0" smtClean="0"/>
                        <a:t> náš, váš, jeho, její, jejich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tázací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kdo, co, jaký, který , čí,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vztažná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kdo, co, jaký, který , čí, jenž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neurčitá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někdo,</a:t>
                      </a:r>
                      <a:r>
                        <a:rPr lang="cs-CZ" baseline="0" dirty="0" smtClean="0"/>
                        <a:t> něco, nějaký, něčí</a:t>
                      </a:r>
                    </a:p>
                    <a:p>
                      <a:r>
                        <a:rPr lang="cs-CZ" baseline="0" dirty="0" smtClean="0"/>
                        <a:t>kdosi , cosi, jakýsi, čísi</a:t>
                      </a:r>
                    </a:p>
                    <a:p>
                      <a:r>
                        <a:rPr lang="cs-CZ" baseline="0" dirty="0" smtClean="0"/>
                        <a:t>kdokoli, cokoli, jakýkoli, číkoli</a:t>
                      </a:r>
                    </a:p>
                    <a:p>
                      <a:r>
                        <a:rPr lang="cs-CZ" baseline="0" dirty="0" smtClean="0"/>
                        <a:t>leckdo, lecco, lecjaký, lecčí</a:t>
                      </a:r>
                    </a:p>
                    <a:p>
                      <a:r>
                        <a:rPr lang="cs-CZ" baseline="0" dirty="0" smtClean="0"/>
                        <a:t>ledakdo…, málokdo…,       </a:t>
                      </a:r>
                    </a:p>
                    <a:p>
                      <a:r>
                        <a:rPr lang="cs-CZ" baseline="0" dirty="0" smtClean="0"/>
                        <a:t>všechen, každý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záporná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nikdo, nic, nijaký, ničí, žádný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9366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Zájmena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/>
              <a:t>bezrodá</a:t>
            </a: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nelze určit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    rod zájmena</a:t>
            </a:r>
          </a:p>
          <a:p>
            <a:pPr marL="0" indent="0">
              <a:buNone/>
            </a:pPr>
            <a:r>
              <a:rPr lang="cs-CZ" dirty="0" smtClean="0"/>
              <a:t>Zájmeno, ze kterého nepoznáme rod, nazýváme 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rgbClr val="00B050"/>
                </a:solidFill>
              </a:rPr>
              <a:t>bezrodé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( já, ty, my, vy , se)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4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	   </a:t>
            </a:r>
            <a:r>
              <a:rPr lang="cs-CZ" dirty="0" err="1" smtClean="0"/>
              <a:t>r.mužský</a:t>
            </a:r>
            <a:r>
              <a:rPr lang="cs-CZ" dirty="0" smtClean="0"/>
              <a:t>	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Zájmeno, ze kterého poznáme rod, nazýváme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sz="4000" dirty="0" smtClean="0">
                <a:solidFill>
                  <a:srgbClr val="00B050"/>
                </a:solidFill>
              </a:rPr>
              <a:t>rodové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(ten, ta, to, on, ona, ono)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899592" y="2564904"/>
            <a:ext cx="648072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já</a:t>
            </a:r>
            <a:endParaRPr lang="cs-CZ" sz="3200" dirty="0"/>
          </a:p>
        </p:txBody>
      </p:sp>
      <p:sp>
        <p:nvSpPr>
          <p:cNvPr id="12" name="Šipka doprava 11"/>
          <p:cNvSpPr/>
          <p:nvPr/>
        </p:nvSpPr>
        <p:spPr>
          <a:xfrm>
            <a:off x="1691680" y="2888940"/>
            <a:ext cx="864096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932040" y="2607405"/>
            <a:ext cx="79208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ten</a:t>
            </a:r>
            <a:endParaRPr lang="cs-CZ" sz="3200" dirty="0"/>
          </a:p>
        </p:txBody>
      </p:sp>
      <p:sp>
        <p:nvSpPr>
          <p:cNvPr id="14" name="Šipka doprava 13"/>
          <p:cNvSpPr/>
          <p:nvPr/>
        </p:nvSpPr>
        <p:spPr>
          <a:xfrm flipV="1">
            <a:off x="5940152" y="2911799"/>
            <a:ext cx="648072" cy="8515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rodová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3833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Skloňování zájmen</a:t>
            </a:r>
            <a:endParaRPr lang="cs-CZ" dirty="0"/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29056861"/>
              </p:ext>
            </p:extLst>
          </p:nvPr>
        </p:nvGraphicFramePr>
        <p:xfrm>
          <a:off x="457200" y="1600200"/>
          <a:ext cx="8229600" cy="463296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370840"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já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ty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se</a:t>
                      </a:r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1.p.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já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ty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aseline="0" dirty="0" smtClean="0"/>
                        <a:t> ---</a:t>
                      </a:r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2. p.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dirty="0" smtClean="0">
                          <a:solidFill>
                            <a:srgbClr val="0070C0"/>
                          </a:solidFill>
                        </a:rPr>
                        <a:t>mě</a:t>
                      </a:r>
                      <a:r>
                        <a:rPr lang="cs-CZ" sz="3200" dirty="0" smtClean="0"/>
                        <a:t>, mne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0070C0"/>
                          </a:solidFill>
                        </a:rPr>
                        <a:t>tě</a:t>
                      </a:r>
                      <a:r>
                        <a:rPr lang="cs-CZ" sz="3200" dirty="0" smtClean="0"/>
                        <a:t>, tebe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sebe</a:t>
                      </a:r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3. p.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00B050"/>
                          </a:solidFill>
                        </a:rPr>
                        <a:t>mi, mně</a:t>
                      </a:r>
                      <a:endParaRPr lang="cs-CZ" sz="32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00B050"/>
                          </a:solidFill>
                        </a:rPr>
                        <a:t>ti, tobě</a:t>
                      </a:r>
                      <a:endParaRPr lang="cs-CZ" sz="32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si, sobě</a:t>
                      </a:r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4. p.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0070C0"/>
                          </a:solidFill>
                        </a:rPr>
                        <a:t>mě</a:t>
                      </a:r>
                      <a:r>
                        <a:rPr lang="cs-CZ" sz="3200" dirty="0" smtClean="0"/>
                        <a:t>, mne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0070C0"/>
                          </a:solidFill>
                        </a:rPr>
                        <a:t>tě</a:t>
                      </a:r>
                      <a:r>
                        <a:rPr lang="cs-CZ" sz="3200" dirty="0" smtClean="0"/>
                        <a:t>, tebe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se, sebe</a:t>
                      </a:r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5. p.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6.p.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00B050"/>
                          </a:solidFill>
                        </a:rPr>
                        <a:t>o mně</a:t>
                      </a:r>
                      <a:endParaRPr lang="cs-CZ" sz="32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00B050"/>
                          </a:solidFill>
                        </a:rPr>
                        <a:t>o  tobě</a:t>
                      </a:r>
                      <a:endParaRPr lang="cs-CZ" sz="32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o sobě</a:t>
                      </a:r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7. p.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mnou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tebou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sebou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66281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Sebou – s sebou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62202" y="1628800"/>
            <a:ext cx="8229600" cy="4525963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/>
              <a:t>Vzal mě </a:t>
            </a:r>
            <a:r>
              <a:rPr lang="cs-CZ" dirty="0" smtClean="0">
                <a:solidFill>
                  <a:srgbClr val="00B050"/>
                </a:solidFill>
              </a:rPr>
              <a:t>s sebou</a:t>
            </a:r>
            <a:r>
              <a:rPr lang="cs-CZ" dirty="0" smtClean="0"/>
              <a:t>.          Byl tam </a:t>
            </a:r>
            <a:r>
              <a:rPr lang="cs-CZ" dirty="0" smtClean="0">
                <a:solidFill>
                  <a:srgbClr val="00B050"/>
                </a:solidFill>
              </a:rPr>
              <a:t>se mnou</a:t>
            </a:r>
            <a:r>
              <a:rPr lang="cs-CZ" dirty="0" smtClean="0"/>
              <a:t>.    </a:t>
            </a:r>
          </a:p>
          <a:p>
            <a:pPr marL="0" indent="0">
              <a:buNone/>
            </a:pPr>
            <a:r>
              <a:rPr lang="cs-CZ" dirty="0" smtClean="0"/>
              <a:t>Vzali jsme </a:t>
            </a:r>
            <a:r>
              <a:rPr lang="cs-CZ" dirty="0" smtClean="0">
                <a:solidFill>
                  <a:srgbClr val="00B050"/>
                </a:solidFill>
              </a:rPr>
              <a:t>s sebou</a:t>
            </a:r>
            <a:r>
              <a:rPr lang="cs-CZ" dirty="0" smtClean="0"/>
              <a:t> psa        Byli jsme tam </a:t>
            </a:r>
            <a:r>
              <a:rPr lang="cs-CZ" dirty="0" smtClean="0">
                <a:solidFill>
                  <a:srgbClr val="00B050"/>
                </a:solidFill>
              </a:rPr>
              <a:t>se               				        psem.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                          </a:t>
            </a:r>
            <a:r>
              <a:rPr lang="cs-CZ" sz="3600" dirty="0" smtClean="0">
                <a:solidFill>
                  <a:srgbClr val="00B050"/>
                </a:solidFill>
              </a:rPr>
              <a:t>S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smtClean="0"/>
              <a:t>kým, čím?</a:t>
            </a:r>
          </a:p>
          <a:p>
            <a:pPr marL="0" indent="0">
              <a:buNone/>
            </a:pPr>
            <a:r>
              <a:rPr lang="cs-CZ" dirty="0" smtClean="0"/>
              <a:t>Honza </a:t>
            </a:r>
            <a:r>
              <a:rPr lang="cs-CZ" dirty="0" smtClean="0">
                <a:solidFill>
                  <a:srgbClr val="0070C0"/>
                </a:solidFill>
              </a:rPr>
              <a:t>sebou</a:t>
            </a:r>
            <a:r>
              <a:rPr lang="cs-CZ" dirty="0" smtClean="0"/>
              <a:t> vrtěl.            Honza vrtěl hlavou.</a:t>
            </a:r>
          </a:p>
          <a:p>
            <a:pPr marL="0" indent="0">
              <a:buNone/>
            </a:pPr>
            <a:r>
              <a:rPr lang="cs-CZ" dirty="0" smtClean="0"/>
              <a:t>Leknutím </a:t>
            </a:r>
            <a:r>
              <a:rPr lang="cs-CZ" dirty="0" smtClean="0">
                <a:solidFill>
                  <a:srgbClr val="0070C0"/>
                </a:solidFill>
              </a:rPr>
              <a:t>sebou</a:t>
            </a:r>
            <a:r>
              <a:rPr lang="cs-CZ" dirty="0" smtClean="0"/>
              <a:t> trhl.          Leknutím trhl hlavou.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                              Kým, čím?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3419872" y="1916832"/>
            <a:ext cx="648072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4224974" y="2515755"/>
            <a:ext cx="504056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3785542" y="4077072"/>
            <a:ext cx="733094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3915686" y="4797152"/>
            <a:ext cx="618575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9368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4" grpId="0" animBg="1"/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Skloňování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8919263"/>
              </p:ext>
            </p:extLst>
          </p:nvPr>
        </p:nvGraphicFramePr>
        <p:xfrm>
          <a:off x="457200" y="1600200"/>
          <a:ext cx="8229600" cy="442468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1.p.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my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aseline="0" dirty="0" smtClean="0"/>
                        <a:t>vy</a:t>
                      </a:r>
                      <a:endParaRPr lang="cs-CZ" sz="3200" baseline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2. p.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nás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vás</a:t>
                      </a:r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3. p.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nám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vám</a:t>
                      </a:r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4.</a:t>
                      </a:r>
                      <a:r>
                        <a:rPr lang="cs-CZ" sz="3200" baseline="0" dirty="0" smtClean="0"/>
                        <a:t> </a:t>
                      </a:r>
                      <a:r>
                        <a:rPr lang="cs-CZ" sz="3200" dirty="0" smtClean="0"/>
                        <a:t>p.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nás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vás</a:t>
                      </a:r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5. p.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6.p.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o</a:t>
                      </a:r>
                      <a:r>
                        <a:rPr lang="cs-CZ" sz="3200" baseline="0" dirty="0" smtClean="0"/>
                        <a:t> nás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o vás</a:t>
                      </a:r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7. p.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aseline="0" dirty="0" smtClean="0"/>
                        <a:t>námi</a:t>
                      </a:r>
                      <a:endParaRPr lang="cs-CZ" sz="320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vámi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18682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Zájmena on, ona, ono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98615370"/>
              </p:ext>
            </p:extLst>
          </p:nvPr>
        </p:nvGraphicFramePr>
        <p:xfrm>
          <a:off x="457200" y="1600200"/>
          <a:ext cx="8229600" cy="518160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pád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ona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ono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1.p.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ona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ono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2. p.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jeho, ho, jej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jí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jeho, ho, jej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3. p.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jemu, mu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jí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jemu, mu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4.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dirty="0" smtClean="0"/>
                        <a:t>p.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jej,</a:t>
                      </a:r>
                      <a:r>
                        <a:rPr lang="cs-CZ" sz="2400" baseline="0" dirty="0" smtClean="0"/>
                        <a:t> ho, </a:t>
                      </a:r>
                      <a:r>
                        <a:rPr lang="cs-CZ" sz="2400" baseline="0" dirty="0" smtClean="0">
                          <a:solidFill>
                            <a:srgbClr val="0070C0"/>
                          </a:solidFill>
                        </a:rPr>
                        <a:t>jeho (živ.) .</a:t>
                      </a:r>
                      <a:endParaRPr lang="cs-CZ" sz="2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ji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ho, je, jej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5. p.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6.p.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 něm 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o ní</a:t>
                      </a:r>
                    </a:p>
                    <a:p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o něm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7. p.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jím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jí</a:t>
                      </a:r>
                    </a:p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jím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53395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Skloňování zájmen on, ona, ono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Napíšeme-li k zájmenu předložku, změní se počáteční souhláska </a:t>
            </a:r>
            <a:r>
              <a:rPr lang="cs-CZ" dirty="0" smtClean="0">
                <a:solidFill>
                  <a:srgbClr val="FF0000"/>
                </a:solidFill>
              </a:rPr>
              <a:t>j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na souhlásku </a:t>
            </a:r>
            <a:r>
              <a:rPr lang="cs-CZ" dirty="0" smtClean="0">
                <a:solidFill>
                  <a:srgbClr val="FF0000"/>
                </a:solidFill>
              </a:rPr>
              <a:t>ň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          ( jemu – k němu)</a:t>
            </a:r>
          </a:p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Delší tvary používáme po předložce a při důrazu.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Krátké tvary nemohou stát na začátku věty – příklonky.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Tvar </a:t>
            </a:r>
            <a:r>
              <a:rPr lang="cs-CZ" dirty="0" smtClean="0">
                <a:solidFill>
                  <a:srgbClr val="FF0000"/>
                </a:solidFill>
              </a:rPr>
              <a:t>jeho </a:t>
            </a:r>
            <a:r>
              <a:rPr lang="cs-CZ" dirty="0" smtClean="0">
                <a:solidFill>
                  <a:schemeClr val="tx1"/>
                </a:solidFill>
              </a:rPr>
              <a:t>používáme pouze pro rod mužský životný.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Tvar je ( ono) můžeme použít pouze pro střední rod.</a:t>
            </a:r>
            <a:endParaRPr lang="cs-CZ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0868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Skloňování oni, ony, ona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05700372"/>
              </p:ext>
            </p:extLst>
          </p:nvPr>
        </p:nvGraphicFramePr>
        <p:xfrm>
          <a:off x="467544" y="1628800"/>
          <a:ext cx="8229600" cy="296672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1378496"/>
                <a:gridCol w="685110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oni, ony ( než. ), ony, ona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oni, ony, ona        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jich        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jim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je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o nich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jimi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07392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Doplň správné tvary zájmena on, ona.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Bez_______ tam nepůjdu. __________ to neříkejte. Vídám ___________často. Počítali jsme s ___________. Seděl naproti _________ .</a:t>
            </a:r>
          </a:p>
          <a:p>
            <a:pPr marL="0" indent="0">
              <a:buNone/>
            </a:pPr>
            <a:r>
              <a:rPr lang="cs-CZ" dirty="0" smtClean="0"/>
              <a:t>Přijď si pro ___________ v sobotu. Bojíme se</a:t>
            </a:r>
          </a:p>
          <a:p>
            <a:pPr marL="0" indent="0">
              <a:buNone/>
            </a:pPr>
            <a:r>
              <a:rPr lang="cs-CZ" dirty="0" smtClean="0"/>
              <a:t>__________. Dej __________dárek. Říkám </a:t>
            </a:r>
          </a:p>
          <a:p>
            <a:pPr marL="0" indent="0">
              <a:buNone/>
            </a:pPr>
            <a:r>
              <a:rPr lang="cs-CZ" dirty="0" smtClean="0"/>
              <a:t>__________ to stále. ___________ se nedivím.</a:t>
            </a:r>
          </a:p>
          <a:p>
            <a:pPr marL="0" indent="0">
              <a:buNone/>
            </a:pPr>
            <a:r>
              <a:rPr lang="cs-CZ" dirty="0" smtClean="0"/>
              <a:t>Přidali se k ___________. Zajdu k __________ . 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578336" y="2984456"/>
            <a:ext cx="1473125" cy="50405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něho, (něj),ni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 flipH="1">
            <a:off x="1115615" y="1484784"/>
            <a:ext cx="1462720" cy="50405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něho</a:t>
            </a:r>
            <a:r>
              <a:rPr lang="cs-CZ" dirty="0" smtClean="0"/>
              <a:t>,(něj) ní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6393924" y="2492896"/>
            <a:ext cx="1473125" cy="50405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němu, ní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749933" y="2492896"/>
            <a:ext cx="1473125" cy="50405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ním, ní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3583917" y="1988840"/>
            <a:ext cx="1473125" cy="50405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ho,(jej), ji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5043702" y="1484784"/>
            <a:ext cx="1473125" cy="50405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J</a:t>
            </a:r>
            <a:r>
              <a:rPr lang="cs-CZ" dirty="0" smtClean="0"/>
              <a:t>emu, jí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6262086" y="4823802"/>
            <a:ext cx="1584176" cy="50405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němu, ní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798844" y="4823802"/>
            <a:ext cx="1584176" cy="50405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němu, ní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4363030" y="4293096"/>
            <a:ext cx="1584176" cy="50405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Jemu, jí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539552" y="4293096"/>
            <a:ext cx="1584176" cy="50405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mu, jí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3570942" y="3659772"/>
            <a:ext cx="1584176" cy="50405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mu, jí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587224" y="3645024"/>
            <a:ext cx="1584176" cy="50405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ho,(jej), jí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9857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/>
              <a:t>HRDLIČKOVÁ, Hana, et al. </a:t>
            </a:r>
            <a:r>
              <a:rPr lang="cs-CZ" i="1" dirty="0"/>
              <a:t>Český jazyk 6 : Přehledy, tabulky, rozbory, </a:t>
            </a:r>
            <a:r>
              <a:rPr lang="cs-CZ" i="1" dirty="0" err="1" smtClean="0"/>
              <a:t>cvičení</a:t>
            </a:r>
            <a:r>
              <a:rPr lang="cs-CZ" dirty="0" err="1" smtClean="0"/>
              <a:t>.Liberec</a:t>
            </a:r>
            <a:r>
              <a:rPr lang="cs-CZ" dirty="0"/>
              <a:t> : ALTER, 1998. 80 s. ISBN 80-85775-86-7.</a:t>
            </a:r>
          </a:p>
          <a:p>
            <a:r>
              <a:rPr lang="cs-CZ" dirty="0"/>
              <a:t>HRDLIČKOVÁ, Hana, et al. </a:t>
            </a:r>
            <a:r>
              <a:rPr lang="cs-CZ" i="1" dirty="0"/>
              <a:t>Český jazyk 6 : 1.díl - Učivo o jazyce</a:t>
            </a:r>
            <a:r>
              <a:rPr lang="cs-CZ" dirty="0"/>
              <a:t>. </a:t>
            </a:r>
            <a:r>
              <a:rPr lang="cs-CZ" smtClean="0"/>
              <a:t>Liberec: </a:t>
            </a:r>
            <a:r>
              <a:rPr lang="cs-CZ" dirty="0"/>
              <a:t>ALTER, 1998. 159 s. ISBN 80-85775-84-0.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9919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471</TotalTime>
  <Words>614</Words>
  <Application>Microsoft Office PowerPoint</Application>
  <PresentationFormat>Předvádění na obrazovce (4:3)</PresentationFormat>
  <Paragraphs>190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Zájmena</vt:lpstr>
      <vt:lpstr>Zájmena</vt:lpstr>
      <vt:lpstr>Přehled zájmen</vt:lpstr>
      <vt:lpstr>Zájmena</vt:lpstr>
      <vt:lpstr>Skloňování zájmen</vt:lpstr>
      <vt:lpstr>Sebou – s sebou</vt:lpstr>
      <vt:lpstr>Skloňování</vt:lpstr>
      <vt:lpstr>Zájmena on, ona, ono</vt:lpstr>
      <vt:lpstr>Skloňování zájmen on, ona, ono</vt:lpstr>
      <vt:lpstr>Skloňování oni, ony, ona</vt:lpstr>
      <vt:lpstr>Doplň správné tvary zájmena on, ona.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Libuše Gondkovská</dc:creator>
  <cp:lastModifiedBy>Libuše Gondkovská</cp:lastModifiedBy>
  <cp:revision>25</cp:revision>
  <dcterms:created xsi:type="dcterms:W3CDTF">2011-08-03T06:27:36Z</dcterms:created>
  <dcterms:modified xsi:type="dcterms:W3CDTF">2011-11-12T18:52:30Z</dcterms:modified>
</cp:coreProperties>
</file>