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68" r:id="rId4"/>
    <p:sldId id="269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67" r:id="rId13"/>
    <p:sldId id="266" r:id="rId14"/>
    <p:sldId id="271" r:id="rId15"/>
    <p:sldId id="272" r:id="rId16"/>
    <p:sldId id="273" r:id="rId17"/>
    <p:sldId id="25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D93F1E-8E95-4B4F-9041-1B9801282CA8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1397F52F-DC48-4845-BAC0-25DC8599A8F1}">
      <dgm:prSet phldrT="[Text]"/>
      <dgm:spPr/>
      <dgm:t>
        <a:bodyPr/>
        <a:lstStyle/>
        <a:p>
          <a:r>
            <a:rPr lang="cs-CZ" sz="2500" dirty="0" smtClean="0"/>
            <a:t> Člověk zručný 3 mil. př.n.l. - 1,5 mil. př.n.l.</a:t>
          </a:r>
          <a:endParaRPr lang="cs-CZ" sz="2500" dirty="0"/>
        </a:p>
      </dgm:t>
    </dgm:pt>
    <dgm:pt modelId="{7DC0E003-4C59-41F5-BA45-3BC72FD039EE}" type="parTrans" cxnId="{0374811E-66F1-485B-B497-EEADEB84FB9E}">
      <dgm:prSet/>
      <dgm:spPr/>
      <dgm:t>
        <a:bodyPr/>
        <a:lstStyle/>
        <a:p>
          <a:endParaRPr lang="cs-CZ"/>
        </a:p>
      </dgm:t>
    </dgm:pt>
    <dgm:pt modelId="{02982FA7-9819-4E04-84D0-296E71B1C0CF}" type="sibTrans" cxnId="{0374811E-66F1-485B-B497-EEADEB84FB9E}">
      <dgm:prSet/>
      <dgm:spPr/>
      <dgm:t>
        <a:bodyPr/>
        <a:lstStyle/>
        <a:p>
          <a:endParaRPr lang="cs-CZ"/>
        </a:p>
      </dgm:t>
    </dgm:pt>
    <dgm:pt modelId="{2D970E92-D0F4-4666-A425-A605003F37A8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Člověk vzpřímený</a:t>
          </a:r>
        </a:p>
        <a:p>
          <a:r>
            <a:rPr lang="cs-CZ" b="1" dirty="0" smtClean="0"/>
            <a:t>1,5 mil. př.n.l. – 300 000 př.n.l.</a:t>
          </a:r>
          <a:endParaRPr lang="cs-CZ" b="1" dirty="0"/>
        </a:p>
      </dgm:t>
    </dgm:pt>
    <dgm:pt modelId="{44A187EF-0D14-4A78-8B7F-7EE4A4FA754B}" type="parTrans" cxnId="{E0369BD6-9B0E-4DE9-86C7-4CC4343BD726}">
      <dgm:prSet/>
      <dgm:spPr/>
      <dgm:t>
        <a:bodyPr/>
        <a:lstStyle/>
        <a:p>
          <a:endParaRPr lang="cs-CZ"/>
        </a:p>
      </dgm:t>
    </dgm:pt>
    <dgm:pt modelId="{DEB94095-4380-4A1D-86E5-C4F3BA82D479}" type="sibTrans" cxnId="{E0369BD6-9B0E-4DE9-86C7-4CC4343BD726}">
      <dgm:prSet/>
      <dgm:spPr/>
      <dgm:t>
        <a:bodyPr/>
        <a:lstStyle/>
        <a:p>
          <a:endParaRPr lang="cs-CZ"/>
        </a:p>
      </dgm:t>
    </dgm:pt>
    <dgm:pt modelId="{F7C00DEE-89DD-4474-BA26-D09068A40FB4}">
      <dgm:prSet phldrT="[Text]"/>
      <dgm:spPr/>
      <dgm:t>
        <a:bodyPr/>
        <a:lstStyle/>
        <a:p>
          <a:r>
            <a:rPr lang="cs-CZ" b="0" dirty="0" smtClean="0">
              <a:solidFill>
                <a:schemeClr val="tx1"/>
              </a:solidFill>
            </a:rPr>
            <a:t>Člověk rozumný</a:t>
          </a:r>
        </a:p>
        <a:p>
          <a:r>
            <a:rPr lang="cs-CZ" dirty="0" smtClean="0"/>
            <a:t>300 000 př.n.l. – 40 000 př.n.l.</a:t>
          </a:r>
          <a:endParaRPr lang="cs-CZ" dirty="0"/>
        </a:p>
      </dgm:t>
    </dgm:pt>
    <dgm:pt modelId="{D0EE0E18-9B4A-4C62-81DB-8C61E1573D81}" type="parTrans" cxnId="{78D006BF-AB7A-4E75-90A8-D857A69930CF}">
      <dgm:prSet/>
      <dgm:spPr/>
      <dgm:t>
        <a:bodyPr/>
        <a:lstStyle/>
        <a:p>
          <a:endParaRPr lang="cs-CZ"/>
        </a:p>
      </dgm:t>
    </dgm:pt>
    <dgm:pt modelId="{FE5ABB0A-08CD-40AA-9F7E-528CD35DB59C}" type="sibTrans" cxnId="{78D006BF-AB7A-4E75-90A8-D857A69930CF}">
      <dgm:prSet/>
      <dgm:spPr/>
      <dgm:t>
        <a:bodyPr/>
        <a:lstStyle/>
        <a:p>
          <a:endParaRPr lang="cs-CZ"/>
        </a:p>
      </dgm:t>
    </dgm:pt>
    <dgm:pt modelId="{A9C3498D-5E62-452E-A191-5D8C1AADFAF5}" type="pres">
      <dgm:prSet presAssocID="{3DD93F1E-8E95-4B4F-9041-1B9801282CA8}" presName="Name0" presStyleCnt="0">
        <dgm:presLayoutVars>
          <dgm:dir/>
          <dgm:resizeHandles val="exact"/>
        </dgm:presLayoutVars>
      </dgm:prSet>
      <dgm:spPr/>
    </dgm:pt>
    <dgm:pt modelId="{260DDC9F-0F09-403A-88EE-3F492F774230}" type="pres">
      <dgm:prSet presAssocID="{3DD93F1E-8E95-4B4F-9041-1B9801282CA8}" presName="arrow" presStyleLbl="bgShp" presStyleIdx="0" presStyleCnt="1" custLinFactNeighborX="-883" custLinFactNeighborY="-3099"/>
      <dgm:spPr/>
    </dgm:pt>
    <dgm:pt modelId="{27B0F17A-022C-43D0-8C95-DB5E5D044AC5}" type="pres">
      <dgm:prSet presAssocID="{3DD93F1E-8E95-4B4F-9041-1B9801282CA8}" presName="points" presStyleCnt="0"/>
      <dgm:spPr/>
    </dgm:pt>
    <dgm:pt modelId="{9ABBA14A-87BF-48D8-8425-09C9A6C74704}" type="pres">
      <dgm:prSet presAssocID="{1397F52F-DC48-4845-BAC0-25DC8599A8F1}" presName="compositeA" presStyleCnt="0"/>
      <dgm:spPr/>
    </dgm:pt>
    <dgm:pt modelId="{056DC5A9-1A60-4966-90A7-22E74F4354B6}" type="pres">
      <dgm:prSet presAssocID="{1397F52F-DC48-4845-BAC0-25DC8599A8F1}" presName="text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200B5A-E431-47CE-875E-09FB7317C88A}" type="pres">
      <dgm:prSet presAssocID="{1397F52F-DC48-4845-BAC0-25DC8599A8F1}" presName="circleA" presStyleLbl="node1" presStyleIdx="0" presStyleCnt="3"/>
      <dgm:spPr/>
    </dgm:pt>
    <dgm:pt modelId="{0E660F47-ABA5-44E8-B546-A0DB4A54DFB8}" type="pres">
      <dgm:prSet presAssocID="{1397F52F-DC48-4845-BAC0-25DC8599A8F1}" presName="spaceA" presStyleCnt="0"/>
      <dgm:spPr/>
    </dgm:pt>
    <dgm:pt modelId="{93CC3723-71B4-4D80-A6AF-796D1FC7E044}" type="pres">
      <dgm:prSet presAssocID="{02982FA7-9819-4E04-84D0-296E71B1C0CF}" presName="space" presStyleCnt="0"/>
      <dgm:spPr/>
    </dgm:pt>
    <dgm:pt modelId="{A7F7B654-E4DD-4A36-826F-7FA2E38F70B3}" type="pres">
      <dgm:prSet presAssocID="{2D970E92-D0F4-4666-A425-A605003F37A8}" presName="compositeB" presStyleCnt="0"/>
      <dgm:spPr/>
    </dgm:pt>
    <dgm:pt modelId="{BEA98870-FFE3-4D7C-9F18-8DFD1D408157}" type="pres">
      <dgm:prSet presAssocID="{2D970E92-D0F4-4666-A425-A605003F37A8}" presName="textB" presStyleLbl="revTx" presStyleIdx="1" presStyleCnt="3" custScaleY="987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86127D-501B-459F-AC21-DA1EBF577361}" type="pres">
      <dgm:prSet presAssocID="{2D970E92-D0F4-4666-A425-A605003F37A8}" presName="circleB" presStyleLbl="node1" presStyleIdx="1" presStyleCnt="3"/>
      <dgm:spPr/>
    </dgm:pt>
    <dgm:pt modelId="{7E437536-83C3-4F07-B281-5EC5821CDCA4}" type="pres">
      <dgm:prSet presAssocID="{2D970E92-D0F4-4666-A425-A605003F37A8}" presName="spaceB" presStyleCnt="0"/>
      <dgm:spPr/>
    </dgm:pt>
    <dgm:pt modelId="{8941EEF6-BDBA-47C8-A54F-49F8FCC5DED1}" type="pres">
      <dgm:prSet presAssocID="{DEB94095-4380-4A1D-86E5-C4F3BA82D479}" presName="space" presStyleCnt="0"/>
      <dgm:spPr/>
    </dgm:pt>
    <dgm:pt modelId="{621BBCAE-B81D-4149-B4B0-729B6FF6A2FF}" type="pres">
      <dgm:prSet presAssocID="{F7C00DEE-89DD-4474-BA26-D09068A40FB4}" presName="compositeA" presStyleCnt="0"/>
      <dgm:spPr/>
    </dgm:pt>
    <dgm:pt modelId="{FC875A3F-EA75-4808-AF5C-CCBC6F8E000C}" type="pres">
      <dgm:prSet presAssocID="{F7C00DEE-89DD-4474-BA26-D09068A40FB4}" presName="textA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31DA4C-2D68-452B-A144-631FE27C5792}" type="pres">
      <dgm:prSet presAssocID="{F7C00DEE-89DD-4474-BA26-D09068A40FB4}" presName="circleA" presStyleLbl="node1" presStyleIdx="2" presStyleCnt="3"/>
      <dgm:spPr/>
    </dgm:pt>
    <dgm:pt modelId="{AF674E34-A691-4383-B338-E11BAEAE3255}" type="pres">
      <dgm:prSet presAssocID="{F7C00DEE-89DD-4474-BA26-D09068A40FB4}" presName="spaceA" presStyleCnt="0"/>
      <dgm:spPr/>
    </dgm:pt>
  </dgm:ptLst>
  <dgm:cxnLst>
    <dgm:cxn modelId="{E0369BD6-9B0E-4DE9-86C7-4CC4343BD726}" srcId="{3DD93F1E-8E95-4B4F-9041-1B9801282CA8}" destId="{2D970E92-D0F4-4666-A425-A605003F37A8}" srcOrd="1" destOrd="0" parTransId="{44A187EF-0D14-4A78-8B7F-7EE4A4FA754B}" sibTransId="{DEB94095-4380-4A1D-86E5-C4F3BA82D479}"/>
    <dgm:cxn modelId="{779A1F6A-C2B7-4766-BA8D-DCB4F1FAF0CD}" type="presOf" srcId="{3DD93F1E-8E95-4B4F-9041-1B9801282CA8}" destId="{A9C3498D-5E62-452E-A191-5D8C1AADFAF5}" srcOrd="0" destOrd="0" presId="urn:microsoft.com/office/officeart/2005/8/layout/hProcess11"/>
    <dgm:cxn modelId="{A5B94572-CC99-450B-B497-36F632E13528}" type="presOf" srcId="{F7C00DEE-89DD-4474-BA26-D09068A40FB4}" destId="{FC875A3F-EA75-4808-AF5C-CCBC6F8E000C}" srcOrd="0" destOrd="0" presId="urn:microsoft.com/office/officeart/2005/8/layout/hProcess11"/>
    <dgm:cxn modelId="{0374811E-66F1-485B-B497-EEADEB84FB9E}" srcId="{3DD93F1E-8E95-4B4F-9041-1B9801282CA8}" destId="{1397F52F-DC48-4845-BAC0-25DC8599A8F1}" srcOrd="0" destOrd="0" parTransId="{7DC0E003-4C59-41F5-BA45-3BC72FD039EE}" sibTransId="{02982FA7-9819-4E04-84D0-296E71B1C0CF}"/>
    <dgm:cxn modelId="{0EE6C5E0-CB49-4045-8257-9A242F9F4AC3}" type="presOf" srcId="{1397F52F-DC48-4845-BAC0-25DC8599A8F1}" destId="{056DC5A9-1A60-4966-90A7-22E74F4354B6}" srcOrd="0" destOrd="0" presId="urn:microsoft.com/office/officeart/2005/8/layout/hProcess11"/>
    <dgm:cxn modelId="{78D006BF-AB7A-4E75-90A8-D857A69930CF}" srcId="{3DD93F1E-8E95-4B4F-9041-1B9801282CA8}" destId="{F7C00DEE-89DD-4474-BA26-D09068A40FB4}" srcOrd="2" destOrd="0" parTransId="{D0EE0E18-9B4A-4C62-81DB-8C61E1573D81}" sibTransId="{FE5ABB0A-08CD-40AA-9F7E-528CD35DB59C}"/>
    <dgm:cxn modelId="{5527602C-3C37-47DE-B814-55C6D11BEB09}" type="presOf" srcId="{2D970E92-D0F4-4666-A425-A605003F37A8}" destId="{BEA98870-FFE3-4D7C-9F18-8DFD1D408157}" srcOrd="0" destOrd="0" presId="urn:microsoft.com/office/officeart/2005/8/layout/hProcess11"/>
    <dgm:cxn modelId="{BCC202DE-9D89-41D8-8FD9-7AEB2DA64983}" type="presParOf" srcId="{A9C3498D-5E62-452E-A191-5D8C1AADFAF5}" destId="{260DDC9F-0F09-403A-88EE-3F492F774230}" srcOrd="0" destOrd="0" presId="urn:microsoft.com/office/officeart/2005/8/layout/hProcess11"/>
    <dgm:cxn modelId="{B9DD4F88-F952-4119-AE8A-4250D9229425}" type="presParOf" srcId="{A9C3498D-5E62-452E-A191-5D8C1AADFAF5}" destId="{27B0F17A-022C-43D0-8C95-DB5E5D044AC5}" srcOrd="1" destOrd="0" presId="urn:microsoft.com/office/officeart/2005/8/layout/hProcess11"/>
    <dgm:cxn modelId="{E115A26E-5D14-4CBB-B3F1-9BADD1B18DE0}" type="presParOf" srcId="{27B0F17A-022C-43D0-8C95-DB5E5D044AC5}" destId="{9ABBA14A-87BF-48D8-8425-09C9A6C74704}" srcOrd="0" destOrd="0" presId="urn:microsoft.com/office/officeart/2005/8/layout/hProcess11"/>
    <dgm:cxn modelId="{5FF79C50-5A39-42D2-A769-BABC9C2365E6}" type="presParOf" srcId="{9ABBA14A-87BF-48D8-8425-09C9A6C74704}" destId="{056DC5A9-1A60-4966-90A7-22E74F4354B6}" srcOrd="0" destOrd="0" presId="urn:microsoft.com/office/officeart/2005/8/layout/hProcess11"/>
    <dgm:cxn modelId="{F47B3C16-8E4E-48A4-8344-4EC5937598CA}" type="presParOf" srcId="{9ABBA14A-87BF-48D8-8425-09C9A6C74704}" destId="{E1200B5A-E431-47CE-875E-09FB7317C88A}" srcOrd="1" destOrd="0" presId="urn:microsoft.com/office/officeart/2005/8/layout/hProcess11"/>
    <dgm:cxn modelId="{E3435401-80DE-4C95-92A6-6C5B79F5F921}" type="presParOf" srcId="{9ABBA14A-87BF-48D8-8425-09C9A6C74704}" destId="{0E660F47-ABA5-44E8-B546-A0DB4A54DFB8}" srcOrd="2" destOrd="0" presId="urn:microsoft.com/office/officeart/2005/8/layout/hProcess11"/>
    <dgm:cxn modelId="{2E0F1A1B-6181-4160-B5FF-CEAA68A194CE}" type="presParOf" srcId="{27B0F17A-022C-43D0-8C95-DB5E5D044AC5}" destId="{93CC3723-71B4-4D80-A6AF-796D1FC7E044}" srcOrd="1" destOrd="0" presId="urn:microsoft.com/office/officeart/2005/8/layout/hProcess11"/>
    <dgm:cxn modelId="{88F2C0C9-FA1C-404C-B07A-B182712F1BAE}" type="presParOf" srcId="{27B0F17A-022C-43D0-8C95-DB5E5D044AC5}" destId="{A7F7B654-E4DD-4A36-826F-7FA2E38F70B3}" srcOrd="2" destOrd="0" presId="urn:microsoft.com/office/officeart/2005/8/layout/hProcess11"/>
    <dgm:cxn modelId="{C3EA7DFA-8ACF-4494-B141-9B137BD2F12E}" type="presParOf" srcId="{A7F7B654-E4DD-4A36-826F-7FA2E38F70B3}" destId="{BEA98870-FFE3-4D7C-9F18-8DFD1D408157}" srcOrd="0" destOrd="0" presId="urn:microsoft.com/office/officeart/2005/8/layout/hProcess11"/>
    <dgm:cxn modelId="{9F8C510E-E021-4913-B026-594DC6B6A786}" type="presParOf" srcId="{A7F7B654-E4DD-4A36-826F-7FA2E38F70B3}" destId="{8386127D-501B-459F-AC21-DA1EBF577361}" srcOrd="1" destOrd="0" presId="urn:microsoft.com/office/officeart/2005/8/layout/hProcess11"/>
    <dgm:cxn modelId="{94616A9A-D377-4B39-937B-E48B1DBF25D8}" type="presParOf" srcId="{A7F7B654-E4DD-4A36-826F-7FA2E38F70B3}" destId="{7E437536-83C3-4F07-B281-5EC5821CDCA4}" srcOrd="2" destOrd="0" presId="urn:microsoft.com/office/officeart/2005/8/layout/hProcess11"/>
    <dgm:cxn modelId="{6E3128CD-BE47-432A-BA8A-5453EDF473E7}" type="presParOf" srcId="{27B0F17A-022C-43D0-8C95-DB5E5D044AC5}" destId="{8941EEF6-BDBA-47C8-A54F-49F8FCC5DED1}" srcOrd="3" destOrd="0" presId="urn:microsoft.com/office/officeart/2005/8/layout/hProcess11"/>
    <dgm:cxn modelId="{3115D812-F19F-4138-AF04-DC0B0D4DE3C7}" type="presParOf" srcId="{27B0F17A-022C-43D0-8C95-DB5E5D044AC5}" destId="{621BBCAE-B81D-4149-B4B0-729B6FF6A2FF}" srcOrd="4" destOrd="0" presId="urn:microsoft.com/office/officeart/2005/8/layout/hProcess11"/>
    <dgm:cxn modelId="{70210AC5-B205-418B-935C-B256D5056DCF}" type="presParOf" srcId="{621BBCAE-B81D-4149-B4B0-729B6FF6A2FF}" destId="{FC875A3F-EA75-4808-AF5C-CCBC6F8E000C}" srcOrd="0" destOrd="0" presId="urn:microsoft.com/office/officeart/2005/8/layout/hProcess11"/>
    <dgm:cxn modelId="{546EBB9A-190F-43D8-BDEF-D3AD217982D3}" type="presParOf" srcId="{621BBCAE-B81D-4149-B4B0-729B6FF6A2FF}" destId="{4831DA4C-2D68-452B-A144-631FE27C5792}" srcOrd="1" destOrd="0" presId="urn:microsoft.com/office/officeart/2005/8/layout/hProcess11"/>
    <dgm:cxn modelId="{8DA3D0B8-C88D-4792-AA56-7717E0B90A7D}" type="presParOf" srcId="{621BBCAE-B81D-4149-B4B0-729B6FF6A2FF}" destId="{AF674E34-A691-4383-B338-E11BAEAE3255}" srcOrd="2" destOrd="0" presId="urn:microsoft.com/office/officeart/2005/8/layout/hProcess11"/>
  </dgm:cxnLst>
  <dgm:bg>
    <a:solidFill>
      <a:schemeClr val="bg1">
        <a:alpha val="35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0DDC9F-0F09-403A-88EE-3F492F774230}">
      <dsp:nvSpPr>
        <dsp:cNvPr id="0" name=""/>
        <dsp:cNvSpPr/>
      </dsp:nvSpPr>
      <dsp:spPr>
        <a:xfrm>
          <a:off x="0" y="1559668"/>
          <a:ext cx="8424936" cy="2169189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6DC5A9-1A60-4966-90A7-22E74F4354B6}">
      <dsp:nvSpPr>
        <dsp:cNvPr id="0" name=""/>
        <dsp:cNvSpPr/>
      </dsp:nvSpPr>
      <dsp:spPr>
        <a:xfrm>
          <a:off x="3702" y="0"/>
          <a:ext cx="2443560" cy="21691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77800" rIns="177800" bIns="177800" numCol="1" spcCol="1270" anchor="b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 Člověk zručný 3 mil. př.n.l. - 1,5 mil. př.n.l.</a:t>
          </a:r>
          <a:endParaRPr lang="cs-CZ" sz="2500" kern="1200" dirty="0"/>
        </a:p>
      </dsp:txBody>
      <dsp:txXfrm>
        <a:off x="3702" y="0"/>
        <a:ext cx="2443560" cy="2169189"/>
      </dsp:txXfrm>
    </dsp:sp>
    <dsp:sp modelId="{E1200B5A-E431-47CE-875E-09FB7317C88A}">
      <dsp:nvSpPr>
        <dsp:cNvPr id="0" name=""/>
        <dsp:cNvSpPr/>
      </dsp:nvSpPr>
      <dsp:spPr>
        <a:xfrm>
          <a:off x="954333" y="2440337"/>
          <a:ext cx="542297" cy="54229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A98870-FFE3-4D7C-9F18-8DFD1D408157}">
      <dsp:nvSpPr>
        <dsp:cNvPr id="0" name=""/>
        <dsp:cNvSpPr/>
      </dsp:nvSpPr>
      <dsp:spPr>
        <a:xfrm>
          <a:off x="2569440" y="3274770"/>
          <a:ext cx="2443560" cy="21412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77800" rIns="177800" bIns="177800" numCol="1" spcCol="1270" anchor="t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>
              <a:solidFill>
                <a:schemeClr val="tx1"/>
              </a:solidFill>
            </a:rPr>
            <a:t>Člověk vzpřímený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1,5 mil. př.n.l. – 300 000 př.n.l.</a:t>
          </a:r>
          <a:endParaRPr lang="cs-CZ" sz="2500" b="1" kern="1200" dirty="0"/>
        </a:p>
      </dsp:txBody>
      <dsp:txXfrm>
        <a:off x="2569440" y="3274770"/>
        <a:ext cx="2443560" cy="2141206"/>
      </dsp:txXfrm>
    </dsp:sp>
    <dsp:sp modelId="{8386127D-501B-459F-AC21-DA1EBF577361}">
      <dsp:nvSpPr>
        <dsp:cNvPr id="0" name=""/>
        <dsp:cNvSpPr/>
      </dsp:nvSpPr>
      <dsp:spPr>
        <a:xfrm>
          <a:off x="3520072" y="2447333"/>
          <a:ext cx="542297" cy="54229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875A3F-EA75-4808-AF5C-CCBC6F8E000C}">
      <dsp:nvSpPr>
        <dsp:cNvPr id="0" name=""/>
        <dsp:cNvSpPr/>
      </dsp:nvSpPr>
      <dsp:spPr>
        <a:xfrm>
          <a:off x="5135179" y="0"/>
          <a:ext cx="2443560" cy="21691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77800" rIns="177800" bIns="177800" numCol="1" spcCol="1270" anchor="b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0" kern="1200" dirty="0" smtClean="0">
              <a:solidFill>
                <a:schemeClr val="tx1"/>
              </a:solidFill>
            </a:rPr>
            <a:t>Člověk rozumný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300 000 př.n.l. – 40 000 př.n.l.</a:t>
          </a:r>
          <a:endParaRPr lang="cs-CZ" sz="2500" kern="1200" dirty="0"/>
        </a:p>
      </dsp:txBody>
      <dsp:txXfrm>
        <a:off x="5135179" y="0"/>
        <a:ext cx="2443560" cy="2169189"/>
      </dsp:txXfrm>
    </dsp:sp>
    <dsp:sp modelId="{4831DA4C-2D68-452B-A144-631FE27C5792}">
      <dsp:nvSpPr>
        <dsp:cNvPr id="0" name=""/>
        <dsp:cNvSpPr/>
      </dsp:nvSpPr>
      <dsp:spPr>
        <a:xfrm>
          <a:off x="6085811" y="2440337"/>
          <a:ext cx="542297" cy="54229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520476-751A-4EC6-94D8-7C802307B705}" type="datetimeFigureOut">
              <a:rPr lang="cs-CZ" smtClean="0"/>
              <a:t>7.3.2014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0414C2-66D8-49D6-AD58-2080841273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6061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0414C2-66D8-49D6-AD58-20808412739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5821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0414C2-66D8-49D6-AD58-208084127392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567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7.3.2014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7.3.2014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7.3.2014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7.3.2014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7.3.2014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7.3.2014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7.3.2014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7.3.2014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://www.zskunratice.cz/ucitele/predmety/dejepis/dejepis-6-rocnik/vyvojove-faze-cloveka-819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sites.google.com/site/dejepisosmicka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://commons.wikimedia.org/wiki/File:Homo_erectus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hyperlink" Target="http://jelinek-art.cz/prodej/archeologicke-odlitky/nastroje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commons.wikimedia.org/wiki/File:Jeskyn%C4%9B_Pek%C3%A1rn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hyperlink" Target="http://commons.wikimedia.org/wiki/File:Vo%C5%A1tiny.J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://cs.wikipedia.org/wiki/Homo_erectu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hyperlink" Target="http://www.fsps.muni.cz/impact/dejiny-sportu/pravek/vyvoj-cloveka/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Člověk vzpřímený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cs-CZ" dirty="0" smtClean="0"/>
              <a:t>Dějepis 6. ročníku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/>
          <a:stretch>
            <a:fillRect/>
          </a:stretch>
        </p:blipFill>
        <p:spPr>
          <a:xfrm>
            <a:off x="1691640" y="1196752"/>
            <a:ext cx="5760720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27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Název: Dějepis 6.ročníku – </a:t>
            </a:r>
            <a:r>
              <a:rPr lang="cs-CZ" dirty="0" smtClean="0"/>
              <a:t>Člověk vzpřímený</a:t>
            </a:r>
            <a:endParaRPr lang="cs-CZ" dirty="0"/>
          </a:p>
          <a:p>
            <a:r>
              <a:rPr lang="cs-CZ" dirty="0"/>
              <a:t>Šablona: III/2</a:t>
            </a:r>
          </a:p>
          <a:p>
            <a:r>
              <a:rPr lang="cs-CZ" dirty="0"/>
              <a:t>Číslo: </a:t>
            </a:r>
            <a:r>
              <a:rPr lang="cs-CZ" dirty="0" smtClean="0"/>
              <a:t>65</a:t>
            </a:r>
            <a:endParaRPr lang="cs-CZ" dirty="0"/>
          </a:p>
          <a:p>
            <a:r>
              <a:rPr lang="cs-CZ" dirty="0"/>
              <a:t>Autor: Mgr. Soňa Blažková</a:t>
            </a:r>
          </a:p>
          <a:p>
            <a:r>
              <a:rPr lang="cs-CZ" dirty="0"/>
              <a:t>ZŠ Choltice „ Učíme se pro život“</a:t>
            </a:r>
          </a:p>
          <a:p>
            <a:r>
              <a:rPr lang="cs-CZ" dirty="0"/>
              <a:t>Klíčová slova: </a:t>
            </a:r>
            <a:r>
              <a:rPr lang="cs-CZ" dirty="0" smtClean="0"/>
              <a:t>lov větších zvířat, oštěp, pěstní klín, používá oheň, jeskyně, převisy skal, tlupa, posuňky, hrdelní </a:t>
            </a:r>
            <a:r>
              <a:rPr lang="cs-CZ" smtClean="0"/>
              <a:t>zvuky, Bečov</a:t>
            </a:r>
            <a:r>
              <a:rPr lang="cs-CZ" dirty="0" smtClean="0"/>
              <a:t>, Přezletice, Stránská skála</a:t>
            </a:r>
            <a:endParaRPr lang="cs-CZ" dirty="0"/>
          </a:p>
          <a:p>
            <a:r>
              <a:rPr lang="cs-CZ" dirty="0"/>
              <a:t>Cíl: výklad a seznámení s tématem</a:t>
            </a:r>
          </a:p>
          <a:p>
            <a:endParaRPr lang="cs-CZ" dirty="0"/>
          </a:p>
          <a:p>
            <a:r>
              <a:rPr lang="cs-CZ" dirty="0"/>
              <a:t>Třída: dějepis 6                      </a:t>
            </a:r>
            <a:r>
              <a:rPr lang="cs-CZ" dirty="0" smtClean="0"/>
              <a:t>    </a:t>
            </a:r>
            <a:r>
              <a:rPr lang="cs-CZ" dirty="0"/>
              <a:t>Datum: </a:t>
            </a:r>
            <a:r>
              <a:rPr lang="cs-CZ" dirty="0" smtClean="0"/>
              <a:t>20.9. 2012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645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rak 2"/>
          <p:cNvSpPr/>
          <p:nvPr/>
        </p:nvSpPr>
        <p:spPr>
          <a:xfrm>
            <a:off x="2051720" y="4437112"/>
            <a:ext cx="3384376" cy="223224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Kdy žil?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1857124"/>
              </p:ext>
            </p:extLst>
          </p:nvPr>
        </p:nvGraphicFramePr>
        <p:xfrm>
          <a:off x="107504" y="1246387"/>
          <a:ext cx="8424936" cy="5422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7272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 člověka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68760"/>
            <a:ext cx="8701320" cy="5351312"/>
          </a:xfrm>
        </p:spPr>
      </p:pic>
      <p:sp>
        <p:nvSpPr>
          <p:cNvPr id="5" name="Šipka nahoru 4"/>
          <p:cNvSpPr/>
          <p:nvPr/>
        </p:nvSpPr>
        <p:spPr>
          <a:xfrm>
            <a:off x="3275856" y="4437112"/>
            <a:ext cx="576064" cy="18722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9951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žil: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997337"/>
            <a:ext cx="8686800" cy="4525963"/>
          </a:xfrm>
        </p:spPr>
        <p:txBody>
          <a:bodyPr/>
          <a:lstStyle/>
          <a:p>
            <a:r>
              <a:rPr lang="cs-CZ" dirty="0" smtClean="0"/>
              <a:t>Afrika, Evropa, Asie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492896"/>
            <a:ext cx="3907598" cy="4065304"/>
          </a:xfrm>
          <a:prstGeom prst="rect">
            <a:avLst/>
          </a:prstGeom>
        </p:spPr>
      </p:pic>
      <p:sp>
        <p:nvSpPr>
          <p:cNvPr id="12" name="Šipka doprava 11"/>
          <p:cNvSpPr/>
          <p:nvPr/>
        </p:nvSpPr>
        <p:spPr>
          <a:xfrm>
            <a:off x="1259632" y="4725144"/>
            <a:ext cx="273630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lů 12"/>
          <p:cNvSpPr/>
          <p:nvPr/>
        </p:nvSpPr>
        <p:spPr>
          <a:xfrm>
            <a:off x="4365559" y="2348880"/>
            <a:ext cx="350457" cy="1800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leva 14"/>
          <p:cNvSpPr/>
          <p:nvPr/>
        </p:nvSpPr>
        <p:spPr>
          <a:xfrm>
            <a:off x="5292080" y="3248980"/>
            <a:ext cx="2016224" cy="32403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782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 nás: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Bečov, Beroun, Přezletice, Brno – Stránská skála</a:t>
            </a:r>
          </a:p>
        </p:txBody>
      </p:sp>
      <p:pic>
        <p:nvPicPr>
          <p:cNvPr id="4" name="Obrázek 3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276872"/>
            <a:ext cx="6262011" cy="440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9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Potrava: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Sběr rostlin, plodů</a:t>
            </a:r>
          </a:p>
          <a:p>
            <a:r>
              <a:rPr lang="cs-CZ" dirty="0" smtClean="0"/>
              <a:t>Lov větších zvířat (kůň, jelen, bizon, nosorožec)</a:t>
            </a:r>
            <a:endParaRPr lang="cs-CZ" dirty="0"/>
          </a:p>
        </p:txBody>
      </p:sp>
      <p:pic>
        <p:nvPicPr>
          <p:cNvPr id="5" name="Obrázek 4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853092"/>
            <a:ext cx="2790428" cy="3720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0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Nástroje: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Dřevěný oštěp</a:t>
            </a:r>
          </a:p>
          <a:p>
            <a:r>
              <a:rPr lang="cs-CZ" dirty="0" smtClean="0"/>
              <a:t>Pěstní klín</a:t>
            </a:r>
          </a:p>
          <a:p>
            <a:r>
              <a:rPr lang="cs-CZ" dirty="0" smtClean="0"/>
              <a:t>Používá oheň</a:t>
            </a:r>
            <a:endParaRPr lang="cs-CZ" dirty="0"/>
          </a:p>
        </p:txBody>
      </p:sp>
      <p:pic>
        <p:nvPicPr>
          <p:cNvPr id="6" name="Obrázek 5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624" y="2708920"/>
            <a:ext cx="5036895" cy="3775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76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Obydlí: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převisy skal</a:t>
            </a:r>
            <a:endParaRPr lang="cs-CZ" dirty="0"/>
          </a:p>
        </p:txBody>
      </p:sp>
      <p:pic>
        <p:nvPicPr>
          <p:cNvPr id="5" name="Obrázek 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154439"/>
            <a:ext cx="4416276" cy="3312207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644008" y="2564904"/>
            <a:ext cx="13308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jeskyně</a:t>
            </a:r>
            <a:endParaRPr lang="cs-CZ" sz="2800" dirty="0"/>
          </a:p>
        </p:txBody>
      </p:sp>
      <p:pic>
        <p:nvPicPr>
          <p:cNvPr id="8" name="Obrázek 7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76872"/>
            <a:ext cx="3744416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97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Žil ve větších tlupách ( 20 – 30 lidí)</a:t>
            </a:r>
          </a:p>
          <a:p>
            <a:r>
              <a:rPr lang="cs-CZ" dirty="0" smtClean="0"/>
              <a:t>Dorozumívá se posuňky a </a:t>
            </a:r>
            <a:r>
              <a:rPr lang="cs-CZ" smtClean="0"/>
              <a:t>hrdelními zvuky</a:t>
            </a:r>
            <a:endParaRPr lang="cs-CZ" dirty="0" smtClean="0"/>
          </a:p>
          <a:p>
            <a:r>
              <a:rPr lang="cs-CZ" dirty="0" smtClean="0"/>
              <a:t>Muž – lov, </a:t>
            </a:r>
          </a:p>
          <a:p>
            <a:r>
              <a:rPr lang="cs-CZ" dirty="0"/>
              <a:t> </a:t>
            </a:r>
            <a:r>
              <a:rPr lang="cs-CZ" dirty="0" smtClean="0"/>
              <a:t>           výroba nástrojů a zbraní</a:t>
            </a:r>
          </a:p>
          <a:p>
            <a:r>
              <a:rPr lang="cs-CZ" dirty="0" smtClean="0"/>
              <a:t>Žena – péče o děti</a:t>
            </a:r>
          </a:p>
          <a:p>
            <a:r>
              <a:rPr lang="cs-CZ" dirty="0"/>
              <a:t> </a:t>
            </a:r>
            <a:r>
              <a:rPr lang="cs-CZ" dirty="0" smtClean="0"/>
              <a:t>            udržování ohně</a:t>
            </a:r>
          </a:p>
          <a:p>
            <a:r>
              <a:rPr lang="cs-CZ" dirty="0"/>
              <a:t> </a:t>
            </a:r>
            <a:r>
              <a:rPr lang="cs-CZ" dirty="0" smtClean="0"/>
              <a:t>            jídlo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629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Vzhled: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216696"/>
            <a:ext cx="3276600" cy="4368800"/>
          </a:xfrm>
        </p:spPr>
      </p:pic>
      <p:pic>
        <p:nvPicPr>
          <p:cNvPr id="5" name="Obrázek 4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340768"/>
            <a:ext cx="3048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53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11560" y="517323"/>
            <a:ext cx="8352928" cy="63709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b="1" u="sng" dirty="0">
                <a:solidFill>
                  <a:srgbClr val="FF0000"/>
                </a:solidFill>
              </a:rPr>
              <a:t>ČLOVĚK  VZPŘÍMENÝ  -  Homo </a:t>
            </a:r>
            <a:r>
              <a:rPr lang="cs-CZ" sz="2400" b="1" u="sng" dirty="0" err="1">
                <a:solidFill>
                  <a:srgbClr val="FF0000"/>
                </a:solidFill>
              </a:rPr>
              <a:t>erectus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/>
              <a:t> </a:t>
            </a:r>
          </a:p>
          <a:p>
            <a:r>
              <a:rPr lang="cs-CZ" sz="2400" dirty="0"/>
              <a:t> </a:t>
            </a:r>
            <a:endParaRPr lang="cs-CZ" sz="2400" dirty="0" smtClean="0"/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KDY</a:t>
            </a:r>
            <a:r>
              <a:rPr lang="cs-CZ" sz="2400" dirty="0" smtClean="0"/>
              <a:t>  žil :      </a:t>
            </a:r>
            <a:r>
              <a:rPr lang="cs-CZ" sz="2400" dirty="0">
                <a:solidFill>
                  <a:srgbClr val="FF0000"/>
                </a:solidFill>
              </a:rPr>
              <a:t>1,5 mil. </a:t>
            </a:r>
            <a:r>
              <a:rPr lang="cs-CZ" sz="2400" dirty="0" smtClean="0">
                <a:solidFill>
                  <a:srgbClr val="FF0000"/>
                </a:solidFill>
              </a:rPr>
              <a:t>př.n.l. </a:t>
            </a:r>
            <a:r>
              <a:rPr lang="cs-CZ" sz="2400" dirty="0">
                <a:solidFill>
                  <a:srgbClr val="FF0000"/>
                </a:solidFill>
              </a:rPr>
              <a:t>-  300 000 př.n.l.</a:t>
            </a:r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KDE</a:t>
            </a:r>
            <a:r>
              <a:rPr lang="cs-CZ" sz="2400" dirty="0" smtClean="0"/>
              <a:t> </a:t>
            </a:r>
            <a:r>
              <a:rPr lang="cs-CZ" sz="2400" dirty="0"/>
              <a:t>žil  :      Afrika, Asie, Evropa</a:t>
            </a:r>
          </a:p>
          <a:p>
            <a:r>
              <a:rPr lang="cs-CZ" sz="2400" dirty="0"/>
              <a:t> </a:t>
            </a:r>
          </a:p>
          <a:p>
            <a:r>
              <a:rPr lang="cs-CZ" sz="2400" dirty="0"/>
              <a:t>                    u nás :  Bečov, Beroun, Přezletice, </a:t>
            </a:r>
          </a:p>
          <a:p>
            <a:r>
              <a:rPr lang="cs-CZ" sz="2400" dirty="0"/>
              <a:t>                                 Brno – Stránská skála</a:t>
            </a:r>
          </a:p>
          <a:p>
            <a:r>
              <a:rPr lang="cs-CZ" sz="2400" dirty="0" smtClean="0"/>
              <a:t> </a:t>
            </a:r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POTRAVA</a:t>
            </a:r>
            <a:r>
              <a:rPr lang="cs-CZ" sz="2400" dirty="0" smtClean="0"/>
              <a:t> </a:t>
            </a:r>
            <a:r>
              <a:rPr lang="cs-CZ" sz="2400" dirty="0"/>
              <a:t>:   </a:t>
            </a:r>
            <a:r>
              <a:rPr lang="cs-CZ" sz="2400" dirty="0" smtClean="0"/>
              <a:t>   sběr </a:t>
            </a:r>
            <a:r>
              <a:rPr lang="cs-CZ" sz="2400" dirty="0"/>
              <a:t>rostlin, plodů</a:t>
            </a:r>
          </a:p>
          <a:p>
            <a:r>
              <a:rPr lang="cs-CZ" sz="2400" dirty="0"/>
              <a:t>                     </a:t>
            </a:r>
            <a:r>
              <a:rPr lang="cs-CZ" sz="2400" dirty="0" smtClean="0"/>
              <a:t>  </a:t>
            </a:r>
            <a:r>
              <a:rPr lang="cs-CZ" sz="2400" dirty="0"/>
              <a:t>lov větších zvířat (kůň, jelen, bizon, nosorožec)</a:t>
            </a:r>
          </a:p>
          <a:p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NÁSTROJE</a:t>
            </a:r>
            <a:r>
              <a:rPr lang="cs-CZ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dirty="0"/>
              <a:t>:  </a:t>
            </a:r>
            <a:r>
              <a:rPr lang="cs-CZ" sz="2400" dirty="0" smtClean="0"/>
              <a:t> dřevěný </a:t>
            </a:r>
            <a:r>
              <a:rPr lang="cs-CZ" sz="2400" dirty="0">
                <a:solidFill>
                  <a:srgbClr val="00B050"/>
                </a:solidFill>
              </a:rPr>
              <a:t>oštěp</a:t>
            </a:r>
          </a:p>
          <a:p>
            <a:r>
              <a:rPr lang="cs-CZ" sz="2400" dirty="0"/>
              <a:t>                       </a:t>
            </a:r>
            <a:r>
              <a:rPr lang="cs-CZ" sz="2400" dirty="0">
                <a:solidFill>
                  <a:srgbClr val="00B050"/>
                </a:solidFill>
              </a:rPr>
              <a:t>pěstní klín </a:t>
            </a:r>
            <a:r>
              <a:rPr lang="cs-CZ" sz="2400" dirty="0"/>
              <a:t>( mandlový tvar)</a:t>
            </a:r>
          </a:p>
          <a:p>
            <a:r>
              <a:rPr lang="cs-CZ" sz="2400" dirty="0"/>
              <a:t>                       </a:t>
            </a:r>
            <a:r>
              <a:rPr lang="cs-CZ" sz="2400" dirty="0">
                <a:solidFill>
                  <a:srgbClr val="00B050"/>
                </a:solidFill>
              </a:rPr>
              <a:t>používá oheň</a:t>
            </a:r>
          </a:p>
          <a:p>
            <a:r>
              <a:rPr lang="cs-CZ" sz="2400" dirty="0"/>
              <a:t> </a:t>
            </a:r>
          </a:p>
          <a:p>
            <a:r>
              <a:rPr lang="cs-CZ" sz="2400" dirty="0"/>
              <a:t> 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868144" y="332656"/>
            <a:ext cx="1141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Zápis 1/2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3975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1124744"/>
            <a:ext cx="8352928" cy="48013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OBYDLÍ</a:t>
            </a:r>
            <a:r>
              <a:rPr lang="cs-CZ" sz="2400" dirty="0"/>
              <a:t>  :    žil ve větších </a:t>
            </a:r>
            <a:r>
              <a:rPr lang="cs-CZ" sz="2400" dirty="0">
                <a:solidFill>
                  <a:srgbClr val="00B050"/>
                </a:solidFill>
              </a:rPr>
              <a:t>tlupách</a:t>
            </a:r>
            <a:r>
              <a:rPr lang="cs-CZ" sz="2400" dirty="0"/>
              <a:t>  (20 – 30 lidí)</a:t>
            </a:r>
          </a:p>
          <a:p>
            <a:r>
              <a:rPr lang="cs-CZ" sz="2400" dirty="0"/>
              <a:t>                     převisy skal, </a:t>
            </a:r>
            <a:r>
              <a:rPr lang="cs-CZ" sz="2400" dirty="0">
                <a:solidFill>
                  <a:srgbClr val="00B050"/>
                </a:solidFill>
              </a:rPr>
              <a:t>jeskyně</a:t>
            </a:r>
          </a:p>
          <a:p>
            <a:r>
              <a:rPr lang="cs-CZ" sz="2400" dirty="0"/>
              <a:t>                     mužské práce – lov, výroba nástrojů, zbraní</a:t>
            </a:r>
          </a:p>
          <a:p>
            <a:r>
              <a:rPr lang="cs-CZ" sz="2400" dirty="0"/>
              <a:t>                     ženské práce – péče o děti, oheň </a:t>
            </a:r>
          </a:p>
          <a:p>
            <a:r>
              <a:rPr lang="cs-CZ" sz="2400" dirty="0"/>
              <a:t>                                               sběr plodů, jídlo</a:t>
            </a:r>
          </a:p>
          <a:p>
            <a:r>
              <a:rPr lang="cs-CZ" sz="2400" dirty="0"/>
              <a:t>Dorozumívá se </a:t>
            </a:r>
            <a:r>
              <a:rPr lang="cs-CZ" sz="2400" u="sng" dirty="0"/>
              <a:t>posuňky</a:t>
            </a:r>
            <a:r>
              <a:rPr lang="cs-CZ" sz="2400" dirty="0"/>
              <a:t> a </a:t>
            </a:r>
            <a:r>
              <a:rPr lang="cs-CZ" sz="2400" u="sng" dirty="0"/>
              <a:t>hrdelními zvuky</a:t>
            </a:r>
            <a:r>
              <a:rPr lang="cs-CZ" sz="2400" dirty="0"/>
              <a:t>.</a:t>
            </a:r>
          </a:p>
          <a:p>
            <a:r>
              <a:rPr lang="cs-CZ" sz="2400" dirty="0"/>
              <a:t> </a:t>
            </a:r>
          </a:p>
          <a:p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VZHLED</a:t>
            </a:r>
            <a:r>
              <a:rPr lang="cs-CZ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400" dirty="0"/>
              <a:t>:   postava – vzpřímená</a:t>
            </a:r>
          </a:p>
          <a:p>
            <a:r>
              <a:rPr lang="cs-CZ" sz="2400" dirty="0"/>
              <a:t>                   lebka – větší mozkovna</a:t>
            </a:r>
          </a:p>
          <a:p>
            <a:r>
              <a:rPr lang="cs-CZ" sz="2400" dirty="0"/>
              <a:t>                   menší obličej</a:t>
            </a:r>
          </a:p>
          <a:p>
            <a:r>
              <a:rPr lang="cs-CZ" sz="2400" dirty="0"/>
              <a:t>                   velké nadočnicové oblouky  </a:t>
            </a:r>
          </a:p>
          <a:p>
            <a:r>
              <a:rPr lang="cs-CZ" sz="2400" dirty="0"/>
              <a:t>   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660232" y="548680"/>
            <a:ext cx="1890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Zápis - dokončení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442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Závěrečná pětiminutovka      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Dokážeš zodpovědět tyto zajímavé otázky?</a:t>
            </a:r>
          </a:p>
          <a:p>
            <a:r>
              <a:rPr lang="cs-CZ" dirty="0" smtClean="0"/>
              <a:t>1) Mohli se lidé setkat se živými dinosaury?</a:t>
            </a:r>
          </a:p>
          <a:p>
            <a:r>
              <a:rPr lang="cs-CZ" dirty="0" smtClean="0"/>
              <a:t>Ne</a:t>
            </a:r>
          </a:p>
          <a:p>
            <a:r>
              <a:rPr lang="cs-CZ" dirty="0" smtClean="0"/>
              <a:t>2) Co znamenají zkratky př.n.l. a n.l.?</a:t>
            </a:r>
          </a:p>
          <a:p>
            <a:r>
              <a:rPr lang="cs-CZ" dirty="0" smtClean="0"/>
              <a:t>Před naším letopočtem, našeho letopočtu</a:t>
            </a:r>
          </a:p>
          <a:p>
            <a:r>
              <a:rPr lang="cs-CZ" dirty="0" smtClean="0"/>
              <a:t>3) Co bylo dříve: doba  bronzová nebo železná?</a:t>
            </a:r>
          </a:p>
          <a:p>
            <a:r>
              <a:rPr lang="cs-CZ" dirty="0" smtClean="0"/>
              <a:t>Doba bronzová</a:t>
            </a:r>
          </a:p>
          <a:p>
            <a:r>
              <a:rPr lang="cs-CZ" dirty="0" smtClean="0"/>
              <a:t>4) Jak bys nazval techniku ostření nástrojů v době kamenné?</a:t>
            </a:r>
          </a:p>
          <a:p>
            <a:r>
              <a:rPr lang="cs-CZ" dirty="0" err="1" smtClean="0"/>
              <a:t>uštěpování</a:t>
            </a:r>
            <a:r>
              <a:rPr lang="cs-CZ" dirty="0" smtClean="0"/>
              <a:t>, broušení, vrtání</a:t>
            </a:r>
          </a:p>
          <a:p>
            <a:r>
              <a:rPr lang="cs-CZ" dirty="0" smtClean="0"/>
              <a:t>5) Uměl člověk vzpřímený rozdělat oheň?</a:t>
            </a:r>
          </a:p>
          <a:p>
            <a:r>
              <a:rPr lang="cs-CZ" dirty="0" smtClean="0"/>
              <a:t>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908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Závěrečná pětiminutovka        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Přiřaď pojmy   / použij pero</a:t>
            </a:r>
          </a:p>
          <a:p>
            <a:endParaRPr lang="cs-CZ" sz="2000" dirty="0" smtClean="0"/>
          </a:p>
          <a:p>
            <a:r>
              <a:rPr lang="cs-CZ" sz="2000" dirty="0" smtClean="0"/>
              <a:t>Afrika               jeskyně               Evropa        pěstní klín           tlupa</a:t>
            </a:r>
          </a:p>
          <a:p>
            <a:endParaRPr lang="cs-CZ" sz="2000" dirty="0"/>
          </a:p>
          <a:p>
            <a:r>
              <a:rPr lang="cs-CZ" sz="2000" dirty="0" smtClean="0"/>
              <a:t>          posuňky        dřevěný oštěp        sekáče       lov větších zvířat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ČLOVĚK ZRUČNÝ            ČLOVĚK VZPŘÍMENÝ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7509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Závěrečná pětiminutovka   B    Výsledky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dirty="0" smtClean="0">
                <a:solidFill>
                  <a:srgbClr val="FF0000"/>
                </a:solidFill>
              </a:rPr>
              <a:t>Afrika</a:t>
            </a:r>
            <a:r>
              <a:rPr lang="cs-CZ" sz="2000" dirty="0" smtClean="0"/>
              <a:t>               </a:t>
            </a:r>
            <a:r>
              <a:rPr lang="cs-CZ" sz="2000" dirty="0" smtClean="0">
                <a:solidFill>
                  <a:srgbClr val="FF0000"/>
                </a:solidFill>
              </a:rPr>
              <a:t>jeskyně</a:t>
            </a:r>
            <a:r>
              <a:rPr lang="cs-CZ" sz="2000" dirty="0" smtClean="0"/>
              <a:t>               Evropa        pěstní klín           </a:t>
            </a:r>
            <a:r>
              <a:rPr lang="cs-CZ" sz="2000" dirty="0" smtClean="0">
                <a:solidFill>
                  <a:srgbClr val="FF0000"/>
                </a:solidFill>
              </a:rPr>
              <a:t>tlupa</a:t>
            </a:r>
          </a:p>
          <a:p>
            <a:endParaRPr lang="cs-CZ" sz="2000" dirty="0"/>
          </a:p>
          <a:p>
            <a:r>
              <a:rPr lang="cs-CZ" sz="2000" dirty="0" smtClean="0"/>
              <a:t>          </a:t>
            </a:r>
            <a:r>
              <a:rPr lang="cs-CZ" sz="2000" dirty="0" smtClean="0">
                <a:solidFill>
                  <a:srgbClr val="FF0000"/>
                </a:solidFill>
              </a:rPr>
              <a:t>posuňky</a:t>
            </a:r>
            <a:r>
              <a:rPr lang="cs-CZ" sz="2000" dirty="0" smtClean="0"/>
              <a:t>        dřevěný oštěp        </a:t>
            </a:r>
            <a:r>
              <a:rPr lang="cs-CZ" sz="2000" dirty="0" smtClean="0">
                <a:solidFill>
                  <a:srgbClr val="FF0000"/>
                </a:solidFill>
              </a:rPr>
              <a:t>sekáče</a:t>
            </a:r>
            <a:r>
              <a:rPr lang="cs-CZ" sz="2000" dirty="0" smtClean="0"/>
              <a:t>       lov </a:t>
            </a:r>
            <a:r>
              <a:rPr lang="cs-CZ" sz="2000" smtClean="0"/>
              <a:t>větších zvířat</a:t>
            </a:r>
            <a:endParaRPr lang="cs-CZ" sz="2000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ČLOVĚK ZRUČNÝ</a:t>
            </a:r>
            <a:r>
              <a:rPr lang="cs-CZ" dirty="0" smtClean="0"/>
              <a:t>            ČLOVĚK VZPŘÍMENÝ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360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u="sng" dirty="0"/>
              <a:t>Obrázky</a:t>
            </a:r>
            <a:r>
              <a:rPr lang="cs-CZ" dirty="0"/>
              <a:t> jsou kopírovány z prohlížeče  Google – obrázky a vloženy s </a:t>
            </a:r>
            <a:r>
              <a:rPr lang="cs-CZ" b="1" u="sng" dirty="0"/>
              <a:t>hypertextovým odkazem    </a:t>
            </a:r>
            <a:r>
              <a:rPr lang="cs-CZ" dirty="0"/>
              <a:t>dne: </a:t>
            </a:r>
            <a:r>
              <a:rPr lang="cs-CZ" dirty="0" smtClean="0"/>
              <a:t>   20.9. </a:t>
            </a:r>
            <a:r>
              <a:rPr lang="cs-CZ" smtClean="0"/>
              <a:t>2012                            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                    (klikni na obrázek </a:t>
            </a:r>
            <a:r>
              <a:rPr lang="cs-CZ" dirty="0" err="1"/>
              <a:t>PtlM</a:t>
            </a:r>
            <a:r>
              <a:rPr lang="cs-CZ" dirty="0"/>
              <a:t>)</a:t>
            </a:r>
          </a:p>
          <a:p>
            <a:endParaRPr lang="cs-CZ" dirty="0"/>
          </a:p>
          <a:p>
            <a:r>
              <a:rPr lang="cs-CZ" b="1" u="sng" dirty="0"/>
              <a:t>Písemné prameny :</a:t>
            </a:r>
          </a:p>
          <a:p>
            <a:r>
              <a:rPr lang="cs-CZ" dirty="0"/>
              <a:t>MANDELOVÁ, Helena; Kunstová, Eliška; PAŘÍZKOVÁ</a:t>
            </a:r>
          </a:p>
          <a:p>
            <a:pPr marL="0" indent="0">
              <a:buNone/>
            </a:pPr>
            <a:r>
              <a:rPr lang="cs-CZ" dirty="0"/>
              <a:t>       Ilona. Dějiny pravěku a starověku. Liberec:     </a:t>
            </a:r>
          </a:p>
          <a:p>
            <a:pPr marL="0" indent="0">
              <a:buNone/>
            </a:pPr>
            <a:r>
              <a:rPr lang="cs-CZ" dirty="0"/>
              <a:t>       Dialog.2001.179 s. ISBN 80-86248-57-40.</a:t>
            </a:r>
          </a:p>
          <a:p>
            <a:r>
              <a:rPr lang="cs-CZ" dirty="0"/>
              <a:t>BEDNAŘÍKOVÁ, Jarmila;  KYSUČAN, Libor; </a:t>
            </a:r>
            <a:r>
              <a:rPr lang="cs-CZ" dirty="0" err="1"/>
              <a:t>Fejfušová</a:t>
            </a:r>
            <a:r>
              <a:rPr lang="cs-CZ" dirty="0"/>
              <a:t>,    </a:t>
            </a:r>
          </a:p>
          <a:p>
            <a:pPr marL="0" indent="0">
              <a:buNone/>
            </a:pPr>
            <a:r>
              <a:rPr lang="cs-CZ" dirty="0"/>
              <a:t>       Marie. Dějepis Pravěk a starověk. Brno : Nová škola                       </a:t>
            </a:r>
          </a:p>
          <a:p>
            <a:pPr marL="0" indent="0">
              <a:buNone/>
            </a:pPr>
            <a:r>
              <a:rPr lang="cs-CZ" dirty="0"/>
              <a:t>       s.r.o.,2007, 139 s. ISBN 80-7289-57-4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751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320</TotalTime>
  <Words>487</Words>
  <Application>Microsoft Office PowerPoint</Application>
  <PresentationFormat>Předvádění na obrazovce (4:3)</PresentationFormat>
  <Paragraphs>118</Paragraphs>
  <Slides>17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Cesta</vt:lpstr>
      <vt:lpstr>Člověk vzpřímený</vt:lpstr>
      <vt:lpstr>Anotace</vt:lpstr>
      <vt:lpstr>Kdy žil?</vt:lpstr>
      <vt:lpstr>Vývoj člověka</vt:lpstr>
      <vt:lpstr>Kde žil:</vt:lpstr>
      <vt:lpstr>U nás:</vt:lpstr>
      <vt:lpstr>Potrava:</vt:lpstr>
      <vt:lpstr>Nástroje:</vt:lpstr>
      <vt:lpstr>Obydlí:</vt:lpstr>
      <vt:lpstr>Život:</vt:lpstr>
      <vt:lpstr>Vzhled:</vt:lpstr>
      <vt:lpstr>Prezentace aplikace PowerPoint</vt:lpstr>
      <vt:lpstr>Prezentace aplikace PowerPoint</vt:lpstr>
      <vt:lpstr>Závěrečná pětiminutovka      A</vt:lpstr>
      <vt:lpstr>Závěrečná pětiminutovka        B</vt:lpstr>
      <vt:lpstr>Závěrečná pětiminutovka   B    Výsledky 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Člověk vzpřímený</dc:title>
  <cp:lastModifiedBy>Blazkova</cp:lastModifiedBy>
  <cp:revision>29</cp:revision>
  <dcterms:modified xsi:type="dcterms:W3CDTF">2014-03-07T20:36:58Z</dcterms:modified>
</cp:coreProperties>
</file>