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5"/>
  </p:notesMasterIdLst>
  <p:sldIdLst>
    <p:sldId id="256" r:id="rId2"/>
    <p:sldId id="262" r:id="rId3"/>
    <p:sldId id="276" r:id="rId4"/>
    <p:sldId id="277" r:id="rId5"/>
    <p:sldId id="272" r:id="rId6"/>
    <p:sldId id="278" r:id="rId7"/>
    <p:sldId id="279" r:id="rId8"/>
    <p:sldId id="281" r:id="rId9"/>
    <p:sldId id="283" r:id="rId10"/>
    <p:sldId id="282" r:id="rId11"/>
    <p:sldId id="280" r:id="rId12"/>
    <p:sldId id="268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037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sady:ČR-Naše vlast (poloha)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Jana Strejčková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říjen/2013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Jana Strejčková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říjen/2013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sady:ČR-Naše vlast (poloha)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7.3.2014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7.3.2014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7.3.2014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862909624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Materiál slouží k seznámení s naší vlastí jako vnitrozemským státem. Žáci si pomocí něj prohloubí znalosti o ČR, které se týkají polohy, sousedících </a:t>
            </a:r>
            <a:r>
              <a:rPr lang="cs-CZ" dirty="0" smtClean="0"/>
              <a:t>států </a:t>
            </a:r>
            <a:r>
              <a:rPr lang="cs-CZ" dirty="0" smtClean="0"/>
              <a:t>a historických zemích.</a:t>
            </a:r>
          </a:p>
          <a:p>
            <a:r>
              <a:rPr lang="cs-CZ" dirty="0" smtClean="0"/>
              <a:t>Je určen pro žáky 4. ročníku.</a:t>
            </a:r>
          </a:p>
          <a:p>
            <a:r>
              <a:rPr lang="cs-CZ" dirty="0" smtClean="0"/>
              <a:t>Časová datace: </a:t>
            </a:r>
            <a:r>
              <a:rPr lang="cs-CZ" dirty="0" smtClean="0"/>
              <a:t>20min</a:t>
            </a:r>
            <a:r>
              <a:rPr lang="cs-CZ" dirty="0" smtClean="0"/>
              <a:t>.</a:t>
            </a:r>
          </a:p>
          <a:p>
            <a:r>
              <a:rPr lang="cs-CZ" dirty="0" smtClean="0"/>
              <a:t>Materiál slouží  k vysvětlení a procvičení učiva (poloha ČR, vnitrozemský stát, sousední státy</a:t>
            </a:r>
            <a:r>
              <a:rPr lang="cs-CZ" dirty="0" smtClean="0"/>
              <a:t>). </a:t>
            </a:r>
            <a:r>
              <a:rPr lang="cs-CZ" smtClean="0"/>
              <a:t>Animace-přechod kliknutí myší.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Na snímku č. 6 a č.7 animace – možnost volby, kliknutí myší na pole s názvem státu. Správnost snímku ukáže „</a:t>
            </a:r>
            <a:r>
              <a:rPr lang="cs-CZ" dirty="0" err="1" smtClean="0"/>
              <a:t>smajlík</a:t>
            </a:r>
            <a:r>
              <a:rPr lang="cs-CZ" dirty="0" smtClean="0"/>
              <a:t>“. Pokud špatně-smutný </a:t>
            </a:r>
            <a:r>
              <a:rPr lang="cs-CZ" dirty="0" err="1" smtClean="0"/>
              <a:t>smajlík</a:t>
            </a:r>
            <a:r>
              <a:rPr lang="cs-CZ" dirty="0" smtClean="0"/>
              <a:t> a možnost vrácení zpět, pokud dobře-veselý </a:t>
            </a:r>
            <a:r>
              <a:rPr lang="cs-CZ" dirty="0" err="1" smtClean="0"/>
              <a:t>smajlík</a:t>
            </a:r>
            <a:r>
              <a:rPr lang="cs-CZ" dirty="0" smtClean="0"/>
              <a:t> posune na další otázku.</a:t>
            </a:r>
          </a:p>
          <a:p>
            <a:pPr>
              <a:buNone/>
            </a:pPr>
            <a:r>
              <a:rPr lang="cs-CZ" dirty="0" smtClean="0"/>
              <a:t>      Zapamatování důležitých informací si žáci ověří v závěrečném </a:t>
            </a:r>
            <a:r>
              <a:rPr lang="cs-CZ" dirty="0" err="1" smtClean="0"/>
              <a:t>minitestu</a:t>
            </a:r>
            <a:r>
              <a:rPr lang="cs-CZ" dirty="0" smtClean="0"/>
              <a:t>. Na snímku č. 10 (práce ve dvojicích)-vyhledávání informací, práce s mapou, učebnicí.</a:t>
            </a:r>
          </a:p>
          <a:p>
            <a:r>
              <a:rPr lang="cs-CZ" dirty="0" smtClean="0"/>
              <a:t>Materiál je určen k interaktivní výuce.</a:t>
            </a:r>
          </a:p>
          <a:p>
            <a:endParaRPr lang="cs-CZ" dirty="0" smtClean="0"/>
          </a:p>
          <a:p>
            <a:r>
              <a:rPr lang="cs-CZ" dirty="0" smtClean="0"/>
              <a:t>Pomůcky: papír, tužka, mapa, učebnice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Naše vlast – Česká republika</a:t>
            </a:r>
            <a:b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Poloha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Elipsa 9"/>
          <p:cNvSpPr/>
          <p:nvPr/>
        </p:nvSpPr>
        <p:spPr>
          <a:xfrm>
            <a:off x="611560" y="1340768"/>
            <a:ext cx="2880320" cy="1490464"/>
          </a:xfrm>
          <a:prstGeom prst="ellipse">
            <a:avLst/>
          </a:prstGeom>
          <a:solidFill>
            <a:srgbClr val="FFC000"/>
          </a:solidFill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Víš v  jakém světadílu leží ČR?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8" name="Picture 2" descr="C:\Users\baudyš\Downloads\black-32847_640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768524"/>
            <a:ext cx="3707904" cy="4089476"/>
          </a:xfrm>
          <a:prstGeom prst="rect">
            <a:avLst/>
          </a:prstGeom>
          <a:noFill/>
        </p:spPr>
      </p:pic>
      <p:cxnSp>
        <p:nvCxnSpPr>
          <p:cNvPr id="9" name="Přímá spojovací šipka 13"/>
          <p:cNvCxnSpPr/>
          <p:nvPr/>
        </p:nvCxnSpPr>
        <p:spPr>
          <a:xfrm>
            <a:off x="3059832" y="2492896"/>
            <a:ext cx="4752528" cy="2808312"/>
          </a:xfrm>
          <a:prstGeom prst="straightConnector1">
            <a:avLst/>
          </a:prstGeom>
          <a:ln w="15875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40078" y="3699219"/>
            <a:ext cx="46313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ČR je obklopena ostatními státy</a:t>
            </a:r>
          </a:p>
          <a:p>
            <a:r>
              <a:rPr lang="cs-CZ" sz="2400" dirty="0" smtClean="0"/>
              <a:t>             (leží  v nitru pevniny)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4653136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Nemá přístup k moři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8800" y="5424202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/>
              <a:t>ČR je VNITROZEMSKÝ STÁT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12160" y="2708920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5652120" y="1844824"/>
            <a:ext cx="1728192" cy="770384"/>
          </a:xfrm>
          <a:prstGeom prst="ellipse">
            <a:avLst/>
          </a:prstGeom>
          <a:solidFill>
            <a:srgbClr val="92D050"/>
          </a:solidFill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Evropa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520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11" grpId="0"/>
      <p:bldP spid="12" grpId="0"/>
      <p:bldP spid="3" grpId="0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548680"/>
            <a:ext cx="38074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ČR a její sousedé</a:t>
            </a:r>
            <a:endParaRPr lang="cs-CZ" sz="4000" b="1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1691680" y="1556792"/>
            <a:ext cx="4896544" cy="864096"/>
          </a:xfrm>
          <a:prstGeom prst="wedgeRoundRectCallout">
            <a:avLst>
              <a:gd name="adj1" fmla="val -78952"/>
              <a:gd name="adj2" fmla="val 114331"/>
              <a:gd name="adj3" fmla="val 16667"/>
            </a:avLst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Znáš státy, s kterými Česká republika sousedí?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 rot="1154053">
            <a:off x="5796136" y="2636912"/>
            <a:ext cx="3240360" cy="1512168"/>
          </a:xfrm>
          <a:prstGeom prst="ellipse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</a:rPr>
              <a:t>Polsko</a:t>
            </a:r>
          </a:p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hl. město </a:t>
            </a:r>
            <a:r>
              <a:rPr lang="cs-CZ" sz="2400" dirty="0" smtClean="0">
                <a:solidFill>
                  <a:srgbClr val="FFC000"/>
                </a:solidFill>
              </a:rPr>
              <a:t>Varšava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83237" y="997277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79925" y="3014663"/>
            <a:ext cx="182563" cy="828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vál 10"/>
          <p:cNvSpPr/>
          <p:nvPr/>
        </p:nvSpPr>
        <p:spPr>
          <a:xfrm rot="379557">
            <a:off x="4499992" y="4653136"/>
            <a:ext cx="2736304" cy="1634480"/>
          </a:xfrm>
          <a:prstGeom prst="ellipse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Německo</a:t>
            </a:r>
          </a:p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hl. město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Berlín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 rot="20752749">
            <a:off x="611560" y="5229200"/>
            <a:ext cx="2736304" cy="1346448"/>
          </a:xfrm>
          <a:prstGeom prst="ellipse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Rakousko</a:t>
            </a:r>
          </a:p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hl. město </a:t>
            </a:r>
            <a:r>
              <a:rPr lang="cs-CZ" sz="2400" dirty="0" smtClean="0">
                <a:solidFill>
                  <a:srgbClr val="7030A0"/>
                </a:solidFill>
              </a:rPr>
              <a:t>Vídeň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 rot="21009986">
            <a:off x="1403648" y="2852936"/>
            <a:ext cx="2794849" cy="1525352"/>
          </a:xfrm>
          <a:prstGeom prst="ellipse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Slovensko</a:t>
            </a:r>
          </a:p>
          <a:p>
            <a:pPr algn="ctr"/>
            <a:r>
              <a:rPr lang="cs-CZ" sz="2400" dirty="0" smtClean="0"/>
              <a:t>hl. město </a:t>
            </a:r>
            <a:r>
              <a:rPr lang="cs-CZ" sz="2400" dirty="0" smtClean="0">
                <a:solidFill>
                  <a:srgbClr val="FF0000"/>
                </a:solidFill>
              </a:rPr>
              <a:t>Bratislava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67650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34806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/>
            </a:r>
            <a:b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Česká republika </a:t>
            </a:r>
            <a:r>
              <a:rPr lang="cs-CZ" sz="31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od sousedních států oddělena státní hranicí.</a:t>
            </a:r>
            <a:endParaRPr lang="cs-CZ" sz="31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9" name="Picture 5" descr="Geografie, Evropa, Mapa, &amp;Ccaron;esky, Republika, Fyzické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2555776" y="2204864"/>
            <a:ext cx="5400600" cy="30462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34" name="Picture 10" descr="C:\Users\baudyš\AppData\Local\Microsoft\Windows\Temporary Internet Files\Content.IE5\07WXUHWB\MC9000159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124744"/>
            <a:ext cx="1971832" cy="1547878"/>
          </a:xfrm>
          <a:prstGeom prst="rect">
            <a:avLst/>
          </a:prstGeom>
          <a:noFill/>
        </p:spPr>
      </p:pic>
      <p:sp>
        <p:nvSpPr>
          <p:cNvPr id="18" name="Volný tvar 17"/>
          <p:cNvSpPr/>
          <p:nvPr/>
        </p:nvSpPr>
        <p:spPr>
          <a:xfrm>
            <a:off x="4688732" y="1857983"/>
            <a:ext cx="168036" cy="603115"/>
          </a:xfrm>
          <a:custGeom>
            <a:avLst/>
            <a:gdLst>
              <a:gd name="connsiteX0" fmla="*/ 0 w 168036"/>
              <a:gd name="connsiteY0" fmla="*/ 603115 h 603115"/>
              <a:gd name="connsiteX1" fmla="*/ 9728 w 168036"/>
              <a:gd name="connsiteY1" fmla="*/ 515566 h 603115"/>
              <a:gd name="connsiteX2" fmla="*/ 19455 w 168036"/>
              <a:gd name="connsiteY2" fmla="*/ 486383 h 603115"/>
              <a:gd name="connsiteX3" fmla="*/ 58366 w 168036"/>
              <a:gd name="connsiteY3" fmla="*/ 447472 h 603115"/>
              <a:gd name="connsiteX4" fmla="*/ 87549 w 168036"/>
              <a:gd name="connsiteY4" fmla="*/ 437745 h 603115"/>
              <a:gd name="connsiteX5" fmla="*/ 107004 w 168036"/>
              <a:gd name="connsiteY5" fmla="*/ 408562 h 603115"/>
              <a:gd name="connsiteX6" fmla="*/ 116732 w 168036"/>
              <a:gd name="connsiteY6" fmla="*/ 379379 h 603115"/>
              <a:gd name="connsiteX7" fmla="*/ 136187 w 168036"/>
              <a:gd name="connsiteY7" fmla="*/ 359923 h 603115"/>
              <a:gd name="connsiteX8" fmla="*/ 155642 w 168036"/>
              <a:gd name="connsiteY8" fmla="*/ 301557 h 603115"/>
              <a:gd name="connsiteX9" fmla="*/ 165370 w 168036"/>
              <a:gd name="connsiteY9" fmla="*/ 272374 h 603115"/>
              <a:gd name="connsiteX10" fmla="*/ 155642 w 168036"/>
              <a:gd name="connsiteY10" fmla="*/ 165370 h 603115"/>
              <a:gd name="connsiteX11" fmla="*/ 165370 w 168036"/>
              <a:gd name="connsiteY11" fmla="*/ 136187 h 603115"/>
              <a:gd name="connsiteX12" fmla="*/ 165370 w 168036"/>
              <a:gd name="connsiteY12" fmla="*/ 0 h 6031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8036" h="603115">
                <a:moveTo>
                  <a:pt x="0" y="603115"/>
                </a:moveTo>
                <a:cubicBezTo>
                  <a:pt x="3243" y="573932"/>
                  <a:pt x="4901" y="544529"/>
                  <a:pt x="9728" y="515566"/>
                </a:cubicBezTo>
                <a:cubicBezTo>
                  <a:pt x="11414" y="505452"/>
                  <a:pt x="13495" y="494727"/>
                  <a:pt x="19455" y="486383"/>
                </a:cubicBezTo>
                <a:cubicBezTo>
                  <a:pt x="30116" y="471457"/>
                  <a:pt x="40964" y="453272"/>
                  <a:pt x="58366" y="447472"/>
                </a:cubicBezTo>
                <a:lnTo>
                  <a:pt x="87549" y="437745"/>
                </a:lnTo>
                <a:cubicBezTo>
                  <a:pt x="94034" y="428017"/>
                  <a:pt x="101776" y="419019"/>
                  <a:pt x="107004" y="408562"/>
                </a:cubicBezTo>
                <a:cubicBezTo>
                  <a:pt x="111590" y="399391"/>
                  <a:pt x="111456" y="388172"/>
                  <a:pt x="116732" y="379379"/>
                </a:cubicBezTo>
                <a:cubicBezTo>
                  <a:pt x="121451" y="371515"/>
                  <a:pt x="129702" y="366408"/>
                  <a:pt x="136187" y="359923"/>
                </a:cubicBezTo>
                <a:lnTo>
                  <a:pt x="155642" y="301557"/>
                </a:lnTo>
                <a:lnTo>
                  <a:pt x="165370" y="272374"/>
                </a:lnTo>
                <a:cubicBezTo>
                  <a:pt x="143123" y="205633"/>
                  <a:pt x="139929" y="228224"/>
                  <a:pt x="155642" y="165370"/>
                </a:cubicBezTo>
                <a:cubicBezTo>
                  <a:pt x="158129" y="155422"/>
                  <a:pt x="164768" y="146423"/>
                  <a:pt x="165370" y="136187"/>
                </a:cubicBezTo>
                <a:cubicBezTo>
                  <a:pt x="168036" y="90870"/>
                  <a:pt x="165370" y="45396"/>
                  <a:pt x="165370" y="0"/>
                </a:cubicBezTo>
              </a:path>
            </a:pathLst>
          </a:cu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6228184" y="5229200"/>
            <a:ext cx="238612" cy="583659"/>
          </a:xfrm>
          <a:custGeom>
            <a:avLst/>
            <a:gdLst>
              <a:gd name="connsiteX0" fmla="*/ 72217 w 238612"/>
              <a:gd name="connsiteY0" fmla="*/ 0 h 583659"/>
              <a:gd name="connsiteX1" fmla="*/ 33306 w 238612"/>
              <a:gd name="connsiteY1" fmla="*/ 77821 h 583659"/>
              <a:gd name="connsiteX2" fmla="*/ 23579 w 238612"/>
              <a:gd name="connsiteY2" fmla="*/ 194553 h 583659"/>
              <a:gd name="connsiteX3" fmla="*/ 52762 w 238612"/>
              <a:gd name="connsiteY3" fmla="*/ 214008 h 583659"/>
              <a:gd name="connsiteX4" fmla="*/ 72217 w 238612"/>
              <a:gd name="connsiteY4" fmla="*/ 233464 h 583659"/>
              <a:gd name="connsiteX5" fmla="*/ 101400 w 238612"/>
              <a:gd name="connsiteY5" fmla="*/ 340468 h 583659"/>
              <a:gd name="connsiteX6" fmla="*/ 111128 w 238612"/>
              <a:gd name="connsiteY6" fmla="*/ 369651 h 583659"/>
              <a:gd name="connsiteX7" fmla="*/ 120855 w 238612"/>
              <a:gd name="connsiteY7" fmla="*/ 398834 h 583659"/>
              <a:gd name="connsiteX8" fmla="*/ 140311 w 238612"/>
              <a:gd name="connsiteY8" fmla="*/ 418289 h 583659"/>
              <a:gd name="connsiteX9" fmla="*/ 159766 w 238612"/>
              <a:gd name="connsiteY9" fmla="*/ 476655 h 583659"/>
              <a:gd name="connsiteX10" fmla="*/ 218132 w 238612"/>
              <a:gd name="connsiteY10" fmla="*/ 515566 h 583659"/>
              <a:gd name="connsiteX11" fmla="*/ 237587 w 238612"/>
              <a:gd name="connsiteY11" fmla="*/ 583659 h 5836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8612" h="583659">
                <a:moveTo>
                  <a:pt x="72217" y="0"/>
                </a:moveTo>
                <a:cubicBezTo>
                  <a:pt x="49862" y="67067"/>
                  <a:pt x="67263" y="43865"/>
                  <a:pt x="33306" y="77821"/>
                </a:cubicBezTo>
                <a:cubicBezTo>
                  <a:pt x="18510" y="122211"/>
                  <a:pt x="0" y="147396"/>
                  <a:pt x="23579" y="194553"/>
                </a:cubicBezTo>
                <a:cubicBezTo>
                  <a:pt x="28807" y="205010"/>
                  <a:pt x="43633" y="206705"/>
                  <a:pt x="52762" y="214008"/>
                </a:cubicBezTo>
                <a:cubicBezTo>
                  <a:pt x="59924" y="219737"/>
                  <a:pt x="65732" y="226979"/>
                  <a:pt x="72217" y="233464"/>
                </a:cubicBezTo>
                <a:cubicBezTo>
                  <a:pt x="85967" y="302209"/>
                  <a:pt x="76717" y="266420"/>
                  <a:pt x="101400" y="340468"/>
                </a:cubicBezTo>
                <a:lnTo>
                  <a:pt x="111128" y="369651"/>
                </a:lnTo>
                <a:cubicBezTo>
                  <a:pt x="114370" y="379379"/>
                  <a:pt x="113604" y="391584"/>
                  <a:pt x="120855" y="398834"/>
                </a:cubicBezTo>
                <a:lnTo>
                  <a:pt x="140311" y="418289"/>
                </a:lnTo>
                <a:cubicBezTo>
                  <a:pt x="146796" y="437744"/>
                  <a:pt x="142703" y="465279"/>
                  <a:pt x="159766" y="476655"/>
                </a:cubicBezTo>
                <a:lnTo>
                  <a:pt x="218132" y="515566"/>
                </a:lnTo>
                <a:cubicBezTo>
                  <a:pt x="238612" y="577008"/>
                  <a:pt x="237587" y="553424"/>
                  <a:pt x="237587" y="583659"/>
                </a:cubicBezTo>
              </a:path>
            </a:pathLst>
          </a:cu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7830766" y="4105072"/>
            <a:ext cx="671208" cy="175098"/>
          </a:xfrm>
          <a:custGeom>
            <a:avLst/>
            <a:gdLst>
              <a:gd name="connsiteX0" fmla="*/ 0 w 671208"/>
              <a:gd name="connsiteY0" fmla="*/ 68094 h 175098"/>
              <a:gd name="connsiteX1" fmla="*/ 29183 w 671208"/>
              <a:gd name="connsiteY1" fmla="*/ 77822 h 175098"/>
              <a:gd name="connsiteX2" fmla="*/ 58366 w 671208"/>
              <a:gd name="connsiteY2" fmla="*/ 136188 h 175098"/>
              <a:gd name="connsiteX3" fmla="*/ 126460 w 671208"/>
              <a:gd name="connsiteY3" fmla="*/ 165371 h 175098"/>
              <a:gd name="connsiteX4" fmla="*/ 155643 w 671208"/>
              <a:gd name="connsiteY4" fmla="*/ 175098 h 175098"/>
              <a:gd name="connsiteX5" fmla="*/ 194553 w 671208"/>
              <a:gd name="connsiteY5" fmla="*/ 165371 h 175098"/>
              <a:gd name="connsiteX6" fmla="*/ 233464 w 671208"/>
              <a:gd name="connsiteY6" fmla="*/ 116732 h 175098"/>
              <a:gd name="connsiteX7" fmla="*/ 243191 w 671208"/>
              <a:gd name="connsiteY7" fmla="*/ 77822 h 175098"/>
              <a:gd name="connsiteX8" fmla="*/ 262647 w 671208"/>
              <a:gd name="connsiteY8" fmla="*/ 58366 h 175098"/>
              <a:gd name="connsiteX9" fmla="*/ 311285 w 671208"/>
              <a:gd name="connsiteY9" fmla="*/ 9728 h 175098"/>
              <a:gd name="connsiteX10" fmla="*/ 359923 w 671208"/>
              <a:gd name="connsiteY10" fmla="*/ 0 h 175098"/>
              <a:gd name="connsiteX11" fmla="*/ 447472 w 671208"/>
              <a:gd name="connsiteY11" fmla="*/ 9728 h 175098"/>
              <a:gd name="connsiteX12" fmla="*/ 466928 w 671208"/>
              <a:gd name="connsiteY12" fmla="*/ 29183 h 175098"/>
              <a:gd name="connsiteX13" fmla="*/ 535021 w 671208"/>
              <a:gd name="connsiteY13" fmla="*/ 68094 h 175098"/>
              <a:gd name="connsiteX14" fmla="*/ 564204 w 671208"/>
              <a:gd name="connsiteY14" fmla="*/ 87549 h 175098"/>
              <a:gd name="connsiteX15" fmla="*/ 671208 w 671208"/>
              <a:gd name="connsiteY15" fmla="*/ 97277 h 1750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71208" h="175098">
                <a:moveTo>
                  <a:pt x="0" y="68094"/>
                </a:moveTo>
                <a:cubicBezTo>
                  <a:pt x="9728" y="71337"/>
                  <a:pt x="21176" y="71416"/>
                  <a:pt x="29183" y="77822"/>
                </a:cubicBezTo>
                <a:cubicBezTo>
                  <a:pt x="74740" y="114268"/>
                  <a:pt x="27037" y="97027"/>
                  <a:pt x="58366" y="136188"/>
                </a:cubicBezTo>
                <a:cubicBezTo>
                  <a:pt x="75917" y="158126"/>
                  <a:pt x="102230" y="158448"/>
                  <a:pt x="126460" y="165371"/>
                </a:cubicBezTo>
                <a:cubicBezTo>
                  <a:pt x="136319" y="168188"/>
                  <a:pt x="145915" y="171856"/>
                  <a:pt x="155643" y="175098"/>
                </a:cubicBezTo>
                <a:cubicBezTo>
                  <a:pt x="168613" y="171856"/>
                  <a:pt x="182595" y="171350"/>
                  <a:pt x="194553" y="165371"/>
                </a:cubicBezTo>
                <a:cubicBezTo>
                  <a:pt x="208412" y="158441"/>
                  <a:pt x="226592" y="127039"/>
                  <a:pt x="233464" y="116732"/>
                </a:cubicBezTo>
                <a:cubicBezTo>
                  <a:pt x="236706" y="103762"/>
                  <a:pt x="237212" y="89780"/>
                  <a:pt x="243191" y="77822"/>
                </a:cubicBezTo>
                <a:cubicBezTo>
                  <a:pt x="247293" y="69619"/>
                  <a:pt x="256918" y="65528"/>
                  <a:pt x="262647" y="58366"/>
                </a:cubicBezTo>
                <a:cubicBezTo>
                  <a:pt x="283029" y="32888"/>
                  <a:pt x="277932" y="22235"/>
                  <a:pt x="311285" y="9728"/>
                </a:cubicBezTo>
                <a:cubicBezTo>
                  <a:pt x="326766" y="3923"/>
                  <a:pt x="343710" y="3243"/>
                  <a:pt x="359923" y="0"/>
                </a:cubicBezTo>
                <a:cubicBezTo>
                  <a:pt x="389106" y="3243"/>
                  <a:pt x="419144" y="2002"/>
                  <a:pt x="447472" y="9728"/>
                </a:cubicBezTo>
                <a:cubicBezTo>
                  <a:pt x="456320" y="12141"/>
                  <a:pt x="459766" y="23454"/>
                  <a:pt x="466928" y="29183"/>
                </a:cubicBezTo>
                <a:cubicBezTo>
                  <a:pt x="496557" y="52886"/>
                  <a:pt x="500065" y="48120"/>
                  <a:pt x="535021" y="68094"/>
                </a:cubicBezTo>
                <a:cubicBezTo>
                  <a:pt x="545172" y="73894"/>
                  <a:pt x="553458" y="82944"/>
                  <a:pt x="564204" y="87549"/>
                </a:cubicBezTo>
                <a:cubicBezTo>
                  <a:pt x="599748" y="102782"/>
                  <a:pt x="632845" y="97277"/>
                  <a:pt x="671208" y="97277"/>
                </a:cubicBezTo>
              </a:path>
            </a:pathLst>
          </a:cu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3161489" y="4931923"/>
            <a:ext cx="614622" cy="272375"/>
          </a:xfrm>
          <a:custGeom>
            <a:avLst/>
            <a:gdLst>
              <a:gd name="connsiteX0" fmla="*/ 612843 w 614622"/>
              <a:gd name="connsiteY0" fmla="*/ 0 h 272375"/>
              <a:gd name="connsiteX1" fmla="*/ 583660 w 614622"/>
              <a:gd name="connsiteY1" fmla="*/ 9728 h 272375"/>
              <a:gd name="connsiteX2" fmla="*/ 573932 w 614622"/>
              <a:gd name="connsiteY2" fmla="*/ 77822 h 272375"/>
              <a:gd name="connsiteX3" fmla="*/ 603115 w 614622"/>
              <a:gd name="connsiteY3" fmla="*/ 136188 h 272375"/>
              <a:gd name="connsiteX4" fmla="*/ 573932 w 614622"/>
              <a:gd name="connsiteY4" fmla="*/ 252920 h 272375"/>
              <a:gd name="connsiteX5" fmla="*/ 544749 w 614622"/>
              <a:gd name="connsiteY5" fmla="*/ 262647 h 272375"/>
              <a:gd name="connsiteX6" fmla="*/ 505839 w 614622"/>
              <a:gd name="connsiteY6" fmla="*/ 252920 h 272375"/>
              <a:gd name="connsiteX7" fmla="*/ 486383 w 614622"/>
              <a:gd name="connsiteY7" fmla="*/ 223737 h 272375"/>
              <a:gd name="connsiteX8" fmla="*/ 466928 w 614622"/>
              <a:gd name="connsiteY8" fmla="*/ 204281 h 272375"/>
              <a:gd name="connsiteX9" fmla="*/ 408562 w 614622"/>
              <a:gd name="connsiteY9" fmla="*/ 165371 h 272375"/>
              <a:gd name="connsiteX10" fmla="*/ 359924 w 614622"/>
              <a:gd name="connsiteY10" fmla="*/ 126460 h 272375"/>
              <a:gd name="connsiteX11" fmla="*/ 194554 w 614622"/>
              <a:gd name="connsiteY11" fmla="*/ 136188 h 272375"/>
              <a:gd name="connsiteX12" fmla="*/ 136188 w 614622"/>
              <a:gd name="connsiteY12" fmla="*/ 155643 h 272375"/>
              <a:gd name="connsiteX13" fmla="*/ 68094 w 614622"/>
              <a:gd name="connsiteY13" fmla="*/ 214009 h 272375"/>
              <a:gd name="connsiteX14" fmla="*/ 48639 w 614622"/>
              <a:gd name="connsiteY14" fmla="*/ 243192 h 272375"/>
              <a:gd name="connsiteX15" fmla="*/ 0 w 614622"/>
              <a:gd name="connsiteY15" fmla="*/ 272375 h 272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14622" h="272375">
                <a:moveTo>
                  <a:pt x="612843" y="0"/>
                </a:moveTo>
                <a:cubicBezTo>
                  <a:pt x="603115" y="3243"/>
                  <a:pt x="591667" y="3322"/>
                  <a:pt x="583660" y="9728"/>
                </a:cubicBezTo>
                <a:cubicBezTo>
                  <a:pt x="553693" y="33702"/>
                  <a:pt x="564911" y="46246"/>
                  <a:pt x="573932" y="77822"/>
                </a:cubicBezTo>
                <a:cubicBezTo>
                  <a:pt x="584000" y="113060"/>
                  <a:pt x="581800" y="104215"/>
                  <a:pt x="603115" y="136188"/>
                </a:cubicBezTo>
                <a:cubicBezTo>
                  <a:pt x="598901" y="178335"/>
                  <a:pt x="614622" y="228506"/>
                  <a:pt x="573932" y="252920"/>
                </a:cubicBezTo>
                <a:cubicBezTo>
                  <a:pt x="565139" y="258195"/>
                  <a:pt x="554477" y="259405"/>
                  <a:pt x="544749" y="262647"/>
                </a:cubicBezTo>
                <a:cubicBezTo>
                  <a:pt x="531779" y="259405"/>
                  <a:pt x="516963" y="260336"/>
                  <a:pt x="505839" y="252920"/>
                </a:cubicBezTo>
                <a:cubicBezTo>
                  <a:pt x="496111" y="246435"/>
                  <a:pt x="493686" y="232866"/>
                  <a:pt x="486383" y="223737"/>
                </a:cubicBezTo>
                <a:cubicBezTo>
                  <a:pt x="480654" y="216575"/>
                  <a:pt x="474265" y="209784"/>
                  <a:pt x="466928" y="204281"/>
                </a:cubicBezTo>
                <a:cubicBezTo>
                  <a:pt x="448222" y="190252"/>
                  <a:pt x="425095" y="181905"/>
                  <a:pt x="408562" y="165371"/>
                </a:cubicBezTo>
                <a:cubicBezTo>
                  <a:pt x="380840" y="137648"/>
                  <a:pt x="396738" y="151002"/>
                  <a:pt x="359924" y="126460"/>
                </a:cubicBezTo>
                <a:cubicBezTo>
                  <a:pt x="304801" y="129703"/>
                  <a:pt x="249309" y="129046"/>
                  <a:pt x="194554" y="136188"/>
                </a:cubicBezTo>
                <a:cubicBezTo>
                  <a:pt x="174219" y="138840"/>
                  <a:pt x="136188" y="155643"/>
                  <a:pt x="136188" y="155643"/>
                </a:cubicBezTo>
                <a:cubicBezTo>
                  <a:pt x="89010" y="202821"/>
                  <a:pt x="112539" y="184379"/>
                  <a:pt x="68094" y="214009"/>
                </a:cubicBezTo>
                <a:cubicBezTo>
                  <a:pt x="61609" y="223737"/>
                  <a:pt x="56906" y="234925"/>
                  <a:pt x="48639" y="243192"/>
                </a:cubicBezTo>
                <a:cubicBezTo>
                  <a:pt x="36901" y="254930"/>
                  <a:pt x="15352" y="264699"/>
                  <a:pt x="0" y="272375"/>
                </a:cubicBezTo>
              </a:path>
            </a:pathLst>
          </a:cu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 rot="18864763">
            <a:off x="561236" y="3169377"/>
            <a:ext cx="2136782" cy="914400"/>
          </a:xfrm>
          <a:prstGeom prst="ellipse">
            <a:avLst/>
          </a:prstGeom>
          <a:solidFill>
            <a:srgbClr val="92D050"/>
          </a:solidFill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Německo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 rot="444463">
            <a:off x="3707904" y="5661248"/>
            <a:ext cx="2138536" cy="914400"/>
          </a:xfrm>
          <a:prstGeom prst="ellipse">
            <a:avLst/>
          </a:prstGeom>
          <a:solidFill>
            <a:schemeClr val="accent3">
              <a:lumMod val="50000"/>
            </a:schemeClr>
          </a:solidFill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Rakousko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 rot="20723816">
            <a:off x="6732240" y="4941168"/>
            <a:ext cx="2232248" cy="914400"/>
          </a:xfrm>
          <a:prstGeom prst="ellipse">
            <a:avLst/>
          </a:prstGeom>
          <a:solidFill>
            <a:schemeClr val="accent4">
              <a:lumMod val="75000"/>
            </a:schemeClr>
          </a:solidFill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Slovensko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 rot="1359648">
            <a:off x="6228184" y="1916832"/>
            <a:ext cx="1850504" cy="914400"/>
          </a:xfrm>
          <a:prstGeom prst="ellipse">
            <a:avLst/>
          </a:prstGeom>
          <a:solidFill>
            <a:schemeClr val="accent3">
              <a:lumMod val="75000"/>
            </a:schemeClr>
          </a:solidFill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Polsko</a:t>
            </a:r>
            <a:endParaRPr lang="cs-CZ" sz="24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2" grpId="0" animBg="1"/>
      <p:bldP spid="24" grpId="0" animBg="1"/>
      <p:bldP spid="28" grpId="0" animBg="1"/>
      <p:bldP spid="29" grpId="0" animBg="1"/>
      <p:bldP spid="31" grpId="0" animBg="1"/>
      <p:bldP spid="32" grpId="0" animBg="1"/>
      <p:bldP spid="3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Zaoblený obdélníkový popisek 3"/>
          <p:cNvSpPr/>
          <p:nvPr/>
        </p:nvSpPr>
        <p:spPr>
          <a:xfrm>
            <a:off x="1043608" y="1772816"/>
            <a:ext cx="6048672" cy="1620760"/>
          </a:xfrm>
          <a:prstGeom prst="wedgeRoundRectCallout">
            <a:avLst>
              <a:gd name="adj1" fmla="val -54147"/>
              <a:gd name="adj2" fmla="val 95998"/>
              <a:gd name="adj3" fmla="val 16667"/>
            </a:avLst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 kterým státem má ČR nejkratší hranice?</a:t>
            </a:r>
            <a:endParaRPr lang="cs-CZ" sz="4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2195736" y="5877272"/>
            <a:ext cx="2016224" cy="77038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Slovensko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Zaoblený obdélník 12">
            <a:hlinkClick r:id="rId3" action="ppaction://hlinksldjump"/>
          </p:cNvPr>
          <p:cNvSpPr/>
          <p:nvPr/>
        </p:nvSpPr>
        <p:spPr>
          <a:xfrm>
            <a:off x="539552" y="5877272"/>
            <a:ext cx="1296144" cy="770384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Polsko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4" name="Zaoblený obdélník 13">
            <a:hlinkClick r:id="rId3" action="ppaction://hlinksldjump"/>
          </p:cNvPr>
          <p:cNvSpPr/>
          <p:nvPr/>
        </p:nvSpPr>
        <p:spPr>
          <a:xfrm>
            <a:off x="4572000" y="5877272"/>
            <a:ext cx="1872208" cy="77038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Německo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Zaoblený obdélník 14">
            <a:hlinkClick r:id="rId3" action="ppaction://hlinksldjump"/>
          </p:cNvPr>
          <p:cNvSpPr/>
          <p:nvPr/>
        </p:nvSpPr>
        <p:spPr>
          <a:xfrm>
            <a:off x="6804248" y="5877272"/>
            <a:ext cx="2088232" cy="77038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Rakousko</a:t>
            </a:r>
            <a:endParaRPr lang="cs-CZ" sz="28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59112E-6 L 0.07882 -0.2657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41" y="-132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3" name="Zaoblený obdélníkový popisek 2"/>
          <p:cNvSpPr/>
          <p:nvPr/>
        </p:nvSpPr>
        <p:spPr>
          <a:xfrm>
            <a:off x="1547664" y="1196752"/>
            <a:ext cx="6696744" cy="1692768"/>
          </a:xfrm>
          <a:prstGeom prst="wedgeRoundRectCallout">
            <a:avLst>
              <a:gd name="adj1" fmla="val -15731"/>
              <a:gd name="adj2" fmla="val -103709"/>
              <a:gd name="adj3" fmla="val 166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 kterou zemí má ČR nejdelší hranice?</a:t>
            </a:r>
            <a:endParaRPr lang="cs-CZ" sz="4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323528" y="5517232"/>
            <a:ext cx="1296144" cy="91440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C000"/>
                </a:solidFill>
              </a:rPr>
              <a:t>Polsko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2075723" y="5517232"/>
            <a:ext cx="1944216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Slovensko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4475990" y="5517232"/>
            <a:ext cx="1800200" cy="91440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Německo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6732240" y="5517232"/>
            <a:ext cx="1775048" cy="91440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Rakousko</a:t>
            </a:r>
            <a:endParaRPr lang="cs-CZ" sz="28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5.11219E-7 L -0.06302 -0.27111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0" y="-135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476672"/>
            <a:ext cx="714490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Česká republika byla již v minulosti </a:t>
            </a:r>
          </a:p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rozčleněna do 3 historických zemí.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4578" name="Picture 2" descr="C:\Users\baudyš\AppData\Local\Microsoft\Windows\Temporary Internet Files\Content.IE5\07WXUHWB\MC9004057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204864"/>
            <a:ext cx="5572478" cy="3600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Elipsa 4"/>
          <p:cNvSpPr/>
          <p:nvPr/>
        </p:nvSpPr>
        <p:spPr>
          <a:xfrm rot="20435632">
            <a:off x="1890849" y="3157833"/>
            <a:ext cx="2555776" cy="1202432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Čechy</a:t>
            </a:r>
            <a:endParaRPr lang="cs-CZ" sz="4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528018" y="4293096"/>
            <a:ext cx="2448272" cy="1202432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Morava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 rot="1722787">
            <a:off x="5076056" y="2833666"/>
            <a:ext cx="2267744" cy="1202432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Slezko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2457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2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75856" y="692696"/>
            <a:ext cx="24048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Minitestík</a:t>
            </a:r>
            <a:endParaRPr lang="cs-CZ" sz="4000" b="1" dirty="0"/>
          </a:p>
        </p:txBody>
      </p:sp>
      <p:pic>
        <p:nvPicPr>
          <p:cNvPr id="1026" name="Picture 2" descr="C:\Users\baudyš\AppData\Local\Microsoft\Windows\Temporary Internet Files\Content.IE5\4AZ0HYIR\MC9000539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9320" y="332656"/>
            <a:ext cx="1081597" cy="106093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3568" y="1556792"/>
            <a:ext cx="45304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&gt; ČR je vnitrozemský stát a proto: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204864"/>
            <a:ext cx="28280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Nemá přístup k moři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2852936"/>
            <a:ext cx="61718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&gt;S kolika státy ČR sousedí, a jaké státy to jsou?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76947" y="3501007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48325" y="373184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Polsko, Slovensko, Německo, Rakousko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365104"/>
            <a:ext cx="50963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&gt;Vyjmenuj 3 historické země/celky ČR: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941168"/>
            <a:ext cx="32175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Čechy, Morava, Slezsko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Výbuch 2 3"/>
          <p:cNvSpPr/>
          <p:nvPr/>
        </p:nvSpPr>
        <p:spPr>
          <a:xfrm rot="20654623">
            <a:off x="1134356" y="634929"/>
            <a:ext cx="2874317" cy="1323632"/>
          </a:xfrm>
          <a:prstGeom prst="irregularSeal2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Úkol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564904"/>
            <a:ext cx="4501553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/>
              <a:t>Pracuj s mapou a učebnicí: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9330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4293096"/>
            <a:ext cx="67457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Zjisti, která z historických zemí je největší.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5373216"/>
            <a:ext cx="71394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Vyhledej, alespoň 3 města historických zemí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1" animBg="1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23556" name="Picture 4" descr="C:\Users\baudyš\AppData\Local\Microsoft\Windows\Temporary Internet Files\Content.IE5\UBSZVTVZ\MC9004379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3140968"/>
            <a:ext cx="3839457" cy="2777207"/>
          </a:xfrm>
          <a:prstGeom prst="rect">
            <a:avLst/>
          </a:prstGeom>
          <a:noFill/>
        </p:spPr>
      </p:pic>
      <p:sp>
        <p:nvSpPr>
          <p:cNvPr id="6" name="Zaoblený obdélníkový popisek 5"/>
          <p:cNvSpPr/>
          <p:nvPr/>
        </p:nvSpPr>
        <p:spPr>
          <a:xfrm>
            <a:off x="0" y="0"/>
            <a:ext cx="5688632" cy="1404736"/>
          </a:xfrm>
          <a:prstGeom prst="wedgeRoundRectCallout">
            <a:avLst>
              <a:gd name="adj1" fmla="val 53119"/>
              <a:gd name="adj2" fmla="val 172519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Ne </a:t>
            </a:r>
            <a:r>
              <a:rPr lang="cs-CZ" sz="4000" b="1" dirty="0" err="1" smtClean="0"/>
              <a:t>ne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ne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ne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ne</a:t>
            </a:r>
            <a:r>
              <a:rPr lang="cs-CZ" sz="4000" b="1" dirty="0" smtClean="0"/>
              <a:t>, zkus to ještě jednou!</a:t>
            </a:r>
          </a:p>
          <a:p>
            <a:pPr algn="ctr"/>
            <a:endParaRPr lang="cs-CZ" dirty="0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740352" y="5733256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5122" name="Picture 2" descr="C:\Users\baudyš\AppData\Local\Microsoft\Windows\Temporary Internet Files\Content.IE5\07WXUHWB\MC90043382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988840"/>
            <a:ext cx="3794606" cy="3244781"/>
          </a:xfrm>
          <a:prstGeom prst="rect">
            <a:avLst/>
          </a:prstGeom>
          <a:noFill/>
        </p:spPr>
      </p:pic>
      <p:sp>
        <p:nvSpPr>
          <p:cNvPr id="7" name="Zaoblený obdélníkový popisek 6"/>
          <p:cNvSpPr/>
          <p:nvPr/>
        </p:nvSpPr>
        <p:spPr>
          <a:xfrm>
            <a:off x="755576" y="764704"/>
            <a:ext cx="2376264" cy="1332728"/>
          </a:xfrm>
          <a:prstGeom prst="wedgeRoundRectCallout">
            <a:avLst>
              <a:gd name="adj1" fmla="val 90815"/>
              <a:gd name="adj2" fmla="val 141741"/>
              <a:gd name="adj3" fmla="val 16667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Anoooo</a:t>
            </a:r>
            <a:r>
              <a:rPr lang="cs-CZ" sz="4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!</a:t>
            </a:r>
            <a:endParaRPr lang="cs-CZ" sz="4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308304" y="5482928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70000" lnSpcReduction="20000"/>
          </a:bodyPr>
          <a:lstStyle/>
          <a:p>
            <a:r>
              <a:rPr lang="cs-CZ" i="1" u="sng" dirty="0" smtClean="0"/>
              <a:t>Použitá literatura: </a:t>
            </a:r>
          </a:p>
          <a:p>
            <a:r>
              <a:rPr lang="cs-CZ" i="1" dirty="0" smtClean="0"/>
              <a:t>Vlastivěda pro 4. ročník základní školy, SPN, 2010</a:t>
            </a:r>
          </a:p>
          <a:p>
            <a:pPr>
              <a:buNone/>
            </a:pPr>
            <a:endParaRPr lang="cs-CZ" i="1" u="sng" dirty="0" smtClean="0"/>
          </a:p>
          <a:p>
            <a:r>
              <a:rPr lang="cs-CZ" i="1" u="sng" dirty="0" smtClean="0"/>
              <a:t>Internetové </a:t>
            </a:r>
          </a:p>
          <a:p>
            <a:r>
              <a:rPr lang="cs-CZ" i="1" u="sng" dirty="0" smtClean="0"/>
              <a:t>Obr. 1 </a:t>
            </a:r>
            <a:r>
              <a:rPr lang="cs-CZ" dirty="0" smtClean="0"/>
              <a:t>NEMO. </a:t>
            </a:r>
            <a:r>
              <a:rPr lang="cs-CZ" i="1" dirty="0" smtClean="0"/>
              <a:t>www.</a:t>
            </a:r>
            <a:r>
              <a:rPr lang="cs-CZ" i="1" dirty="0" err="1" smtClean="0"/>
              <a:t>pixabay.com</a:t>
            </a:r>
            <a:r>
              <a:rPr lang="cs-CZ" dirty="0" smtClean="0"/>
              <a:t> [online]. [cit. 10.2.2014]. Dostupný na WWW: http://pixabay.com/cs/%C4%8Dern%C3%A1-jednoduch%C3%A9-obrys-evropa-mapa-32847/ </a:t>
            </a:r>
          </a:p>
          <a:p>
            <a:r>
              <a:rPr lang="cs-CZ" i="1" u="sng" dirty="0" smtClean="0"/>
              <a:t>Obr. 2 </a:t>
            </a:r>
            <a:r>
              <a:rPr lang="cs-CZ" dirty="0" smtClean="0"/>
              <a:t>NEMO. </a:t>
            </a:r>
            <a:r>
              <a:rPr lang="cs-CZ" i="1" dirty="0" smtClean="0"/>
              <a:t>www.</a:t>
            </a:r>
            <a:r>
              <a:rPr lang="cs-CZ" i="1" dirty="0" err="1" smtClean="0"/>
              <a:t>pixabay.com</a:t>
            </a:r>
            <a:r>
              <a:rPr lang="cs-CZ" dirty="0" smtClean="0"/>
              <a:t> [online]. [cit. 10.2.2014]. Dostupný na WWW: http://pixabay.com/cs/geografie-evropa-mapa-%C4%8Desky-30401/ </a:t>
            </a:r>
            <a:endParaRPr lang="cs-CZ" i="1" u="sng" dirty="0" smtClean="0"/>
          </a:p>
          <a:p>
            <a:endParaRPr lang="cs-CZ" i="1" u="sng" dirty="0" smtClean="0"/>
          </a:p>
          <a:p>
            <a:r>
              <a:rPr lang="cs-CZ" i="1" u="sng" dirty="0" smtClean="0">
                <a:solidFill>
                  <a:srgbClr val="073E87"/>
                </a:solidFill>
              </a:rPr>
              <a:t>Jiné zdroje:</a:t>
            </a:r>
          </a:p>
          <a:p>
            <a:r>
              <a:rPr lang="cs-CZ" dirty="0" smtClean="0"/>
              <a:t>Galerie: </a:t>
            </a:r>
            <a:r>
              <a:rPr lang="cs-CZ" dirty="0" err="1" smtClean="0"/>
              <a:t>microsoft</a:t>
            </a:r>
            <a:r>
              <a:rPr lang="cs-CZ" dirty="0" smtClean="0"/>
              <a:t> office – klipart</a:t>
            </a:r>
          </a:p>
          <a:p>
            <a:pPr lvl="0">
              <a:buClr>
                <a:srgbClr val="31B6FD"/>
              </a:buClr>
            </a:pPr>
            <a:endParaRPr lang="cs-CZ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1500</TotalTime>
  <Words>471</Words>
  <Application>Microsoft Office PowerPoint</Application>
  <PresentationFormat>Předvádění na obrazovce (4:3)</PresentationFormat>
  <Paragraphs>94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Základní škola a Mateřská škola Bílá Třemešná, okres Trutnov</vt:lpstr>
      <vt:lpstr>Anotace</vt:lpstr>
      <vt:lpstr>Snímek 3</vt:lpstr>
      <vt:lpstr>Snímek 4</vt:lpstr>
      <vt:lpstr> Česká republika je od sousedních států oddělena státní hranicí.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baudyš</cp:lastModifiedBy>
  <cp:revision>98</cp:revision>
  <dcterms:created xsi:type="dcterms:W3CDTF">2013-05-10T12:01:16Z</dcterms:created>
  <dcterms:modified xsi:type="dcterms:W3CDTF">2014-03-07T20:46:49Z</dcterms:modified>
</cp:coreProperties>
</file>