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3" r:id="rId4"/>
    <p:sldId id="264" r:id="rId5"/>
    <p:sldId id="265" r:id="rId6"/>
    <p:sldId id="266" r:id="rId7"/>
    <p:sldId id="269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sady:Vlastivěda - ČR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59BF609-AB74-4D29-8FFC-A65ED2B31F30}" type="datetimeFigureOut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B7F520A-0CD5-4F6E-AA3C-F28070AB1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85EC7-7B19-416F-A1AF-50335942110B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0636D-830A-4C49-BEDC-32B00387E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5F275-1526-4B9C-AFB6-DAC394FD6D75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8A65E-9FAE-41BE-B489-E8D75EFD8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5EEFB-0B6E-456C-B876-983FBE8AE41D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BEF93-3778-4672-BA68-C07A113D3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4E32C-B9DA-42B1-8C81-784899274803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F0290-EEE3-4AFE-B175-EEF367C9A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579D1-D2DE-4AFC-96BB-F45F8E358ADF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9861C-42EB-4394-9D3E-D809087F3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26FF0-3AA7-469C-B8FA-8084E9CEE074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904C-C49B-43B6-B130-7E98F37E5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151AB-6B01-4694-BE11-995334E945B2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01E16-4DA7-470B-980C-B9633179C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E58AA-F85B-4C5A-9600-62AA587D2E55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190A2-9AF2-4A7B-AA67-C6779CAE3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A373F-5315-47DC-9360-DD21C288F9A7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D561C-3CEA-4D5D-9DBD-FAEAA88E4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61C3C-AD95-42BB-9995-3E6A4B3B2D80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05795-DBD5-4403-B4D1-08E86ABD6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A7B5E-0240-4ED9-8CAA-E6A0F3EBBE17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C5CEE-9460-4F96-B965-9148607D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0D322E-EA95-4F91-9EF1-42608F2A50F8}" type="datetime1">
              <a:rPr lang="cs-CZ"/>
              <a:pPr>
                <a:defRPr/>
              </a:pPr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B7BC03-93D5-43B0-AE75-8493940FC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slouží k zopakování a procvičení učiva ČR demokratický stát, řízení a členění.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Je určen pro žáky 4. ročníku.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Časová dotace: 20-30min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je tvořen 13 otázkami-náročné téma-možné otázky vypracovat ve dvojici, skupině, ale i samostatně (dle potřeby).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Žáci dostanou </a:t>
            </a:r>
            <a:r>
              <a:rPr lang="cs-CZ" dirty="0" err="1" smtClean="0"/>
              <a:t>prac.list</a:t>
            </a:r>
            <a:r>
              <a:rPr lang="cs-CZ" dirty="0" smtClean="0"/>
              <a:t> viz.str.7, po vyplnění odpovědí kontrola…při kliknutí najede vždy správná odpověď. Str. 8-zadání práce-</a:t>
            </a:r>
            <a:r>
              <a:rPr lang="cs-CZ" dirty="0" err="1" smtClean="0"/>
              <a:t>vyheldávání</a:t>
            </a:r>
            <a:r>
              <a:rPr lang="cs-CZ" dirty="0" smtClean="0"/>
              <a:t>. Závěrečný úkol-vyhledávání informací-tvorba zápisku.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Pomůcky: pracovní list, tužka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Materiál slouží k interaktivní výuce.</a:t>
            </a:r>
            <a:endParaRPr lang="cs-CZ" dirty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90F8D4-4A53-457F-8327-A46E051265B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EBF136-B38C-4CFC-BFA7-86EF917C1F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107950" y="620713"/>
            <a:ext cx="9164638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alibri" pitchFamily="34" charset="0"/>
              </a:rPr>
              <a:t>Procvičování</a:t>
            </a:r>
          </a:p>
          <a:p>
            <a:r>
              <a:rPr lang="cs-CZ" sz="3600" b="1">
                <a:latin typeface="Calibri" pitchFamily="34" charset="0"/>
              </a:rPr>
              <a:t>ČR jako demokratický stát, jeho řízení a členění</a:t>
            </a:r>
          </a:p>
        </p:txBody>
      </p:sp>
      <p:pic>
        <p:nvPicPr>
          <p:cNvPr id="5" name="Picture 2" descr="C:\Users\baudyš\AppData\Local\Microsoft\Windows\Temporary Internet Files\Content.IE5\UBSZVTVZ\MC9000159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133600"/>
            <a:ext cx="3089275" cy="24241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6" descr="Praha, &amp;Ccaron;eská Republika, M&amp;ecaron;sto, Budovy, Architektur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789040"/>
            <a:ext cx="3071664" cy="23037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8" descr="Box, Zámek, Vlády, Hlasování, Prezident, Politik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16238" y="1770063"/>
            <a:ext cx="2543175" cy="508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7"/>
          <p:cNvSpPr txBox="1">
            <a:spLocks noChangeArrowheads="1"/>
          </p:cNvSpPr>
          <p:nvPr/>
        </p:nvSpPr>
        <p:spPr bwMode="auto">
          <a:xfrm>
            <a:off x="3419475" y="6453188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2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C6A2CB9-3F82-43B5-87B0-07649824DFD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1403350" y="1268413"/>
            <a:ext cx="185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  <p:sp>
        <p:nvSpPr>
          <p:cNvPr id="17411" name="TextovéPole 1"/>
          <p:cNvSpPr txBox="1">
            <a:spLocks noChangeArrowheads="1"/>
          </p:cNvSpPr>
          <p:nvPr/>
        </p:nvSpPr>
        <p:spPr bwMode="auto">
          <a:xfrm>
            <a:off x="684213" y="620713"/>
            <a:ext cx="69230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1. Nejvyšším zákonem naší země je?</a:t>
            </a: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4284663" y="1268413"/>
            <a:ext cx="3044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Ústava České republiky</a:t>
            </a:r>
          </a:p>
        </p:txBody>
      </p:sp>
      <p:sp>
        <p:nvSpPr>
          <p:cNvPr id="17413" name="TextovéPole 3"/>
          <p:cNvSpPr txBox="1">
            <a:spLocks noChangeArrowheads="1"/>
          </p:cNvSpPr>
          <p:nvPr/>
        </p:nvSpPr>
        <p:spPr bwMode="auto">
          <a:xfrm>
            <a:off x="755650" y="2060575"/>
            <a:ext cx="59356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2. Vláda lidu nebo-li……………….</a:t>
            </a:r>
          </a:p>
        </p:txBody>
      </p:sp>
      <p:sp>
        <p:nvSpPr>
          <p:cNvPr id="11" name="TextovéPole 4"/>
          <p:cNvSpPr txBox="1">
            <a:spLocks noChangeArrowheads="1"/>
          </p:cNvSpPr>
          <p:nvPr/>
        </p:nvSpPr>
        <p:spPr bwMode="auto">
          <a:xfrm>
            <a:off x="1042988" y="2708275"/>
            <a:ext cx="1651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demokracie</a:t>
            </a:r>
          </a:p>
        </p:txBody>
      </p:sp>
      <p:sp>
        <p:nvSpPr>
          <p:cNvPr id="17415" name="TextovéPole 5"/>
          <p:cNvSpPr txBox="1">
            <a:spLocks noChangeArrowheads="1"/>
          </p:cNvSpPr>
          <p:nvPr/>
        </p:nvSpPr>
        <p:spPr bwMode="auto">
          <a:xfrm>
            <a:off x="755650" y="3284538"/>
            <a:ext cx="72104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3. Shromáždění poslanců jež přijímají </a:t>
            </a:r>
          </a:p>
          <a:p>
            <a:r>
              <a:rPr lang="cs-CZ" sz="3600">
                <a:latin typeface="Calibri" pitchFamily="34" charset="0"/>
              </a:rPr>
              <a:t>a schvalují zákony se nazývá?</a:t>
            </a:r>
          </a:p>
        </p:txBody>
      </p:sp>
      <p:sp>
        <p:nvSpPr>
          <p:cNvPr id="13" name="TextovéPole 6"/>
          <p:cNvSpPr txBox="1">
            <a:spLocks noChangeArrowheads="1"/>
          </p:cNvSpPr>
          <p:nvPr/>
        </p:nvSpPr>
        <p:spPr bwMode="auto">
          <a:xfrm>
            <a:off x="4284663" y="4508500"/>
            <a:ext cx="3492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Parlament České republiky</a:t>
            </a:r>
          </a:p>
        </p:txBody>
      </p:sp>
      <p:sp>
        <p:nvSpPr>
          <p:cNvPr id="17417" name="TextovéPole 7"/>
          <p:cNvSpPr txBox="1">
            <a:spLocks noChangeArrowheads="1"/>
          </p:cNvSpPr>
          <p:nvPr/>
        </p:nvSpPr>
        <p:spPr bwMode="auto">
          <a:xfrm>
            <a:off x="755650" y="5084763"/>
            <a:ext cx="78359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4. Z jakých dvou částí se skládá Parlament ČR?</a:t>
            </a:r>
          </a:p>
        </p:txBody>
      </p:sp>
      <p:sp>
        <p:nvSpPr>
          <p:cNvPr id="15" name="TextovéPole 9"/>
          <p:cNvSpPr txBox="1">
            <a:spLocks noChangeArrowheads="1"/>
          </p:cNvSpPr>
          <p:nvPr/>
        </p:nvSpPr>
        <p:spPr bwMode="auto">
          <a:xfrm>
            <a:off x="1042988" y="5732463"/>
            <a:ext cx="3914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Poslanecká sněmovna a Senát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193ED69-F233-48AB-A585-CC31A4F700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95288" y="404813"/>
            <a:ext cx="77279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5. Závázná pravidla, kterými se musí řídit</a:t>
            </a:r>
          </a:p>
          <a:p>
            <a:r>
              <a:rPr lang="cs-CZ" sz="3600">
                <a:latin typeface="Calibri" pitchFamily="34" charset="0"/>
              </a:rPr>
              <a:t> všichni lidé ve státě</a:t>
            </a:r>
            <a:r>
              <a:rPr lang="cs-CZ" sz="3600"/>
              <a:t>,</a:t>
            </a:r>
            <a:r>
              <a:rPr lang="cs-CZ" sz="3600">
                <a:latin typeface="Calibri" pitchFamily="34" charset="0"/>
              </a:rPr>
              <a:t> se nazývají?</a:t>
            </a:r>
          </a:p>
        </p:txBody>
      </p:sp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6516688" y="1628775"/>
            <a:ext cx="1036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zákony</a:t>
            </a: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539750" y="2060575"/>
            <a:ext cx="4657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6. Vláda je složena z ……</a:t>
            </a: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3492500" y="2781300"/>
            <a:ext cx="1222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ministrů</a:t>
            </a:r>
          </a:p>
        </p:txBody>
      </p:sp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611188" y="3213100"/>
            <a:ext cx="65516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7. Porušování zákonů projednávají</a:t>
            </a:r>
          </a:p>
          <a:p>
            <a:r>
              <a:rPr lang="cs-CZ" sz="3600">
                <a:latin typeface="Calibri" pitchFamily="34" charset="0"/>
              </a:rPr>
              <a:t> a tresty ukládají?</a:t>
            </a:r>
          </a:p>
        </p:txBody>
      </p:sp>
      <p:sp>
        <p:nvSpPr>
          <p:cNvPr id="9" name="TextovéPole 7"/>
          <p:cNvSpPr txBox="1">
            <a:spLocks noChangeArrowheads="1"/>
          </p:cNvSpPr>
          <p:nvPr/>
        </p:nvSpPr>
        <p:spPr bwMode="auto">
          <a:xfrm>
            <a:off x="5867400" y="4221163"/>
            <a:ext cx="9302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soudy</a:t>
            </a:r>
          </a:p>
        </p:txBody>
      </p:sp>
      <p:sp>
        <p:nvSpPr>
          <p:cNvPr id="18440" name="TextovéPole 8"/>
          <p:cNvSpPr txBox="1">
            <a:spLocks noChangeArrowheads="1"/>
          </p:cNvSpPr>
          <p:nvPr/>
        </p:nvSpPr>
        <p:spPr bwMode="auto">
          <a:xfrm>
            <a:off x="684213" y="4797425"/>
            <a:ext cx="53197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8. Nedodržování zákonů je?</a:t>
            </a:r>
          </a:p>
        </p:txBody>
      </p:sp>
      <p:sp>
        <p:nvSpPr>
          <p:cNvPr id="11" name="TextovéPole 9"/>
          <p:cNvSpPr txBox="1">
            <a:spLocks noChangeArrowheads="1"/>
          </p:cNvSpPr>
          <p:nvPr/>
        </p:nvSpPr>
        <p:spPr bwMode="auto">
          <a:xfrm>
            <a:off x="2124075" y="5445125"/>
            <a:ext cx="1079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trestné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AFA150-5BBF-41F7-98A1-3835EE4C38B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611188" y="1844675"/>
            <a:ext cx="5981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10. V čele zastupitelstva stojí….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611188" y="620713"/>
            <a:ext cx="50673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9. Nejmenší územní celek: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827088" y="1268413"/>
            <a:ext cx="792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obec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5580063" y="2420938"/>
            <a:ext cx="1174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starosta</a:t>
            </a:r>
          </a:p>
        </p:txBody>
      </p:sp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611188" y="2708275"/>
            <a:ext cx="68992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11. Kdo stojí v čele největších měst?</a:t>
            </a:r>
          </a:p>
        </p:txBody>
      </p:sp>
      <p:sp>
        <p:nvSpPr>
          <p:cNvPr id="9" name="TextovéPole 6"/>
          <p:cNvSpPr txBox="1">
            <a:spLocks noChangeArrowheads="1"/>
          </p:cNvSpPr>
          <p:nvPr/>
        </p:nvSpPr>
        <p:spPr bwMode="auto">
          <a:xfrm>
            <a:off x="900113" y="3500438"/>
            <a:ext cx="1282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primátor</a:t>
            </a:r>
          </a:p>
        </p:txBody>
      </p:sp>
      <p:sp>
        <p:nvSpPr>
          <p:cNvPr id="19464" name="TextovéPole 7"/>
          <p:cNvSpPr txBox="1">
            <a:spLocks noChangeArrowheads="1"/>
          </p:cNvSpPr>
          <p:nvPr/>
        </p:nvSpPr>
        <p:spPr bwMode="auto">
          <a:xfrm>
            <a:off x="611188" y="3933825"/>
            <a:ext cx="6816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12. Největší územní celek se nazývá</a:t>
            </a: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5795963" y="4508500"/>
            <a:ext cx="646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kraj</a:t>
            </a:r>
          </a:p>
        </p:txBody>
      </p:sp>
      <p:sp>
        <p:nvSpPr>
          <p:cNvPr id="19466" name="TextovéPole 9"/>
          <p:cNvSpPr txBox="1">
            <a:spLocks noChangeArrowheads="1"/>
          </p:cNvSpPr>
          <p:nvPr/>
        </p:nvSpPr>
        <p:spPr bwMode="auto">
          <a:xfrm>
            <a:off x="611188" y="4868863"/>
            <a:ext cx="6102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13. Do kolika krajů je rozdělena </a:t>
            </a:r>
          </a:p>
          <a:p>
            <a:r>
              <a:rPr lang="cs-CZ" sz="3600">
                <a:latin typeface="Calibri" pitchFamily="34" charset="0"/>
              </a:rPr>
              <a:t>Česká republika?</a:t>
            </a:r>
          </a:p>
        </p:txBody>
      </p:sp>
      <p:sp>
        <p:nvSpPr>
          <p:cNvPr id="13" name="TextovéPole 10"/>
          <p:cNvSpPr txBox="1">
            <a:spLocks noChangeArrowheads="1"/>
          </p:cNvSpPr>
          <p:nvPr/>
        </p:nvSpPr>
        <p:spPr bwMode="auto">
          <a:xfrm>
            <a:off x="3995738" y="5516563"/>
            <a:ext cx="496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14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7C9BF8-16A2-4E02-BCA1-D8D4582C50D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73025" y="395288"/>
            <a:ext cx="8985250" cy="640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ndara" pitchFamily="34" charset="0"/>
              </a:rPr>
              <a:t>ČR jako demokratický stát, jeho řízení a členění</a:t>
            </a:r>
            <a:endParaRPr lang="cs-CZ">
              <a:latin typeface="Candara" pitchFamily="34" charset="0"/>
            </a:endParaRPr>
          </a:p>
          <a:p>
            <a:r>
              <a:rPr lang="cs-CZ">
                <a:latin typeface="Candara" pitchFamily="34" charset="0"/>
              </a:rPr>
              <a:t>1./ Nejvyšším zákonem naší země je?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……………………………………………………………</a:t>
            </a:r>
          </a:p>
          <a:p>
            <a:r>
              <a:rPr lang="cs-CZ">
                <a:latin typeface="Candara" pitchFamily="34" charset="0"/>
              </a:rPr>
              <a:t>2./ Vláda lidu neboli?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………………………………………………………….</a:t>
            </a:r>
          </a:p>
          <a:p>
            <a:r>
              <a:rPr lang="cs-CZ">
                <a:latin typeface="Candara" pitchFamily="34" charset="0"/>
              </a:rPr>
              <a:t>3./ Shromáždění poslanců jež přijímají a schvalují zákony se nazývá?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……………………………………………………………………….</a:t>
            </a:r>
          </a:p>
          <a:p>
            <a:r>
              <a:rPr lang="cs-CZ">
                <a:latin typeface="Candara" pitchFamily="34" charset="0"/>
              </a:rPr>
              <a:t>4./ Do jakých dvou částí je rozdělen Parlament České republiky?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……………………………………………………………………………………………………..</a:t>
            </a:r>
          </a:p>
          <a:p>
            <a:r>
              <a:rPr lang="cs-CZ">
                <a:latin typeface="Candara" pitchFamily="34" charset="0"/>
              </a:rPr>
              <a:t>5./ Závazná pravidla, kterými se musí řídit všichni lidé ve státě</a:t>
            </a:r>
            <a:r>
              <a:rPr lang="cs-CZ"/>
              <a:t>,</a:t>
            </a:r>
            <a:r>
              <a:rPr lang="cs-CZ">
                <a:latin typeface="Candara" pitchFamily="34" charset="0"/>
              </a:rPr>
              <a:t> se nazývají?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…………………………………………………………………………………………………..</a:t>
            </a:r>
          </a:p>
          <a:p>
            <a:r>
              <a:rPr lang="cs-CZ">
                <a:latin typeface="Candara" pitchFamily="34" charset="0"/>
              </a:rPr>
              <a:t>6./ Vláda je složena z …………………………………………………………………..</a:t>
            </a:r>
          </a:p>
          <a:p>
            <a:r>
              <a:rPr lang="cs-CZ">
                <a:latin typeface="Candara" pitchFamily="34" charset="0"/>
              </a:rPr>
              <a:t>7./ Porušování zákonů projednávají a tresty ukládají?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……………………………………………………………………………………………………</a:t>
            </a:r>
          </a:p>
          <a:p>
            <a:r>
              <a:rPr lang="cs-CZ">
                <a:latin typeface="Candara" pitchFamily="34" charset="0"/>
              </a:rPr>
              <a:t>8./ Nedodržování zákonů je………………………………………………………..</a:t>
            </a:r>
          </a:p>
          <a:p>
            <a:r>
              <a:rPr lang="cs-CZ">
                <a:latin typeface="Candara" pitchFamily="34" charset="0"/>
              </a:rPr>
              <a:t>9./ Nejmenší územní celek …………………………………………………………</a:t>
            </a:r>
          </a:p>
          <a:p>
            <a:r>
              <a:rPr lang="cs-CZ">
                <a:latin typeface="Candara" pitchFamily="34" charset="0"/>
              </a:rPr>
              <a:t>10./ V čele zastupitelstva stojí?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…………………………………………………….</a:t>
            </a:r>
          </a:p>
          <a:p>
            <a:r>
              <a:rPr lang="cs-CZ">
                <a:latin typeface="Candara" pitchFamily="34" charset="0"/>
              </a:rPr>
              <a:t>11./ Kdo stojí v čele největších měst ČR?</a:t>
            </a:r>
          </a:p>
          <a:p>
            <a:r>
              <a:rPr lang="cs-CZ">
                <a:latin typeface="Candara" pitchFamily="34" charset="0"/>
              </a:rPr>
              <a:t>………………………………………………………..</a:t>
            </a:r>
          </a:p>
          <a:p>
            <a:r>
              <a:rPr lang="cs-CZ">
                <a:latin typeface="Candara" pitchFamily="34" charset="0"/>
              </a:rPr>
              <a:t>12./ Největší územní celek je ………………………………………………….</a:t>
            </a:r>
          </a:p>
          <a:p>
            <a:r>
              <a:rPr lang="cs-CZ">
                <a:latin typeface="Candara" pitchFamily="34" charset="0"/>
              </a:rPr>
              <a:t>13./ Do kolika krajů je ČR rozdělena?</a:t>
            </a:r>
          </a:p>
          <a:p>
            <a:endParaRPr lang="cs-CZ">
              <a:latin typeface="Candara" pitchFamily="34" charset="0"/>
            </a:endParaRP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6732588" y="260350"/>
            <a:ext cx="2063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ndara" pitchFamily="34" charset="0"/>
              </a:rPr>
              <a:t>Pracovní list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8B38E6-4B09-4B7D-998A-2AF60A62B3C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684213" y="333375"/>
            <a:ext cx="7559675" cy="3060700"/>
          </a:xfrm>
          <a:prstGeom prst="wedgeRoundRectCallout">
            <a:avLst>
              <a:gd name="adj1" fmla="val -58617"/>
              <a:gd name="adj2" fmla="val -60082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Úkol: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V učebnici, na mapě vyhledej </a:t>
            </a:r>
            <a:r>
              <a:rPr lang="cs-CZ" sz="2800" b="1" dirty="0"/>
              <a:t>a napiš </a:t>
            </a:r>
            <a:r>
              <a:rPr lang="cs-CZ" sz="2800" dirty="0"/>
              <a:t>do sešitu všech </a:t>
            </a:r>
            <a:r>
              <a:rPr lang="cs-CZ" sz="2800" b="1" dirty="0"/>
              <a:t>14 krajů ČR </a:t>
            </a:r>
            <a:r>
              <a:rPr lang="cs-CZ" sz="2800" dirty="0"/>
              <a:t>a </a:t>
            </a:r>
            <a:r>
              <a:rPr lang="cs-CZ" sz="2800" b="1" dirty="0"/>
              <a:t>jejich krajská města.</a:t>
            </a:r>
            <a:endParaRPr lang="cs-CZ" sz="28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/>
          </a:p>
        </p:txBody>
      </p:sp>
      <p:pic>
        <p:nvPicPr>
          <p:cNvPr id="21507" name="Picture 2" descr="C:\Users\baudyš\AppData\Local\Microsoft\Windows\Temporary Internet Files\Content.IE5\UBSZVTVZ\MC9003001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2997200"/>
            <a:ext cx="2854325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 fontScale="625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Použitá literatura: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i="1" dirty="0" smtClean="0"/>
              <a:t>Vlastivěda pro 4. roční základní školy, SPN, 2010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Internetové odkazy: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obr. 1 </a:t>
            </a:r>
            <a:r>
              <a:rPr lang="cs-CZ" dirty="0" smtClean="0"/>
              <a:t>TPSDAVE. </a:t>
            </a:r>
            <a:r>
              <a:rPr lang="cs-CZ" i="1" dirty="0" smtClean="0"/>
              <a:t>www.</a:t>
            </a:r>
            <a:r>
              <a:rPr lang="cs-CZ" i="1" dirty="0" err="1" smtClean="0"/>
              <a:t>pixabay.com</a:t>
            </a:r>
            <a:r>
              <a:rPr lang="cs-CZ" dirty="0" smtClean="0"/>
              <a:t> [online]. [cit. 14.2.2014]. Dostupný na WWW: http://pixabay.com/cs/praha-%C4%8Desk%C3%A1-republika-m%C4%9Bsto-budovy-99351/ 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Obr. 2 </a:t>
            </a:r>
            <a:r>
              <a:rPr lang="cs-CZ" dirty="0" smtClean="0"/>
              <a:t>NEMO. </a:t>
            </a:r>
            <a:r>
              <a:rPr lang="cs-CZ" i="1" dirty="0" smtClean="0"/>
              <a:t>www.</a:t>
            </a:r>
            <a:r>
              <a:rPr lang="cs-CZ" i="1" dirty="0" err="1" smtClean="0"/>
              <a:t>pixabay.com</a:t>
            </a:r>
            <a:r>
              <a:rPr lang="cs-CZ" dirty="0" smtClean="0"/>
              <a:t> [online]. [cit. 14.2.2014]. Dostupný na WWW: http://pixabay.com/cs/box-z%C3%A1mek-vl%C3%A1dy-hlasov%C3%A1n%C3%AD-30403/ </a:t>
            </a: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i="1" u="sng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i="1" u="sng" dirty="0" smtClean="0"/>
              <a:t>     </a:t>
            </a: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i="1" dirty="0" smtClean="0">
                <a:solidFill>
                  <a:srgbClr val="073E87"/>
                </a:solidFill>
              </a:rPr>
              <a:t>Galerie </a:t>
            </a:r>
            <a:r>
              <a:rPr lang="cs-CZ" i="1" dirty="0" err="1" smtClean="0">
                <a:solidFill>
                  <a:srgbClr val="073E87"/>
                </a:solidFill>
              </a:rPr>
              <a:t>microsoft</a:t>
            </a:r>
            <a:r>
              <a:rPr lang="cs-CZ" i="1" dirty="0" smtClean="0">
                <a:solidFill>
                  <a:srgbClr val="073E87"/>
                </a:solidFill>
              </a:rPr>
              <a:t>. office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/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956C8C-5DA5-4DC8-8D3C-D707848A8C0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2532" name="TextovéPole 1"/>
          <p:cNvSpPr txBox="1">
            <a:spLocks noChangeArrowheads="1"/>
          </p:cNvSpPr>
          <p:nvPr/>
        </p:nvSpPr>
        <p:spPr bwMode="auto">
          <a:xfrm>
            <a:off x="539750" y="3789363"/>
            <a:ext cx="18415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blona_cista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sablona_cista</Template>
  <TotalTime>73</TotalTime>
  <Words>367</Words>
  <Application>Microsoft Office PowerPoint</Application>
  <PresentationFormat>On-screen Show (4:3)</PresentationFormat>
  <Paragraphs>91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Candara</vt:lpstr>
      <vt:lpstr>Arial</vt:lpstr>
      <vt:lpstr>Symbol</vt:lpstr>
      <vt:lpstr>Calibri</vt:lpstr>
      <vt:lpstr>sablona_cista</vt:lpstr>
      <vt:lpstr>sablona_cista</vt:lpstr>
      <vt:lpstr>sablona_cista</vt:lpstr>
      <vt:lpstr>sablona_cista</vt:lpstr>
      <vt:lpstr>sablona_cista</vt:lpstr>
      <vt:lpstr>sablona_cista</vt:lpstr>
      <vt:lpstr>sablona_cista</vt:lpstr>
      <vt:lpstr>sablona_cista</vt:lpstr>
      <vt:lpstr>sablona_cista</vt:lpstr>
      <vt:lpstr>sablona_cista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baudyš</dc:creator>
  <cp:lastModifiedBy>DUM</cp:lastModifiedBy>
  <cp:revision>12</cp:revision>
  <dcterms:created xsi:type="dcterms:W3CDTF">2013-10-23T19:43:06Z</dcterms:created>
  <dcterms:modified xsi:type="dcterms:W3CDTF">2014-03-07T21:23:43Z</dcterms:modified>
</cp:coreProperties>
</file>