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42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C9886D-B60A-47BD-A3A8-21750DF795D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A807E-D144-4452-B2DD-D45B1657C5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2909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A807E-D144-4452-B2DD-D45B1657C5F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2119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4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VY_32_INOVACE_03-09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94110991"/>
              </p:ext>
            </p:extLst>
          </p:nvPr>
        </p:nvGraphicFramePr>
        <p:xfrm>
          <a:off x="1354878" y="2060848"/>
          <a:ext cx="6208395" cy="228600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34248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6. 7.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 Zájmena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Seznámí žáky se skloňováním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n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ěkterých zájmen,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procvičí je a zopakuje.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14700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Zájmena II</a:t>
            </a:r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861048"/>
            <a:ext cx="8229600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Zájmena 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424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 ten, náš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40780860"/>
              </p:ext>
            </p:extLst>
          </p:nvPr>
        </p:nvGraphicFramePr>
        <p:xfrm>
          <a:off x="457200" y="1600200"/>
          <a:ext cx="8229600" cy="43891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rod </a:t>
                      </a:r>
                      <a:r>
                        <a:rPr lang="cs-CZ" sz="2400" dirty="0" smtClean="0"/>
                        <a:t>mužský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 ženský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 střední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ten náš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ta naše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 naše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toho našeho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 naší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toho našeho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tomu našemu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té naší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tomu našemu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ten náš (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než</a:t>
                      </a:r>
                      <a:r>
                        <a:rPr lang="cs-CZ" sz="2400" dirty="0" smtClean="0"/>
                        <a:t>.)</a:t>
                      </a:r>
                    </a:p>
                    <a:p>
                      <a:r>
                        <a:rPr lang="cs-CZ" sz="2400" dirty="0" smtClean="0"/>
                        <a:t>toho našeho(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ž.</a:t>
                      </a:r>
                      <a:r>
                        <a:rPr lang="cs-CZ" sz="2400" dirty="0" smtClean="0"/>
                        <a:t>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tu naš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 naše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 náš!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 naše!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</a:t>
                      </a:r>
                      <a:r>
                        <a:rPr lang="cs-CZ" sz="2400" baseline="0" dirty="0" smtClean="0"/>
                        <a:t> naše!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tom našem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té naší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tom našem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tím naším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tou naší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tím naším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24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 ten náš – množné číslo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33613876"/>
              </p:ext>
            </p:extLst>
          </p:nvPr>
        </p:nvGraphicFramePr>
        <p:xfrm>
          <a:off x="457200" y="1600200"/>
          <a:ext cx="8229600" cy="402336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mužský</a:t>
                      </a:r>
                      <a:r>
                        <a:rPr lang="cs-CZ" sz="2400" baseline="0" dirty="0" smtClean="0"/>
                        <a:t> 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ženský 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střední rod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ti naši (živ)</a:t>
                      </a:r>
                    </a:p>
                    <a:p>
                      <a:r>
                        <a:rPr lang="cs-CZ" sz="2400" dirty="0" smtClean="0"/>
                        <a:t>ty naše (neživ.)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</a:t>
                      </a:r>
                      <a:r>
                        <a:rPr lang="cs-CZ" sz="2400" baseline="0" dirty="0" smtClean="0"/>
                        <a:t> naše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ta naše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těch našich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těm našim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 naše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 naše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ta naše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 naše!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těch našich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těmi našimi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8999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 ten náš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 koncovkách zájmen </a:t>
            </a:r>
            <a:r>
              <a:rPr lang="cs-CZ" dirty="0" smtClean="0">
                <a:solidFill>
                  <a:srgbClr val="FF0000"/>
                </a:solidFill>
              </a:rPr>
              <a:t>ten náš </a:t>
            </a:r>
            <a:r>
              <a:rPr lang="cs-CZ" dirty="0" smtClean="0"/>
              <a:t>napíšeme krátké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v těch pádech, kde má zájmeno </a:t>
            </a:r>
            <a:r>
              <a:rPr lang="cs-CZ" dirty="0" smtClean="0">
                <a:solidFill>
                  <a:srgbClr val="FF0000"/>
                </a:solidFill>
              </a:rPr>
              <a:t>ten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krátkou samohlásku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	( T</a:t>
            </a:r>
            <a:r>
              <a:rPr lang="cs-CZ" u="sng" dirty="0" smtClean="0"/>
              <a:t>U</a:t>
            </a:r>
            <a:r>
              <a:rPr lang="cs-CZ" dirty="0" smtClean="0"/>
              <a:t> NAŠ</a:t>
            </a:r>
            <a:r>
              <a:rPr lang="cs-CZ" u="sng" dirty="0" smtClean="0"/>
              <a:t>I </a:t>
            </a:r>
            <a:r>
              <a:rPr lang="cs-CZ" dirty="0" smtClean="0"/>
              <a:t>)</a:t>
            </a:r>
          </a:p>
          <a:p>
            <a:r>
              <a:rPr lang="cs-CZ" dirty="0"/>
              <a:t>V koncovkách zájmen </a:t>
            </a:r>
            <a:r>
              <a:rPr lang="cs-CZ" dirty="0">
                <a:solidFill>
                  <a:srgbClr val="FF0000"/>
                </a:solidFill>
              </a:rPr>
              <a:t>ten náš </a:t>
            </a:r>
            <a:r>
              <a:rPr lang="cs-CZ" dirty="0" smtClean="0"/>
              <a:t>napíšeme  dlouhé </a:t>
            </a:r>
            <a:r>
              <a:rPr lang="cs-CZ" dirty="0" smtClean="0">
                <a:solidFill>
                  <a:srgbClr val="00B050"/>
                </a:solidFill>
              </a:rPr>
              <a:t>í</a:t>
            </a:r>
            <a:r>
              <a:rPr lang="cs-CZ" dirty="0" smtClean="0"/>
              <a:t> v pádech, kde má zájmeno </a:t>
            </a:r>
            <a:r>
              <a:rPr lang="cs-CZ" dirty="0" smtClean="0">
                <a:solidFill>
                  <a:srgbClr val="00B050"/>
                </a:solidFill>
              </a:rPr>
              <a:t>ten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dlouhou</a:t>
            </a:r>
            <a:r>
              <a:rPr lang="cs-CZ" dirty="0" smtClean="0"/>
              <a:t> samohlásku nebo </a:t>
            </a:r>
            <a:r>
              <a:rPr lang="cs-CZ" dirty="0" smtClean="0">
                <a:solidFill>
                  <a:srgbClr val="00B050"/>
                </a:solidFill>
              </a:rPr>
              <a:t>dvojhlásku ou</a:t>
            </a:r>
            <a:r>
              <a:rPr lang="cs-CZ" dirty="0" smtClean="0"/>
              <a:t>.</a:t>
            </a:r>
            <a:r>
              <a:rPr lang="cs-CZ" u="sng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(t</a:t>
            </a:r>
            <a:r>
              <a:rPr lang="cs-CZ" dirty="0" smtClean="0">
                <a:solidFill>
                  <a:srgbClr val="00B050"/>
                </a:solidFill>
              </a:rPr>
              <a:t>é</a:t>
            </a:r>
            <a:r>
              <a:rPr lang="cs-CZ" dirty="0" smtClean="0"/>
              <a:t> naš</a:t>
            </a:r>
            <a:r>
              <a:rPr lang="cs-CZ" dirty="0" smtClean="0">
                <a:solidFill>
                  <a:srgbClr val="00B050"/>
                </a:solidFill>
              </a:rPr>
              <a:t>í</a:t>
            </a:r>
            <a:r>
              <a:rPr lang="cs-CZ" dirty="0" smtClean="0"/>
              <a:t>, t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 naš</a:t>
            </a:r>
            <a:r>
              <a:rPr lang="cs-CZ" dirty="0" smtClean="0">
                <a:solidFill>
                  <a:srgbClr val="00B050"/>
                </a:solidFill>
              </a:rPr>
              <a:t>í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972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Doplň i – 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S </a:t>
            </a:r>
            <a:r>
              <a:rPr lang="cs-CZ" dirty="0" err="1" smtClean="0"/>
              <a:t>naš</a:t>
            </a:r>
            <a:r>
              <a:rPr lang="cs-CZ" dirty="0" smtClean="0"/>
              <a:t>___m strýčkem, bez </a:t>
            </a:r>
            <a:r>
              <a:rPr lang="cs-CZ" dirty="0" err="1" smtClean="0"/>
              <a:t>naš</a:t>
            </a:r>
            <a:r>
              <a:rPr lang="cs-CZ" dirty="0" smtClean="0"/>
              <a:t>___ch hochů, k </a:t>
            </a:r>
            <a:r>
              <a:rPr lang="cs-CZ" dirty="0" err="1" smtClean="0"/>
              <a:t>naš</a:t>
            </a:r>
            <a:r>
              <a:rPr lang="cs-CZ" dirty="0" smtClean="0"/>
              <a:t>___m učitelům, s </a:t>
            </a:r>
            <a:r>
              <a:rPr lang="cs-CZ" dirty="0" err="1" smtClean="0"/>
              <a:t>vaš</a:t>
            </a:r>
            <a:r>
              <a:rPr lang="cs-CZ" dirty="0" smtClean="0"/>
              <a:t>___m </a:t>
            </a:r>
            <a:r>
              <a:rPr lang="cs-CZ" dirty="0" smtClean="0"/>
              <a:t>stromem, bez </a:t>
            </a:r>
            <a:r>
              <a:rPr lang="cs-CZ" dirty="0" err="1" smtClean="0"/>
              <a:t>vaš</a:t>
            </a:r>
            <a:r>
              <a:rPr lang="cs-CZ" dirty="0" smtClean="0"/>
              <a:t>___ch sešitů, k </a:t>
            </a:r>
            <a:r>
              <a:rPr lang="cs-CZ" dirty="0" err="1" smtClean="0"/>
              <a:t>vaš</a:t>
            </a:r>
            <a:r>
              <a:rPr lang="cs-CZ" dirty="0" smtClean="0"/>
              <a:t>___m domům, s </a:t>
            </a:r>
            <a:r>
              <a:rPr lang="cs-CZ" dirty="0" err="1" smtClean="0"/>
              <a:t>vaš</a:t>
            </a:r>
            <a:r>
              <a:rPr lang="cs-CZ" dirty="0" smtClean="0"/>
              <a:t>___mi kabáty, bez </a:t>
            </a:r>
            <a:r>
              <a:rPr lang="cs-CZ" dirty="0" err="1" smtClean="0"/>
              <a:t>naš</a:t>
            </a:r>
            <a:r>
              <a:rPr lang="cs-CZ" dirty="0" smtClean="0"/>
              <a:t>___ školy, v </a:t>
            </a:r>
            <a:r>
              <a:rPr lang="cs-CZ" dirty="0" err="1" smtClean="0"/>
              <a:t>naš</a:t>
            </a:r>
            <a:r>
              <a:rPr lang="cs-CZ" dirty="0" smtClean="0"/>
              <a:t>___ kuchyni, pro </a:t>
            </a:r>
            <a:r>
              <a:rPr lang="cs-CZ" dirty="0" err="1" smtClean="0"/>
              <a:t>naš</a:t>
            </a:r>
            <a:r>
              <a:rPr lang="cs-CZ" dirty="0" smtClean="0"/>
              <a:t>___ tetu, o </a:t>
            </a:r>
            <a:r>
              <a:rPr lang="cs-CZ" dirty="0" err="1" smtClean="0"/>
              <a:t>naš</a:t>
            </a:r>
            <a:r>
              <a:rPr lang="cs-CZ" dirty="0" smtClean="0"/>
              <a:t>___ Janě, s </a:t>
            </a:r>
            <a:r>
              <a:rPr lang="cs-CZ" dirty="0" err="1" smtClean="0"/>
              <a:t>naš</a:t>
            </a:r>
            <a:r>
              <a:rPr lang="cs-CZ" dirty="0" smtClean="0"/>
              <a:t>___ zahrádkou, bez </a:t>
            </a:r>
            <a:r>
              <a:rPr lang="cs-CZ" dirty="0" err="1" smtClean="0"/>
              <a:t>naš</a:t>
            </a:r>
            <a:r>
              <a:rPr lang="cs-CZ" dirty="0" smtClean="0"/>
              <a:t>___ch vesnic, k </a:t>
            </a:r>
            <a:r>
              <a:rPr lang="cs-CZ" dirty="0" err="1" smtClean="0"/>
              <a:t>naš</a:t>
            </a:r>
            <a:r>
              <a:rPr lang="cs-CZ" dirty="0" smtClean="0"/>
              <a:t>___m pastelkám, bez </a:t>
            </a:r>
            <a:r>
              <a:rPr lang="cs-CZ" dirty="0" err="1" smtClean="0"/>
              <a:t>naš</a:t>
            </a:r>
            <a:r>
              <a:rPr lang="cs-CZ" dirty="0" smtClean="0"/>
              <a:t>___ch rad, s </a:t>
            </a:r>
            <a:r>
              <a:rPr lang="cs-CZ" dirty="0" err="1" smtClean="0"/>
              <a:t>vaš</a:t>
            </a:r>
            <a:r>
              <a:rPr lang="cs-CZ" dirty="0" smtClean="0"/>
              <a:t>___mi botami, s </a:t>
            </a:r>
            <a:r>
              <a:rPr lang="cs-CZ" dirty="0" err="1" smtClean="0"/>
              <a:t>naš</a:t>
            </a:r>
            <a:r>
              <a:rPr lang="cs-CZ" dirty="0" smtClean="0"/>
              <a:t>___m polem, o </a:t>
            </a:r>
            <a:r>
              <a:rPr lang="cs-CZ" dirty="0" err="1" smtClean="0"/>
              <a:t>naš</a:t>
            </a:r>
            <a:r>
              <a:rPr lang="cs-CZ" dirty="0" smtClean="0"/>
              <a:t>___ch městech.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74632" y="2636912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i</a:t>
            </a:r>
          </a:p>
        </p:txBody>
      </p:sp>
      <p:sp>
        <p:nvSpPr>
          <p:cNvPr id="7" name="Obdélník 6"/>
          <p:cNvSpPr/>
          <p:nvPr/>
        </p:nvSpPr>
        <p:spPr>
          <a:xfrm>
            <a:off x="4355976" y="2636912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00123" y="2636912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50753" y="2132856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534744" y="1636244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08573" y="4625512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192648" y="3631981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761715" y="3543929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750768" y="3140968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75856" y="2996952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788024" y="2132856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547664" y="1628800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818676" y="4985552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923928" y="4603320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360585" y="4491929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075869" y="4149080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979712" y="4149080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11424" y="3645024"/>
            <a:ext cx="43204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095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Zájmena můj, tvůj, svůj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Skloňují se jako přídavná jména tvrdá podle vzoru </a:t>
            </a:r>
            <a:r>
              <a:rPr lang="cs-CZ" dirty="0" smtClean="0">
                <a:solidFill>
                  <a:srgbClr val="FF0000"/>
                </a:solidFill>
              </a:rPr>
              <a:t>mladý</a:t>
            </a:r>
            <a:r>
              <a:rPr lang="cs-CZ" dirty="0" smtClean="0"/>
              <a:t>. </a:t>
            </a:r>
          </a:p>
          <a:p>
            <a:r>
              <a:rPr lang="cs-CZ" dirty="0" smtClean="0"/>
              <a:t>Kde je v přídavném jméně  ý/í,  je v tvaru zájmena  také ý/í ( kromě tvarů s  -j-  = i, í)</a:t>
            </a:r>
          </a:p>
          <a:p>
            <a:pPr marL="0" indent="0">
              <a:buNone/>
            </a:pPr>
            <a:r>
              <a:rPr lang="cs-CZ" dirty="0" smtClean="0"/>
              <a:t>( 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m, tv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m, sv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m – mlad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m, m</a:t>
            </a:r>
            <a:r>
              <a:rPr lang="cs-CZ" dirty="0" smtClean="0">
                <a:solidFill>
                  <a:srgbClr val="FF0000"/>
                </a:solidFill>
              </a:rPr>
              <a:t>ými</a:t>
            </a:r>
            <a:r>
              <a:rPr lang="cs-CZ" dirty="0" smtClean="0"/>
              <a:t> – mlad</a:t>
            </a:r>
            <a:r>
              <a:rPr lang="cs-CZ" dirty="0" smtClean="0">
                <a:solidFill>
                  <a:srgbClr val="FF0000"/>
                </a:solidFill>
              </a:rPr>
              <a:t>ými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                       1. a 5. pád č. množného, r. muž. živ.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4400" dirty="0" smtClean="0"/>
              <a:t>m</a:t>
            </a:r>
            <a:r>
              <a:rPr lang="cs-CZ" sz="4400" dirty="0" smtClean="0">
                <a:solidFill>
                  <a:srgbClr val="FF0000"/>
                </a:solidFill>
              </a:rPr>
              <a:t>í</a:t>
            </a:r>
            <a:r>
              <a:rPr lang="cs-CZ" sz="4400" dirty="0" smtClean="0"/>
              <a:t>, tv</a:t>
            </a:r>
            <a:r>
              <a:rPr lang="cs-CZ" sz="4400" dirty="0" smtClean="0">
                <a:solidFill>
                  <a:srgbClr val="FF0000"/>
                </a:solidFill>
              </a:rPr>
              <a:t>í</a:t>
            </a:r>
            <a:r>
              <a:rPr lang="cs-CZ" sz="4400" dirty="0" smtClean="0"/>
              <a:t> mlad</a:t>
            </a:r>
            <a:r>
              <a:rPr lang="cs-CZ" sz="4400" dirty="0" smtClean="0">
                <a:solidFill>
                  <a:srgbClr val="FF0000"/>
                </a:solidFill>
              </a:rPr>
              <a:t>í</a:t>
            </a:r>
            <a:r>
              <a:rPr lang="cs-CZ" sz="4400" dirty="0" smtClean="0"/>
              <a:t> přátelé</a:t>
            </a:r>
            <a:endParaRPr lang="cs-CZ" sz="4400" dirty="0"/>
          </a:p>
        </p:txBody>
      </p:sp>
      <p:sp>
        <p:nvSpPr>
          <p:cNvPr id="4" name="Šipka doprava 3"/>
          <p:cNvSpPr/>
          <p:nvPr/>
        </p:nvSpPr>
        <p:spPr>
          <a:xfrm flipV="1">
            <a:off x="827584" y="4365104"/>
            <a:ext cx="1656184" cy="144016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747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náležité tvary zájmena já.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05925"/>
            <a:ext cx="8229600" cy="4114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Ochotně______ pomohl. Vyprávěli si o _____.</a:t>
            </a:r>
          </a:p>
          <a:p>
            <a:pPr marL="0" indent="0">
              <a:buNone/>
            </a:pPr>
            <a:r>
              <a:rPr lang="cs-CZ" dirty="0" smtClean="0"/>
              <a:t>Vzpomínali na ____ .Vrátili se beze____. To se ____ moc líbí. O ____ se nemusí bát. Proč _____ to říkají? ____ to říkat nemuseli. Dneska se ____</a:t>
            </a:r>
          </a:p>
          <a:p>
            <a:pPr marL="0" indent="0">
              <a:buNone/>
            </a:pPr>
            <a:r>
              <a:rPr lang="cs-CZ" dirty="0" smtClean="0"/>
              <a:t>všechno daří. Jana ____ brzo napíše. Slíbila____</a:t>
            </a:r>
          </a:p>
          <a:p>
            <a:pPr marL="0" indent="0">
              <a:buNone/>
            </a:pPr>
            <a:r>
              <a:rPr lang="cs-CZ" dirty="0" smtClean="0"/>
              <a:t>to. Napsali ______ dopis. Zeptali se ___ na to.   </a:t>
            </a:r>
          </a:p>
          <a:p>
            <a:pPr marL="0" indent="0">
              <a:buNone/>
            </a:pPr>
            <a:r>
              <a:rPr lang="cs-CZ" dirty="0" smtClean="0"/>
              <a:t>Bavili se o ____. Starali se o ____.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39808" y="4509120"/>
            <a:ext cx="108012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mi, mně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83869" y="4509120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320653" y="2788298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236385" y="2284242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004592" y="2420888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632340" y="3881300"/>
            <a:ext cx="108012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mi, mně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45957" y="3881300"/>
            <a:ext cx="108012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mi, mně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632340" y="3377244"/>
            <a:ext cx="108012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mi, mně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608105" y="2859443"/>
            <a:ext cx="108012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mi, mně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085256" y="1772816"/>
            <a:ext cx="108012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mi, mně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44525" y="2839931"/>
            <a:ext cx="108012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mi, mně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48064" y="5157192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mně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236695" y="5013176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mně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085256" y="3377244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mně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236296" y="1628800"/>
            <a:ext cx="792088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217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í/i.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Mluvím o n___, prosím o n___, půjdu k n___, stojí za n___, stála před n___, prosila j___, slibovala j___, přišla s n___, mluvila na n___, vnímala j___, vyhověla j___, nechápala j___ .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48136" y="3717032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788024" y="2780928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144495" y="2780928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7524328" y="1719502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542131" y="1772816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380312" y="4779985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i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288511" y="4725144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406015" y="3861048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020272" y="2752195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i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148064" y="1719502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i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531695" y="4725144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597684" y="3717032"/>
            <a:ext cx="2880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66743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Použij správně tvar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sebou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 sebou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Cestující________ trhli. Dám ti _________ pláštěnku. Házela _______v horečce. Nevzal si__________ doklady. Všichni _________ škubli. Bereš si ________ plavky? Proč _______ bereš nepotřebné věci. Máš______ cestovní pas? Skateboardista ________strhnul lavinu. Nemáte ______baterku? Neškubej pořád ______. Máš všechno _________?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99912" y="5023832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907704" y="4519776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056816" y="4000676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148064" y="3526160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959232" y="3118480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347864" y="3068960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115616" y="2564904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012160" y="1556792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sebou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88248" y="5023832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sebou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868144" y="2564904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sebou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707904" y="2060848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sebou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051720" y="1412776"/>
            <a:ext cx="11521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sebou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6826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Podtrhni zájmena a urči jejich druh.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563" y="159686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Já jsem ji tam viděl. Ona mi ale nic neřekla. Nikdo se tam nikoho na nic neptá. Ať se přihlásí ten, kdo to ví. Tvoji kamarádi jsou i mými přáteli. Někteří lidé se nad něčím snadno pohoršují. Kterého sportovce máte nejraději?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275852" y="5085184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6444208" y="3342855"/>
            <a:ext cx="576064" cy="737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28456" y="2491049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55976" y="2491049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7904" y="2492896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19672" y="2491049"/>
            <a:ext cx="360040" cy="184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2492896"/>
            <a:ext cx="360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57441" y="3356992"/>
            <a:ext cx="37101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843808" y="3356992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259632" y="3356992"/>
            <a:ext cx="10081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244408" y="2432055"/>
            <a:ext cx="360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308304" y="2464621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335271" y="5085184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189188" y="4229997"/>
            <a:ext cx="4152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444208" y="4221088"/>
            <a:ext cx="1116124" cy="1781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355976" y="4170080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043608" y="4221088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8028384" y="3342855"/>
            <a:ext cx="360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308304" y="3342856"/>
            <a:ext cx="504056" cy="1413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aoblený obdélník 40"/>
          <p:cNvSpPr/>
          <p:nvPr/>
        </p:nvSpPr>
        <p:spPr>
          <a:xfrm>
            <a:off x="6681130" y="2432055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42" name="Zaoblený obdélník 41"/>
          <p:cNvSpPr/>
          <p:nvPr/>
        </p:nvSpPr>
        <p:spPr>
          <a:xfrm>
            <a:off x="8256504" y="3356992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</a:p>
        </p:txBody>
      </p:sp>
      <p:sp>
        <p:nvSpPr>
          <p:cNvPr id="43" name="Zaoblený obdélník 42"/>
          <p:cNvSpPr/>
          <p:nvPr/>
        </p:nvSpPr>
        <p:spPr>
          <a:xfrm>
            <a:off x="4853116" y="2410401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</a:p>
        </p:txBody>
      </p:sp>
      <p:sp>
        <p:nvSpPr>
          <p:cNvPr id="44" name="Zaoblený obdélník 43"/>
          <p:cNvSpPr/>
          <p:nvPr/>
        </p:nvSpPr>
        <p:spPr>
          <a:xfrm>
            <a:off x="8396818" y="1485834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</a:p>
        </p:txBody>
      </p:sp>
      <p:sp>
        <p:nvSpPr>
          <p:cNvPr id="45" name="Zaoblený obdélník 44"/>
          <p:cNvSpPr/>
          <p:nvPr/>
        </p:nvSpPr>
        <p:spPr>
          <a:xfrm>
            <a:off x="4447434" y="1412776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3799362" y="1392427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</a:p>
        </p:txBody>
      </p:sp>
      <p:sp>
        <p:nvSpPr>
          <p:cNvPr id="47" name="Zaoblený obdélník 46"/>
          <p:cNvSpPr/>
          <p:nvPr/>
        </p:nvSpPr>
        <p:spPr>
          <a:xfrm>
            <a:off x="1734211" y="1412776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539552" y="1412776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49" name="Zaoblený obdélník 48"/>
          <p:cNvSpPr/>
          <p:nvPr/>
        </p:nvSpPr>
        <p:spPr>
          <a:xfrm>
            <a:off x="7950704" y="2488517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50" name="Zaoblený obdélník 49"/>
          <p:cNvSpPr/>
          <p:nvPr/>
        </p:nvSpPr>
        <p:spPr>
          <a:xfrm>
            <a:off x="1799692" y="2432055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51" name="Zaoblený obdélník 50"/>
          <p:cNvSpPr/>
          <p:nvPr/>
        </p:nvSpPr>
        <p:spPr>
          <a:xfrm>
            <a:off x="7681950" y="1465485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52" name="Zaoblený obdélník 51"/>
          <p:cNvSpPr/>
          <p:nvPr/>
        </p:nvSpPr>
        <p:spPr>
          <a:xfrm>
            <a:off x="5451364" y="1465485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53" name="Zaoblený obdélník 52"/>
          <p:cNvSpPr/>
          <p:nvPr/>
        </p:nvSpPr>
        <p:spPr>
          <a:xfrm>
            <a:off x="2912796" y="2344502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54" name="Zaoblený obdélník 53"/>
          <p:cNvSpPr/>
          <p:nvPr/>
        </p:nvSpPr>
        <p:spPr>
          <a:xfrm>
            <a:off x="5540446" y="4140215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55" name="Zaoblený obdélník 54"/>
          <p:cNvSpPr/>
          <p:nvPr/>
        </p:nvSpPr>
        <p:spPr>
          <a:xfrm>
            <a:off x="7374416" y="2432055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56" name="Zaoblený obdélník 55"/>
          <p:cNvSpPr/>
          <p:nvPr/>
        </p:nvSpPr>
        <p:spPr>
          <a:xfrm>
            <a:off x="4433277" y="3303918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57" name="Zaoblený obdélník 56"/>
          <p:cNvSpPr/>
          <p:nvPr/>
        </p:nvSpPr>
        <p:spPr>
          <a:xfrm>
            <a:off x="1332608" y="3212976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58" name="Zaoblený obdélník 57"/>
          <p:cNvSpPr/>
          <p:nvPr/>
        </p:nvSpPr>
        <p:spPr>
          <a:xfrm>
            <a:off x="1819142" y="4127456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N</a:t>
            </a:r>
          </a:p>
        </p:txBody>
      </p:sp>
      <p:sp>
        <p:nvSpPr>
          <p:cNvPr id="59" name="Zaoblený obdélník 58"/>
          <p:cNvSpPr/>
          <p:nvPr/>
        </p:nvSpPr>
        <p:spPr>
          <a:xfrm>
            <a:off x="6859702" y="3303918"/>
            <a:ext cx="321140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xmlns="" val="409826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/>
              <a:t>HAUSER,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Přehledy, tabulky, rozbory, cvičení</a:t>
            </a:r>
            <a:r>
              <a:rPr lang="cs-CZ" dirty="0"/>
              <a:t>. </a:t>
            </a:r>
            <a:r>
              <a:rPr lang="cs-CZ" dirty="0" err="1" smtClean="0"/>
              <a:t>liberec</a:t>
            </a:r>
            <a:r>
              <a:rPr lang="cs-CZ" dirty="0"/>
              <a:t> : ALTER, 1998. 80 s. ISBN 80-85775-86-7.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1.díl - Učivo o jazyce</a:t>
            </a:r>
            <a:r>
              <a:rPr lang="cs-CZ" dirty="0"/>
              <a:t>. </a:t>
            </a:r>
            <a:r>
              <a:rPr lang="cs-CZ" smtClean="0"/>
              <a:t>Liberec: </a:t>
            </a:r>
            <a:r>
              <a:rPr lang="cs-CZ" dirty="0"/>
              <a:t>ALTER, 1998. 159 s. ISBN 80-85775-84-0.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3147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755</Words>
  <Application>Microsoft Office PowerPoint</Application>
  <PresentationFormat>Předvádění na obrazovce (4:3)</PresentationFormat>
  <Paragraphs>185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Zájmena II</vt:lpstr>
      <vt:lpstr> Zájmena II</vt:lpstr>
      <vt:lpstr>Skloňování ten, náš</vt:lpstr>
      <vt:lpstr>Skloňování ten náš – množné číslo</vt:lpstr>
      <vt:lpstr>Skloňování ten náš</vt:lpstr>
      <vt:lpstr>Doplň i – í.</vt:lpstr>
      <vt:lpstr>Zájmena můj, tvůj, svůj</vt:lpstr>
      <vt:lpstr>Doplň náležité tvary zájmena já.</vt:lpstr>
      <vt:lpstr>Doplň í/i.</vt:lpstr>
      <vt:lpstr>Použij správně tvar sebou a s sebou.</vt:lpstr>
      <vt:lpstr>Podtrhni zájmena a urči jejich druh.  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Isaai lance Sihlangu</cp:lastModifiedBy>
  <cp:revision>23</cp:revision>
  <dcterms:created xsi:type="dcterms:W3CDTF">2011-08-03T06:27:36Z</dcterms:created>
  <dcterms:modified xsi:type="dcterms:W3CDTF">2012-03-31T12:02:43Z</dcterms:modified>
</cp:coreProperties>
</file>