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73" r:id="rId6"/>
    <p:sldId id="261" r:id="rId7"/>
    <p:sldId id="274" r:id="rId8"/>
    <p:sldId id="269" r:id="rId9"/>
    <p:sldId id="262" r:id="rId10"/>
    <p:sldId id="271" r:id="rId11"/>
    <p:sldId id="270" r:id="rId12"/>
    <p:sldId id="272" r:id="rId13"/>
    <p:sldId id="263" r:id="rId14"/>
    <p:sldId id="264" r:id="rId15"/>
    <p:sldId id="266" r:id="rId16"/>
    <p:sldId id="265" r:id="rId17"/>
    <p:sldId id="268" r:id="rId18"/>
    <p:sldId id="267" r:id="rId19"/>
    <p:sldId id="276" r:id="rId20"/>
    <p:sldId id="277" r:id="rId21"/>
    <p:sldId id="275" r:id="rId22"/>
    <p:sldId id="258" r:id="rId2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Světlý styl 3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D454FB-75AF-44A0-B65F-24D297F0F5FC}" type="doc">
      <dgm:prSet loTypeId="urn:microsoft.com/office/officeart/2005/8/layout/vProcess5" loCatId="process" qsTypeId="urn:microsoft.com/office/officeart/2005/8/quickstyle/simple1#1" qsCatId="simple" csTypeId="urn:microsoft.com/office/officeart/2005/8/colors/accent1_2#2" csCatId="accent1" phldr="1"/>
      <dgm:spPr/>
      <dgm:t>
        <a:bodyPr/>
        <a:lstStyle/>
        <a:p>
          <a:endParaRPr lang="cs-CZ"/>
        </a:p>
      </dgm:t>
    </dgm:pt>
    <dgm:pt modelId="{0809813B-FC57-4939-928E-38577D46D661}">
      <dgm:prSet phldrT="[Text]"/>
      <dgm:spPr/>
      <dgm:t>
        <a:bodyPr/>
        <a:lstStyle/>
        <a:p>
          <a:r>
            <a:rPr lang="cs-CZ" dirty="0" smtClean="0"/>
            <a:t>Starší doba kamenná</a:t>
          </a:r>
          <a:endParaRPr lang="cs-CZ" dirty="0"/>
        </a:p>
      </dgm:t>
    </dgm:pt>
    <dgm:pt modelId="{8B0607E7-5F3B-43DE-8818-6BB1CD4E530C}" type="parTrans" cxnId="{72CA58C7-8FCF-423D-9264-FB37D688EAF0}">
      <dgm:prSet/>
      <dgm:spPr/>
      <dgm:t>
        <a:bodyPr/>
        <a:lstStyle/>
        <a:p>
          <a:endParaRPr lang="cs-CZ"/>
        </a:p>
      </dgm:t>
    </dgm:pt>
    <dgm:pt modelId="{0D629EE2-E028-4EB7-B5F7-3F1183054B8E}" type="sibTrans" cxnId="{72CA58C7-8FCF-423D-9264-FB37D688EAF0}">
      <dgm:prSet/>
      <dgm:spPr/>
      <dgm:t>
        <a:bodyPr/>
        <a:lstStyle/>
        <a:p>
          <a:endParaRPr lang="cs-CZ"/>
        </a:p>
      </dgm:t>
    </dgm:pt>
    <dgm:pt modelId="{F989433C-1ED5-4F6B-9FD8-748AE42CF351}">
      <dgm:prSet phldrT="[Text]"/>
      <dgm:spPr/>
      <dgm:t>
        <a:bodyPr/>
        <a:lstStyle/>
        <a:p>
          <a:r>
            <a:rPr lang="cs-CZ" dirty="0" smtClean="0"/>
            <a:t>Střední doba kamenná</a:t>
          </a:r>
          <a:endParaRPr lang="cs-CZ" dirty="0"/>
        </a:p>
      </dgm:t>
    </dgm:pt>
    <dgm:pt modelId="{1D21EC4B-B566-4499-AFB4-5554A9E82229}" type="parTrans" cxnId="{934E4518-BC44-48EE-B6F8-A605D400CD98}">
      <dgm:prSet/>
      <dgm:spPr/>
      <dgm:t>
        <a:bodyPr/>
        <a:lstStyle/>
        <a:p>
          <a:endParaRPr lang="cs-CZ"/>
        </a:p>
      </dgm:t>
    </dgm:pt>
    <dgm:pt modelId="{6A662F24-3442-4A3E-8339-DBF108DDE729}" type="sibTrans" cxnId="{934E4518-BC44-48EE-B6F8-A605D400CD98}">
      <dgm:prSet/>
      <dgm:spPr/>
      <dgm:t>
        <a:bodyPr/>
        <a:lstStyle/>
        <a:p>
          <a:endParaRPr lang="cs-CZ"/>
        </a:p>
      </dgm:t>
    </dgm:pt>
    <dgm:pt modelId="{A12B31F2-2B86-4A92-84DD-F8BE98A6A397}">
      <dgm:prSet phldrT="[Text]" custT="1"/>
      <dgm:spPr/>
      <dgm:t>
        <a:bodyPr/>
        <a:lstStyle/>
        <a:p>
          <a:r>
            <a:rPr lang="cs-CZ" sz="2800" b="1" dirty="0" smtClean="0">
              <a:solidFill>
                <a:srgbClr val="FFFF00"/>
              </a:solidFill>
            </a:rPr>
            <a:t>Mladší doba kamenná</a:t>
          </a:r>
          <a:endParaRPr lang="cs-CZ" sz="2800" b="1" dirty="0">
            <a:solidFill>
              <a:srgbClr val="FFFF00"/>
            </a:solidFill>
          </a:endParaRPr>
        </a:p>
      </dgm:t>
    </dgm:pt>
    <dgm:pt modelId="{599D29FA-E9CD-45B9-8A75-0D2BCB9D1697}" type="parTrans" cxnId="{A8C0B195-72FA-45A3-8A03-9B5FE8B0F380}">
      <dgm:prSet/>
      <dgm:spPr/>
      <dgm:t>
        <a:bodyPr/>
        <a:lstStyle/>
        <a:p>
          <a:endParaRPr lang="cs-CZ"/>
        </a:p>
      </dgm:t>
    </dgm:pt>
    <dgm:pt modelId="{3F039E83-E4CF-4E34-B245-24355BEF0657}" type="sibTrans" cxnId="{A8C0B195-72FA-45A3-8A03-9B5FE8B0F380}">
      <dgm:prSet/>
      <dgm:spPr/>
      <dgm:t>
        <a:bodyPr/>
        <a:lstStyle/>
        <a:p>
          <a:endParaRPr lang="cs-CZ"/>
        </a:p>
      </dgm:t>
    </dgm:pt>
    <dgm:pt modelId="{92FEBEAB-F69A-4E0B-8B1E-E589249503AA}">
      <dgm:prSet/>
      <dgm:spPr/>
      <dgm:t>
        <a:bodyPr/>
        <a:lstStyle/>
        <a:p>
          <a:r>
            <a:rPr lang="cs-CZ" dirty="0" smtClean="0"/>
            <a:t>Pozdní doba kamenná</a:t>
          </a:r>
          <a:endParaRPr lang="cs-CZ" dirty="0"/>
        </a:p>
      </dgm:t>
    </dgm:pt>
    <dgm:pt modelId="{9AA35793-A0AB-4843-8D91-A51836A300A6}" type="parTrans" cxnId="{3A203019-1736-4AAB-808F-8F6C456E2602}">
      <dgm:prSet/>
      <dgm:spPr/>
      <dgm:t>
        <a:bodyPr/>
        <a:lstStyle/>
        <a:p>
          <a:endParaRPr lang="cs-CZ"/>
        </a:p>
      </dgm:t>
    </dgm:pt>
    <dgm:pt modelId="{D3511DCA-5EF5-42E2-96D9-C7B40A7FECC5}" type="sibTrans" cxnId="{3A203019-1736-4AAB-808F-8F6C456E2602}">
      <dgm:prSet/>
      <dgm:spPr/>
      <dgm:t>
        <a:bodyPr/>
        <a:lstStyle/>
        <a:p>
          <a:endParaRPr lang="cs-CZ"/>
        </a:p>
      </dgm:t>
    </dgm:pt>
    <dgm:pt modelId="{567CFB16-308B-4474-AEE0-CBF371BD51DE}" type="pres">
      <dgm:prSet presAssocID="{00D454FB-75AF-44A0-B65F-24D297F0F5FC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023A37C-C636-4260-AAEE-73EC9406E6D1}" type="pres">
      <dgm:prSet presAssocID="{00D454FB-75AF-44A0-B65F-24D297F0F5FC}" presName="dummyMaxCanvas" presStyleCnt="0">
        <dgm:presLayoutVars/>
      </dgm:prSet>
      <dgm:spPr/>
    </dgm:pt>
    <dgm:pt modelId="{533C41A3-1368-4FF2-98B5-1E04262D60B3}" type="pres">
      <dgm:prSet presAssocID="{00D454FB-75AF-44A0-B65F-24D297F0F5FC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8343FC4-8E66-4195-A9A7-57180FA1EDAD}" type="pres">
      <dgm:prSet presAssocID="{00D454FB-75AF-44A0-B65F-24D297F0F5FC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CB52069-7535-4A88-BEEC-E63FEBD3B22E}" type="pres">
      <dgm:prSet presAssocID="{00D454FB-75AF-44A0-B65F-24D297F0F5FC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AB1466-F7C8-40FC-A05B-E81F7E076042}" type="pres">
      <dgm:prSet presAssocID="{00D454FB-75AF-44A0-B65F-24D297F0F5FC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182088-B6EB-4109-AF92-3CBD749C7B40}" type="pres">
      <dgm:prSet presAssocID="{00D454FB-75AF-44A0-B65F-24D297F0F5FC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5F042D-9BB5-44AB-99EC-F086F81915EC}" type="pres">
      <dgm:prSet presAssocID="{00D454FB-75AF-44A0-B65F-24D297F0F5FC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16ADEE0-6A5F-4542-8B87-1619DA19F3B0}" type="pres">
      <dgm:prSet presAssocID="{00D454FB-75AF-44A0-B65F-24D297F0F5FC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270E0B-57F9-4A0F-8474-5344F28893C6}" type="pres">
      <dgm:prSet presAssocID="{00D454FB-75AF-44A0-B65F-24D297F0F5FC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118989-FBB8-4CAB-ACB2-F8B1667B31D6}" type="pres">
      <dgm:prSet presAssocID="{00D454FB-75AF-44A0-B65F-24D297F0F5FC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6B15BFE-FAE8-48EA-A077-C85D11A30975}" type="pres">
      <dgm:prSet presAssocID="{00D454FB-75AF-44A0-B65F-24D297F0F5FC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16A18C-1821-4003-BE7C-B8C5ED91CBFF}" type="pres">
      <dgm:prSet presAssocID="{00D454FB-75AF-44A0-B65F-24D297F0F5FC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A203019-1736-4AAB-808F-8F6C456E2602}" srcId="{00D454FB-75AF-44A0-B65F-24D297F0F5FC}" destId="{92FEBEAB-F69A-4E0B-8B1E-E589249503AA}" srcOrd="3" destOrd="0" parTransId="{9AA35793-A0AB-4843-8D91-A51836A300A6}" sibTransId="{D3511DCA-5EF5-42E2-96D9-C7B40A7FECC5}"/>
    <dgm:cxn modelId="{934E4518-BC44-48EE-B6F8-A605D400CD98}" srcId="{00D454FB-75AF-44A0-B65F-24D297F0F5FC}" destId="{F989433C-1ED5-4F6B-9FD8-748AE42CF351}" srcOrd="1" destOrd="0" parTransId="{1D21EC4B-B566-4499-AFB4-5554A9E82229}" sibTransId="{6A662F24-3442-4A3E-8339-DBF108DDE729}"/>
    <dgm:cxn modelId="{B4244464-8AB3-4ACB-9395-65A772328751}" type="presOf" srcId="{3F039E83-E4CF-4E34-B245-24355BEF0657}" destId="{B16ADEE0-6A5F-4542-8B87-1619DA19F3B0}" srcOrd="0" destOrd="0" presId="urn:microsoft.com/office/officeart/2005/8/layout/vProcess5"/>
    <dgm:cxn modelId="{F1D41480-719F-419F-B908-255295477883}" type="presOf" srcId="{0809813B-FC57-4939-928E-38577D46D661}" destId="{533C41A3-1368-4FF2-98B5-1E04262D60B3}" srcOrd="0" destOrd="0" presId="urn:microsoft.com/office/officeart/2005/8/layout/vProcess5"/>
    <dgm:cxn modelId="{B5ED80AD-7D1D-47C3-9BBB-102C274E1C6C}" type="presOf" srcId="{F989433C-1ED5-4F6B-9FD8-748AE42CF351}" destId="{A8118989-FBB8-4CAB-ACB2-F8B1667B31D6}" srcOrd="1" destOrd="0" presId="urn:microsoft.com/office/officeart/2005/8/layout/vProcess5"/>
    <dgm:cxn modelId="{67595C15-AF30-4327-A5E8-68929155CA31}" type="presOf" srcId="{92FEBEAB-F69A-4E0B-8B1E-E589249503AA}" destId="{65AB1466-F7C8-40FC-A05B-E81F7E076042}" srcOrd="0" destOrd="0" presId="urn:microsoft.com/office/officeart/2005/8/layout/vProcess5"/>
    <dgm:cxn modelId="{02108130-30B9-4D96-A460-75D7AAB1E840}" type="presOf" srcId="{00D454FB-75AF-44A0-B65F-24D297F0F5FC}" destId="{567CFB16-308B-4474-AEE0-CBF371BD51DE}" srcOrd="0" destOrd="0" presId="urn:microsoft.com/office/officeart/2005/8/layout/vProcess5"/>
    <dgm:cxn modelId="{72CA58C7-8FCF-423D-9264-FB37D688EAF0}" srcId="{00D454FB-75AF-44A0-B65F-24D297F0F5FC}" destId="{0809813B-FC57-4939-928E-38577D46D661}" srcOrd="0" destOrd="0" parTransId="{8B0607E7-5F3B-43DE-8818-6BB1CD4E530C}" sibTransId="{0D629EE2-E028-4EB7-B5F7-3F1183054B8E}"/>
    <dgm:cxn modelId="{4DFD3287-D110-4CA5-91AC-AA1AB261D761}" type="presOf" srcId="{A12B31F2-2B86-4A92-84DD-F8BE98A6A397}" destId="{DCB52069-7535-4A88-BEEC-E63FEBD3B22E}" srcOrd="0" destOrd="0" presId="urn:microsoft.com/office/officeart/2005/8/layout/vProcess5"/>
    <dgm:cxn modelId="{F485DD2E-476E-4BB5-B051-68D0A9E2DED6}" type="presOf" srcId="{92FEBEAB-F69A-4E0B-8B1E-E589249503AA}" destId="{1016A18C-1821-4003-BE7C-B8C5ED91CBFF}" srcOrd="1" destOrd="0" presId="urn:microsoft.com/office/officeart/2005/8/layout/vProcess5"/>
    <dgm:cxn modelId="{16F1EAD4-8E89-4BE7-B46A-0CDE510AE53E}" type="presOf" srcId="{6A662F24-3442-4A3E-8339-DBF108DDE729}" destId="{D15F042D-9BB5-44AB-99EC-F086F81915EC}" srcOrd="0" destOrd="0" presId="urn:microsoft.com/office/officeart/2005/8/layout/vProcess5"/>
    <dgm:cxn modelId="{A8C0B195-72FA-45A3-8A03-9B5FE8B0F380}" srcId="{00D454FB-75AF-44A0-B65F-24D297F0F5FC}" destId="{A12B31F2-2B86-4A92-84DD-F8BE98A6A397}" srcOrd="2" destOrd="0" parTransId="{599D29FA-E9CD-45B9-8A75-0D2BCB9D1697}" sibTransId="{3F039E83-E4CF-4E34-B245-24355BEF0657}"/>
    <dgm:cxn modelId="{3AE93E1C-7260-4BB0-9128-514C1F0A1F65}" type="presOf" srcId="{0809813B-FC57-4939-928E-38577D46D661}" destId="{35270E0B-57F9-4A0F-8474-5344F28893C6}" srcOrd="1" destOrd="0" presId="urn:microsoft.com/office/officeart/2005/8/layout/vProcess5"/>
    <dgm:cxn modelId="{0376F7B9-93EF-4D5E-971E-852EF73E466B}" type="presOf" srcId="{F989433C-1ED5-4F6B-9FD8-748AE42CF351}" destId="{B8343FC4-8E66-4195-A9A7-57180FA1EDAD}" srcOrd="0" destOrd="0" presId="urn:microsoft.com/office/officeart/2005/8/layout/vProcess5"/>
    <dgm:cxn modelId="{36C6622A-1DBF-4049-B42C-11514CC36EEA}" type="presOf" srcId="{A12B31F2-2B86-4A92-84DD-F8BE98A6A397}" destId="{16B15BFE-FAE8-48EA-A077-C85D11A30975}" srcOrd="1" destOrd="0" presId="urn:microsoft.com/office/officeart/2005/8/layout/vProcess5"/>
    <dgm:cxn modelId="{F8E35E94-829F-4698-9163-17CAC801AAC9}" type="presOf" srcId="{0D629EE2-E028-4EB7-B5F7-3F1183054B8E}" destId="{BB182088-B6EB-4109-AF92-3CBD749C7B40}" srcOrd="0" destOrd="0" presId="urn:microsoft.com/office/officeart/2005/8/layout/vProcess5"/>
    <dgm:cxn modelId="{95565CEB-240F-46B4-93E4-6EF560029467}" type="presParOf" srcId="{567CFB16-308B-4474-AEE0-CBF371BD51DE}" destId="{D023A37C-C636-4260-AAEE-73EC9406E6D1}" srcOrd="0" destOrd="0" presId="urn:microsoft.com/office/officeart/2005/8/layout/vProcess5"/>
    <dgm:cxn modelId="{55D0AB5A-9CBC-4F06-A670-D2F5B25A4065}" type="presParOf" srcId="{567CFB16-308B-4474-AEE0-CBF371BD51DE}" destId="{533C41A3-1368-4FF2-98B5-1E04262D60B3}" srcOrd="1" destOrd="0" presId="urn:microsoft.com/office/officeart/2005/8/layout/vProcess5"/>
    <dgm:cxn modelId="{0306E5E4-CDE9-4A59-9308-73835107FD2B}" type="presParOf" srcId="{567CFB16-308B-4474-AEE0-CBF371BD51DE}" destId="{B8343FC4-8E66-4195-A9A7-57180FA1EDAD}" srcOrd="2" destOrd="0" presId="urn:microsoft.com/office/officeart/2005/8/layout/vProcess5"/>
    <dgm:cxn modelId="{D3AF9787-0CFC-434D-B1F9-DAFD855FF72C}" type="presParOf" srcId="{567CFB16-308B-4474-AEE0-CBF371BD51DE}" destId="{DCB52069-7535-4A88-BEEC-E63FEBD3B22E}" srcOrd="3" destOrd="0" presId="urn:microsoft.com/office/officeart/2005/8/layout/vProcess5"/>
    <dgm:cxn modelId="{A8CFE417-CF59-4FCC-B5FA-964CDB934C45}" type="presParOf" srcId="{567CFB16-308B-4474-AEE0-CBF371BD51DE}" destId="{65AB1466-F7C8-40FC-A05B-E81F7E076042}" srcOrd="4" destOrd="0" presId="urn:microsoft.com/office/officeart/2005/8/layout/vProcess5"/>
    <dgm:cxn modelId="{FC296ACC-5259-4F21-B28B-09BB3C820783}" type="presParOf" srcId="{567CFB16-308B-4474-AEE0-CBF371BD51DE}" destId="{BB182088-B6EB-4109-AF92-3CBD749C7B40}" srcOrd="5" destOrd="0" presId="urn:microsoft.com/office/officeart/2005/8/layout/vProcess5"/>
    <dgm:cxn modelId="{4CF03581-566B-4CF1-B345-CF96C8ACF04D}" type="presParOf" srcId="{567CFB16-308B-4474-AEE0-CBF371BD51DE}" destId="{D15F042D-9BB5-44AB-99EC-F086F81915EC}" srcOrd="6" destOrd="0" presId="urn:microsoft.com/office/officeart/2005/8/layout/vProcess5"/>
    <dgm:cxn modelId="{6C96591F-1E12-4194-9F75-E13738EA619F}" type="presParOf" srcId="{567CFB16-308B-4474-AEE0-CBF371BD51DE}" destId="{B16ADEE0-6A5F-4542-8B87-1619DA19F3B0}" srcOrd="7" destOrd="0" presId="urn:microsoft.com/office/officeart/2005/8/layout/vProcess5"/>
    <dgm:cxn modelId="{6A2CB109-EE05-4C9D-9A90-7523BCFC340F}" type="presParOf" srcId="{567CFB16-308B-4474-AEE0-CBF371BD51DE}" destId="{35270E0B-57F9-4A0F-8474-5344F28893C6}" srcOrd="8" destOrd="0" presId="urn:microsoft.com/office/officeart/2005/8/layout/vProcess5"/>
    <dgm:cxn modelId="{C03BA707-8072-41B1-AD63-255C9BDEA196}" type="presParOf" srcId="{567CFB16-308B-4474-AEE0-CBF371BD51DE}" destId="{A8118989-FBB8-4CAB-ACB2-F8B1667B31D6}" srcOrd="9" destOrd="0" presId="urn:microsoft.com/office/officeart/2005/8/layout/vProcess5"/>
    <dgm:cxn modelId="{6D53A324-C3D4-465E-BDDE-A79B8A648B96}" type="presParOf" srcId="{567CFB16-308B-4474-AEE0-CBF371BD51DE}" destId="{16B15BFE-FAE8-48EA-A077-C85D11A30975}" srcOrd="10" destOrd="0" presId="urn:microsoft.com/office/officeart/2005/8/layout/vProcess5"/>
    <dgm:cxn modelId="{E488A9AE-B07A-41CF-A7CB-B4183EF1CDB8}" type="presParOf" srcId="{567CFB16-308B-4474-AEE0-CBF371BD51DE}" destId="{1016A18C-1821-4003-BE7C-B8C5ED91CBFF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6070D-9FB4-49DC-958F-0130CC532133}" type="datetimeFigureOut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0095CE-7A23-424E-A9A0-0CAEA5D825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96530-A368-4B70-976A-F86440FC18AC}" type="datetimeFigureOut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F907CA-A7DB-49A3-976A-267B907C1D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7ED94B-12F1-4E9E-9BB1-6B8DDB5F5B52}" type="datetimeFigureOut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18D01-46DF-47EC-993D-3F9E4588B1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DF116-B7DA-4EEB-975F-E7338489B600}" type="datetimeFigureOut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81109-EA08-41DD-A374-0CEF9ECF8A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732ED-9996-4AE3-9F80-0FF8F360D103}" type="datetimeFigureOut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9F5325-41AF-4FF8-B3DB-CEA0B987F8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73980-949A-4FFD-91DE-33DD15E0471B}" type="datetimeFigureOut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841A3F-EA25-4AED-8D10-367F5BD3A5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5DBC6-9771-4A07-B9F3-708E23837042}" type="datetimeFigureOut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97FE6-8B83-4BC6-9BC3-1AD0EA1646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31104-0E5B-4947-8B51-086DB26639FE}" type="datetimeFigureOut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9C350-191E-4EC8-80FC-88A3CC3E4A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B87DD-863E-47B8-A468-8F51245A349C}" type="datetimeFigureOut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BFB34-09DA-46F7-A522-626EE21E2D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6084C-D252-4739-BC08-18663E1F0C56}" type="datetimeFigureOut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8FEDB-AA73-4942-BCB6-722A6BA8CA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90D9F-7CB4-4BC1-B130-46BBF8485DFC}" type="datetimeFigureOut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2F5A4-A54D-46F2-BBC6-192E278941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5BE4FB1-A949-478C-843C-F165790C9E85}" type="datetimeFigureOut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F95C188-5145-4110-872E-8070D1915D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cs.wikipedia.org/wiki/%C3%9Arodn%C3%BD_p%C5%AFlm%C4%9Bs%C3%ADc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historika.fabulator.cz/Mezopot%C3%A1mie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sites.google.com/site/dejepisosmicka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jedlekastany.okamzite.eu/main.php?lang=&amp;menu=3&amp;n=3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http://www.zskunratice.cz/ucitele/predmety/dejepis/dejepis-6-rocnik/prvni-zemedelci-neoliticka-revoluce-854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1229.webnode.cz/stolany-v-praveku-az-ranem-stredovek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ucebnice-dejepisu.ic.cz/0004-mladsi-a-pozdni-doba-kamenna-neolit-eneolit-chalkolit-matriarchat.php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pf.ujep.cz/~velimskyt/pravek/03neolit/n156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hyperlink" Target="http://pf.ujep.cz/~velimskyt/pravek/03neolit/n121a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cs.wikipedia.org/wiki/Soubor:Egyptian_Domesticated_Animals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pf.ujep.cz/~velimskyt/pravek/03neolit/n118b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pf.ujep.cz/~velimskyt/pravek/03neolit/n118e.jp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oisvetisavabeograd.blogspot.cz/2012_08_01_archive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hyperlink" Target="http://atanova-zasuvka.blog.cz/1007/matriarchat-byl-jen-fikci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domovpraveku.iplace.cz/rubriky/vyvoj-domu/doba-prvnich-zemedelcu-mladsi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 smtClean="0"/>
              <a:t>Neolit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Dějepis 6. ročníku</a:t>
            </a:r>
            <a:endParaRPr lang="cs-CZ" dirty="0"/>
          </a:p>
        </p:txBody>
      </p:sp>
      <p:pic>
        <p:nvPicPr>
          <p:cNvPr id="13315" name="Obrázek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268413"/>
            <a:ext cx="5759450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/>
              <a:t>Název: Dějepis 6.ročníku – </a:t>
            </a:r>
            <a:r>
              <a:rPr lang="cs-CZ" dirty="0" smtClean="0"/>
              <a:t>Neolit</a:t>
            </a:r>
            <a:endParaRPr lang="cs-CZ" dirty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/>
              <a:t>Šablona: III/2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/>
              <a:t>Číslo: </a:t>
            </a:r>
            <a:r>
              <a:rPr lang="cs-CZ" dirty="0" smtClean="0"/>
              <a:t>68</a:t>
            </a:r>
            <a:endParaRPr lang="cs-CZ" dirty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/>
              <a:t>Autor: Mgr. Soňa Blažková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/>
              <a:t>ZŠ Choltice „ Učíme se pro život“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/>
              <a:t>Klíčová slova: </a:t>
            </a:r>
            <a:r>
              <a:rPr lang="cs-CZ" dirty="0" smtClean="0"/>
              <a:t>neolitická revoluce, Úrodný půlměsíc, výrobní hospodářství, domestikace, matriarchát</a:t>
            </a:r>
            <a:endParaRPr lang="cs-CZ" dirty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/>
              <a:t>Cíl: výklad a seznámení s tématem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/>
              <a:t>Třída: dějepis 6                        </a:t>
            </a:r>
            <a:r>
              <a:rPr lang="cs-CZ" dirty="0" smtClean="0"/>
              <a:t>Datum</a:t>
            </a:r>
            <a:r>
              <a:rPr lang="cs-CZ" dirty="0"/>
              <a:t>: </a:t>
            </a:r>
            <a:r>
              <a:rPr lang="cs-CZ" dirty="0" smtClean="0"/>
              <a:t> 9.10. 2012</a:t>
            </a:r>
            <a:endParaRPr lang="cs-CZ" dirty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Časové zařazení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9000 př.n.l. – 5 000 př.n.l.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U nás probíhá </a:t>
            </a:r>
            <a:r>
              <a:rPr lang="cs-CZ" dirty="0"/>
              <a:t>později </a:t>
            </a:r>
            <a:r>
              <a:rPr lang="cs-CZ" dirty="0" smtClean="0"/>
              <a:t>5 </a:t>
            </a:r>
            <a:r>
              <a:rPr lang="cs-CZ" dirty="0"/>
              <a:t>500 př.n.l. – 4 000 př.n.l.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</p:txBody>
      </p:sp>
      <p:graphicFrame>
        <p:nvGraphicFramePr>
          <p:cNvPr id="4" name="Diagram 3"/>
          <p:cNvGraphicFramePr/>
          <p:nvPr/>
        </p:nvGraphicFramePr>
        <p:xfrm>
          <a:off x="3059832" y="2780928"/>
          <a:ext cx="6084168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Charakter doby</a:t>
            </a:r>
            <a:endParaRPr lang="cs-CZ" dirty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Velké klimatické změny – probíhá oteplení</a:t>
            </a:r>
          </a:p>
          <a:p>
            <a:r>
              <a:rPr lang="cs-CZ" smtClean="0"/>
              <a:t>= má velký vliv na život člověka</a:t>
            </a:r>
          </a:p>
          <a:p>
            <a:r>
              <a:rPr lang="cs-CZ" smtClean="0"/>
              <a:t>    musí se přizpůsobit </a:t>
            </a:r>
          </a:p>
          <a:p>
            <a:r>
              <a:rPr lang="cs-CZ" smtClean="0"/>
              <a:t>    začíná si přírodu přizpůsobovat</a:t>
            </a:r>
          </a:p>
          <a:p>
            <a:r>
              <a:rPr lang="cs-CZ" smtClean="0"/>
              <a:t>= tzv. </a:t>
            </a:r>
            <a:r>
              <a:rPr lang="cs-CZ" b="1" smtClean="0"/>
              <a:t>NEOLITICKÁ REVOLUCE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Neolitická revoluce</a:t>
            </a:r>
            <a:endParaRPr lang="cs-CZ" dirty="0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 vznik </a:t>
            </a:r>
            <a:r>
              <a:rPr lang="cs-CZ" b="1" smtClean="0"/>
              <a:t>zemědělství</a:t>
            </a:r>
            <a:r>
              <a:rPr lang="cs-CZ" smtClean="0"/>
              <a:t> a </a:t>
            </a:r>
            <a:r>
              <a:rPr lang="cs-CZ" b="1" smtClean="0"/>
              <a:t>chovu</a:t>
            </a:r>
            <a:r>
              <a:rPr lang="cs-CZ" smtClean="0"/>
              <a:t> zvířat</a:t>
            </a:r>
          </a:p>
          <a:p>
            <a:r>
              <a:rPr lang="cs-CZ" smtClean="0"/>
              <a:t>= vznik </a:t>
            </a:r>
            <a:r>
              <a:rPr lang="cs-CZ" b="1" smtClean="0"/>
              <a:t>výrobního</a:t>
            </a:r>
            <a:r>
              <a:rPr lang="cs-CZ" smtClean="0"/>
              <a:t> hospodaření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Území výskytu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Oblast tzv. Úrodného půlměsíce</a:t>
            </a:r>
          </a:p>
          <a:p>
            <a:r>
              <a:rPr lang="cs-CZ" smtClean="0"/>
              <a:t>„blízký východ“</a:t>
            </a:r>
          </a:p>
          <a:p>
            <a:r>
              <a:rPr lang="cs-CZ" smtClean="0"/>
              <a:t>Dnes Palestina, </a:t>
            </a:r>
          </a:p>
          <a:p>
            <a:r>
              <a:rPr lang="cs-CZ" smtClean="0"/>
              <a:t>          Sýrie, </a:t>
            </a:r>
          </a:p>
          <a:p>
            <a:r>
              <a:rPr lang="cs-CZ" smtClean="0"/>
              <a:t>          Turecko,</a:t>
            </a:r>
          </a:p>
          <a:p>
            <a:r>
              <a:rPr lang="cs-CZ" smtClean="0"/>
              <a:t>          Irák, </a:t>
            </a:r>
          </a:p>
          <a:p>
            <a:r>
              <a:rPr lang="cs-CZ" smtClean="0"/>
              <a:t>          Irán</a:t>
            </a:r>
          </a:p>
        </p:txBody>
      </p:sp>
      <p:pic>
        <p:nvPicPr>
          <p:cNvPr id="5" name="Obrázek 4">
            <a:hlinkClick r:id="rId2"/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2133600"/>
            <a:ext cx="3671888" cy="450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476250"/>
            <a:ext cx="9153525" cy="59213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Neolit u nás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484438" y="1484313"/>
            <a:ext cx="6480175" cy="516255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Způsob života</a:t>
            </a:r>
            <a:endParaRPr lang="cs-CZ" dirty="0"/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Rody se usadily na jedno místě u řek</a:t>
            </a:r>
          </a:p>
          <a:p>
            <a:r>
              <a:rPr lang="cs-CZ" smtClean="0"/>
              <a:t>Rody se mění ve velkorodiny.</a:t>
            </a:r>
          </a:p>
          <a:p>
            <a:r>
              <a:rPr lang="cs-CZ" smtClean="0"/>
              <a:t>Stálé příbytky</a:t>
            </a:r>
          </a:p>
          <a:p>
            <a:r>
              <a:rPr lang="cs-CZ" smtClean="0"/>
              <a:t>Vznikají první osady</a:t>
            </a:r>
          </a:p>
        </p:txBody>
      </p:sp>
      <p:pic>
        <p:nvPicPr>
          <p:cNvPr id="4" name="Obrázek 3">
            <a:hlinkClick r:id="rId2"/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5763" y="3213100"/>
            <a:ext cx="4673600" cy="332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>
            <a:hlinkClick r:id="rId4"/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3892550"/>
            <a:ext cx="38100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obydlí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419475" y="476250"/>
            <a:ext cx="5197475" cy="3386138"/>
          </a:xfrm>
        </p:spPr>
      </p:pic>
      <p:pic>
        <p:nvPicPr>
          <p:cNvPr id="5" name="Obrázek 4">
            <a:hlinkClick r:id="rId2"/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3573463"/>
            <a:ext cx="586740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Používané nástroje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9213" y="2133600"/>
            <a:ext cx="9072562" cy="313531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Vrtání děr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95288" y="1484313"/>
            <a:ext cx="3905250" cy="3529012"/>
          </a:xfrm>
        </p:spPr>
      </p:pic>
      <p:pic>
        <p:nvPicPr>
          <p:cNvPr id="5" name="Obrázek 4">
            <a:hlinkClick r:id="rId4"/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62400" y="2971800"/>
            <a:ext cx="4738688" cy="355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Ochočování zvířat = domestikace</a:t>
            </a:r>
            <a:endParaRPr lang="cs-CZ" dirty="0"/>
          </a:p>
        </p:txBody>
      </p:sp>
      <p:pic>
        <p:nvPicPr>
          <p:cNvPr id="6" name="Zástupný symbol pro obsah 5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76275" y="2133600"/>
            <a:ext cx="7424738" cy="41751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Náboženské představy</a:t>
            </a:r>
            <a:endParaRPr lang="cs-CZ" dirty="0"/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Víra v bohy</a:t>
            </a:r>
          </a:p>
          <a:p>
            <a:r>
              <a:rPr lang="cs-CZ" smtClean="0"/>
              <a:t>Vzniká funkce – kněžího</a:t>
            </a:r>
          </a:p>
          <a:p>
            <a:r>
              <a:rPr lang="cs-CZ" smtClean="0"/>
              <a:t>Stavba chrámů</a:t>
            </a:r>
          </a:p>
        </p:txBody>
      </p:sp>
      <p:pic>
        <p:nvPicPr>
          <p:cNvPr id="4" name="Obrázek 3">
            <a:hlinkClick r:id="rId2"/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87938" y="1557338"/>
            <a:ext cx="3516312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POHŘEBIŠTĚ</a:t>
            </a:r>
            <a:endParaRPr lang="cs-CZ" dirty="0"/>
          </a:p>
        </p:txBody>
      </p:sp>
      <p:sp>
        <p:nvSpPr>
          <p:cNvPr id="2765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4" name="Obrázek 3">
            <a:hlinkClick r:id="rId2"/>
          </p:cNvPr>
          <p:cNvPicPr>
            <a:picLocks noChangeAspect="1"/>
          </p:cNvPicPr>
          <p:nvPr/>
        </p:nvPicPr>
        <p:blipFill>
          <a:blip r:embed="rId3"/>
          <a:srcRect b="20122"/>
          <a:stretch>
            <a:fillRect/>
          </a:stretch>
        </p:blipFill>
        <p:spPr bwMode="auto">
          <a:xfrm>
            <a:off x="323850" y="333375"/>
            <a:ext cx="8496300" cy="668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4716463" y="692150"/>
            <a:ext cx="20320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Franklin Gothic Book" pitchFamily="34" charset="0"/>
              </a:rPr>
              <a:t>pohřebiště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Kult ženy - matky </a:t>
            </a:r>
            <a:r>
              <a:rPr lang="cs-CZ" smtClean="0"/>
              <a:t>- matriarchát</a:t>
            </a:r>
            <a:endParaRPr lang="cs-CZ" dirty="0"/>
          </a:p>
        </p:txBody>
      </p:sp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124075" y="1412875"/>
            <a:ext cx="6318250" cy="3095625"/>
          </a:xfrm>
        </p:spPr>
      </p:pic>
      <p:pic>
        <p:nvPicPr>
          <p:cNvPr id="5" name="Obrázek 4">
            <a:hlinkClick r:id="rId4"/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4788" y="4581525"/>
            <a:ext cx="3214687" cy="201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ovéPole 3"/>
          <p:cNvSpPr txBox="1">
            <a:spLocks noChangeArrowheads="1"/>
          </p:cNvSpPr>
          <p:nvPr/>
        </p:nvSpPr>
        <p:spPr bwMode="auto">
          <a:xfrm>
            <a:off x="107950" y="981075"/>
            <a:ext cx="9066213" cy="5540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 b="1" u="sng">
                <a:solidFill>
                  <a:srgbClr val="FF0000"/>
                </a:solidFill>
                <a:cs typeface="Times New Roman" pitchFamily="18" charset="0"/>
              </a:rPr>
              <a:t>MLADŠÍ   DOBA    KAMENNÁ    -  NEOLIT</a:t>
            </a:r>
            <a:endParaRPr lang="cs-CZ" sz="1400">
              <a:latin typeface="Arial Narrow" pitchFamily="34" charset="0"/>
              <a:cs typeface="Times New Roman" pitchFamily="18" charset="0"/>
            </a:endParaRPr>
          </a:p>
          <a:p>
            <a:pPr algn="ctr"/>
            <a:r>
              <a:rPr lang="cs-CZ">
                <a:solidFill>
                  <a:srgbClr val="FF0000"/>
                </a:solidFill>
                <a:cs typeface="Times New Roman" pitchFamily="18" charset="0"/>
              </a:rPr>
              <a:t> </a:t>
            </a:r>
            <a:endParaRPr lang="cs-CZ" sz="1400">
              <a:latin typeface="Arial Narrow" pitchFamily="34" charset="0"/>
              <a:cs typeface="Times New Roman" pitchFamily="18" charset="0"/>
            </a:endParaRPr>
          </a:p>
          <a:p>
            <a:pPr algn="ctr"/>
            <a:r>
              <a:rPr lang="cs-CZ" sz="2400">
                <a:solidFill>
                  <a:srgbClr val="FF0000"/>
                </a:solidFill>
                <a:cs typeface="Times New Roman" pitchFamily="18" charset="0"/>
              </a:rPr>
              <a:t>9 000 př.n.l. – 5 000 př.n.l.</a:t>
            </a:r>
            <a:endParaRPr lang="cs-CZ" sz="2400"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cs typeface="Times New Roman" pitchFamily="18" charset="0"/>
              </a:rPr>
              <a:t>                        </a:t>
            </a:r>
            <a:r>
              <a:rPr lang="cs-CZ" sz="2400">
                <a:solidFill>
                  <a:srgbClr val="FF0000"/>
                </a:solidFill>
                <a:cs typeface="Times New Roman" pitchFamily="18" charset="0"/>
              </a:rPr>
              <a:t>U nás probíhá 5 500 – 4 000 př.n.l.</a:t>
            </a:r>
            <a:endParaRPr lang="cs-CZ" sz="2400"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solidFill>
                  <a:srgbClr val="FF0000"/>
                </a:solidFill>
                <a:cs typeface="Times New Roman" pitchFamily="18" charset="0"/>
              </a:rPr>
              <a:t> </a:t>
            </a:r>
            <a:endParaRPr lang="cs-CZ" sz="2400"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solidFill>
                  <a:srgbClr val="B80047"/>
                </a:solidFill>
                <a:cs typeface="Times New Roman" pitchFamily="18" charset="0"/>
              </a:rPr>
              <a:t>Změna podnebí</a:t>
            </a:r>
            <a:r>
              <a:rPr lang="cs-CZ" sz="2400">
                <a:cs typeface="Times New Roman" pitchFamily="18" charset="0"/>
              </a:rPr>
              <a:t> </a:t>
            </a:r>
            <a:r>
              <a:rPr lang="cs-CZ" sz="2400">
                <a:solidFill>
                  <a:schemeClr val="tx2"/>
                </a:solidFill>
                <a:cs typeface="Times New Roman" pitchFamily="18" charset="0"/>
              </a:rPr>
              <a:t>– oteplení</a:t>
            </a:r>
            <a:endParaRPr lang="cs-CZ" sz="2400">
              <a:solidFill>
                <a:schemeClr val="tx2"/>
              </a:solidFill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cs typeface="Times New Roman" pitchFamily="18" charset="0"/>
              </a:rPr>
              <a:t>                       </a:t>
            </a:r>
            <a:r>
              <a:rPr lang="cs-CZ" sz="2400">
                <a:solidFill>
                  <a:schemeClr val="tx2"/>
                </a:solidFill>
                <a:cs typeface="Times New Roman" pitchFamily="18" charset="0"/>
              </a:rPr>
              <a:t>-  probíhá tzv. </a:t>
            </a:r>
            <a:r>
              <a:rPr lang="cs-CZ" sz="2400" b="1">
                <a:solidFill>
                  <a:srgbClr val="00AE00"/>
                </a:solidFill>
                <a:cs typeface="Times New Roman" pitchFamily="18" charset="0"/>
              </a:rPr>
              <a:t>Neolitická revoluce</a:t>
            </a:r>
            <a:endParaRPr lang="cs-CZ" sz="2400"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solidFill>
                  <a:schemeClr val="tx2"/>
                </a:solidFill>
                <a:cs typeface="Times New Roman" pitchFamily="18" charset="0"/>
              </a:rPr>
              <a:t>                                              = změna způsobu života</a:t>
            </a:r>
            <a:endParaRPr lang="cs-CZ" sz="2400">
              <a:solidFill>
                <a:schemeClr val="tx2"/>
              </a:solidFill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solidFill>
                  <a:schemeClr val="tx2"/>
                </a:solidFill>
                <a:cs typeface="Times New Roman" pitchFamily="18" charset="0"/>
              </a:rPr>
              <a:t>                       -  člověk se živí zemědělstvím a chovem</a:t>
            </a:r>
            <a:endParaRPr lang="cs-CZ" sz="2400">
              <a:solidFill>
                <a:schemeClr val="tx2"/>
              </a:solidFill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solidFill>
                  <a:schemeClr val="tx2"/>
                </a:solidFill>
                <a:cs typeface="Times New Roman" pitchFamily="18" charset="0"/>
              </a:rPr>
              <a:t>                       =   začíná </a:t>
            </a:r>
            <a:r>
              <a:rPr lang="cs-CZ" sz="2400" b="1">
                <a:solidFill>
                  <a:schemeClr val="tx2"/>
                </a:solidFill>
                <a:cs typeface="Times New Roman" pitchFamily="18" charset="0"/>
              </a:rPr>
              <a:t>výrobní hospodářství  </a:t>
            </a:r>
            <a:endParaRPr lang="cs-CZ" sz="2400">
              <a:solidFill>
                <a:schemeClr val="tx2"/>
              </a:solidFill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 b="1">
                <a:solidFill>
                  <a:srgbClr val="00AE00"/>
                </a:solidFill>
                <a:cs typeface="Times New Roman" pitchFamily="18" charset="0"/>
              </a:rPr>
              <a:t>                  1. společenská dělba práce mezi mužem a ženou</a:t>
            </a:r>
            <a:endParaRPr lang="cs-CZ" sz="2400"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 b="1">
                <a:latin typeface="Arial Narrow" pitchFamily="34" charset="0"/>
                <a:cs typeface="Times New Roman" pitchFamily="18" charset="0"/>
              </a:rPr>
              <a:t> </a:t>
            </a:r>
            <a:endParaRPr lang="cs-CZ" sz="2400"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cs typeface="Times New Roman" pitchFamily="18" charset="0"/>
              </a:rPr>
              <a:t>                         </a:t>
            </a:r>
            <a:r>
              <a:rPr lang="cs-CZ" sz="2400">
                <a:solidFill>
                  <a:schemeClr val="tx2"/>
                </a:solidFill>
                <a:cs typeface="Times New Roman" pitchFamily="18" charset="0"/>
              </a:rPr>
              <a:t>- v oblasti tzv. </a:t>
            </a:r>
            <a:r>
              <a:rPr lang="cs-CZ" sz="2400">
                <a:solidFill>
                  <a:srgbClr val="00AE00"/>
                </a:solidFill>
                <a:cs typeface="Times New Roman" pitchFamily="18" charset="0"/>
              </a:rPr>
              <a:t>Úrodného půlměsíce</a:t>
            </a:r>
            <a:endParaRPr lang="cs-CZ" sz="2400"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solidFill>
                  <a:srgbClr val="00FF00"/>
                </a:solidFill>
                <a:cs typeface="Times New Roman" pitchFamily="18" charset="0"/>
              </a:rPr>
              <a:t>                              </a:t>
            </a:r>
            <a:r>
              <a:rPr lang="cs-CZ" sz="2400">
                <a:cs typeface="Times New Roman" pitchFamily="18" charset="0"/>
              </a:rPr>
              <a:t>na „Blízkém východě“                                                                                                                                                                                              </a:t>
            </a:r>
            <a:endParaRPr lang="cs-CZ" sz="2400"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cs typeface="Times New Roman" pitchFamily="18" charset="0"/>
              </a:rPr>
              <a:t>                              </a:t>
            </a:r>
            <a:r>
              <a:rPr lang="cs-CZ" sz="2400">
                <a:solidFill>
                  <a:schemeClr val="tx2"/>
                </a:solidFill>
                <a:cs typeface="Times New Roman" pitchFamily="18" charset="0"/>
              </a:rPr>
              <a:t>dnes :</a:t>
            </a:r>
            <a:r>
              <a:rPr lang="cs-CZ" sz="2400">
                <a:cs typeface="Times New Roman" pitchFamily="18" charset="0"/>
              </a:rPr>
              <a:t> Palestina, Sýrie, Turecko, Irák, Irán</a:t>
            </a:r>
            <a:endParaRPr lang="cs-CZ" sz="240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29698" name="TextovéPole 4"/>
          <p:cNvSpPr txBox="1">
            <a:spLocks noChangeArrowheads="1"/>
          </p:cNvSpPr>
          <p:nvPr/>
        </p:nvSpPr>
        <p:spPr bwMode="auto">
          <a:xfrm>
            <a:off x="6011863" y="333375"/>
            <a:ext cx="11414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tx2"/>
                </a:solidFill>
                <a:latin typeface="Franklin Gothic Book" pitchFamily="34" charset="0"/>
              </a:rPr>
              <a:t>Zápis 1/2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ovéPole 3"/>
          <p:cNvSpPr txBox="1">
            <a:spLocks noChangeArrowheads="1"/>
          </p:cNvSpPr>
          <p:nvPr/>
        </p:nvSpPr>
        <p:spPr bwMode="auto">
          <a:xfrm>
            <a:off x="611188" y="822325"/>
            <a:ext cx="7416800" cy="3048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B80047"/>
                </a:solidFill>
                <a:cs typeface="Times New Roman" pitchFamily="18" charset="0"/>
              </a:rPr>
              <a:t>Způsob života</a:t>
            </a:r>
            <a:endParaRPr lang="cs-CZ" sz="2400"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solidFill>
                  <a:srgbClr val="000000"/>
                </a:solidFill>
                <a:cs typeface="Times New Roman" pitchFamily="18" charset="0"/>
              </a:rPr>
              <a:t>- rody se </a:t>
            </a:r>
            <a:r>
              <a:rPr lang="cs-CZ" sz="2400" u="sng">
                <a:solidFill>
                  <a:srgbClr val="000000"/>
                </a:solidFill>
                <a:cs typeface="Times New Roman" pitchFamily="18" charset="0"/>
              </a:rPr>
              <a:t>usadily</a:t>
            </a:r>
            <a:r>
              <a:rPr lang="cs-CZ" sz="2400">
                <a:solidFill>
                  <a:srgbClr val="000000"/>
                </a:solidFill>
                <a:cs typeface="Times New Roman" pitchFamily="18" charset="0"/>
              </a:rPr>
              <a:t> na jednom místě</a:t>
            </a:r>
            <a:r>
              <a:rPr lang="cs-CZ" sz="2400">
                <a:cs typeface="Times New Roman" pitchFamily="18" charset="0"/>
              </a:rPr>
              <a:t> blízko řek</a:t>
            </a:r>
            <a:endParaRPr lang="cs-CZ" sz="2400"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solidFill>
                  <a:schemeClr val="tx2"/>
                </a:solidFill>
                <a:cs typeface="Times New Roman" pitchFamily="18" charset="0"/>
              </a:rPr>
              <a:t>- stálé příbytky</a:t>
            </a:r>
            <a:endParaRPr lang="cs-CZ" sz="2400">
              <a:solidFill>
                <a:schemeClr val="tx2"/>
              </a:solidFill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solidFill>
                  <a:schemeClr val="tx2"/>
                </a:solidFill>
                <a:cs typeface="Times New Roman" pitchFamily="18" charset="0"/>
              </a:rPr>
              <a:t>- vznikají první osady</a:t>
            </a:r>
            <a:endParaRPr lang="cs-CZ" sz="2400">
              <a:solidFill>
                <a:schemeClr val="tx2"/>
              </a:solidFill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solidFill>
                  <a:schemeClr val="tx2"/>
                </a:solidFill>
                <a:cs typeface="Times New Roman" pitchFamily="18" charset="0"/>
              </a:rPr>
              <a:t>- rody se mění ve velkorodiny</a:t>
            </a:r>
            <a:endParaRPr lang="cs-CZ" sz="2400">
              <a:solidFill>
                <a:schemeClr val="tx2"/>
              </a:solidFill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solidFill>
                  <a:schemeClr val="tx2"/>
                </a:solidFill>
                <a:cs typeface="Times New Roman" pitchFamily="18" charset="0"/>
              </a:rPr>
              <a:t>- ochočení zvířat </a:t>
            </a:r>
            <a:r>
              <a:rPr lang="cs-CZ" sz="2400">
                <a:cs typeface="Times New Roman" pitchFamily="18" charset="0"/>
              </a:rPr>
              <a:t>= </a:t>
            </a:r>
            <a:r>
              <a:rPr lang="cs-CZ" sz="2400" b="1">
                <a:solidFill>
                  <a:srgbClr val="00B050"/>
                </a:solidFill>
                <a:cs typeface="Times New Roman" pitchFamily="18" charset="0"/>
              </a:rPr>
              <a:t>domestikace</a:t>
            </a:r>
            <a:endParaRPr lang="cs-CZ" sz="2400">
              <a:solidFill>
                <a:srgbClr val="00B050"/>
              </a:solidFill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solidFill>
                  <a:schemeClr val="tx2"/>
                </a:solidFill>
                <a:cs typeface="Times New Roman" pitchFamily="18" charset="0"/>
              </a:rPr>
              <a:t>- víra v bohy – kněží - stavba chrámů</a:t>
            </a:r>
            <a:endParaRPr lang="cs-CZ" sz="2400">
              <a:solidFill>
                <a:schemeClr val="tx2"/>
              </a:solidFill>
              <a:latin typeface="Arial Narrow" pitchFamily="34" charset="0"/>
              <a:cs typeface="Times New Roman" pitchFamily="18" charset="0"/>
            </a:endParaRPr>
          </a:p>
          <a:p>
            <a:r>
              <a:rPr lang="cs-CZ" sz="2400">
                <a:solidFill>
                  <a:schemeClr val="tx2"/>
                </a:solidFill>
                <a:cs typeface="Times New Roman" pitchFamily="18" charset="0"/>
              </a:rPr>
              <a:t>- trvá kult ženy – matky </a:t>
            </a:r>
            <a:r>
              <a:rPr lang="cs-CZ" sz="2400">
                <a:cs typeface="Times New Roman" pitchFamily="18" charset="0"/>
              </a:rPr>
              <a:t>= </a:t>
            </a:r>
            <a:r>
              <a:rPr lang="cs-CZ" sz="2400" b="1">
                <a:solidFill>
                  <a:srgbClr val="00B050"/>
                </a:solidFill>
                <a:cs typeface="Times New Roman" pitchFamily="18" charset="0"/>
              </a:rPr>
              <a:t>matriarchát</a:t>
            </a:r>
            <a:endParaRPr lang="cs-CZ" sz="2400">
              <a:solidFill>
                <a:srgbClr val="00B050"/>
              </a:solidFill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30722" name="TextovéPole 4"/>
          <p:cNvSpPr txBox="1">
            <a:spLocks noChangeArrowheads="1"/>
          </p:cNvSpPr>
          <p:nvPr/>
        </p:nvSpPr>
        <p:spPr bwMode="auto">
          <a:xfrm>
            <a:off x="5724525" y="404813"/>
            <a:ext cx="1889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tx2"/>
                </a:solidFill>
                <a:latin typeface="Franklin Gothic Book" pitchFamily="34" charset="0"/>
              </a:rPr>
              <a:t>Zápis - dokončení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Závěrečná pětiminutovka      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04800" y="2636838"/>
          <a:ext cx="8686800" cy="4105275"/>
        </p:xfrm>
        <a:graphic>
          <a:graphicData uri="http://schemas.openxmlformats.org/drawingml/2006/table">
            <a:tbl>
              <a:tblPr/>
              <a:tblGrid>
                <a:gridCol w="3259138"/>
                <a:gridCol w="5427662"/>
              </a:tblGrid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Hmotné prameny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Písemné prameny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6149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6149">
                        <a:alpha val="20000"/>
                      </a:srgbClr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Archiv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Muzeum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6149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6149">
                        <a:alpha val="20000"/>
                      </a:srgbClr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Gal</a:t>
                      </a: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</a:t>
                      </a: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rie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Kulturní památky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6149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6149">
                        <a:alpha val="2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1769" name="TextovéPole 4"/>
          <p:cNvSpPr txBox="1">
            <a:spLocks noChangeArrowheads="1"/>
          </p:cNvSpPr>
          <p:nvPr/>
        </p:nvSpPr>
        <p:spPr bwMode="auto">
          <a:xfrm>
            <a:off x="539750" y="1700213"/>
            <a:ext cx="49847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FF0000"/>
                </a:solidFill>
                <a:latin typeface="Franklin Gothic Book" pitchFamily="34" charset="0"/>
              </a:rPr>
              <a:t>Dovedeš  doplnit  tuto  tabulku?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Závěrečná pětiminutovka    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04800" y="2636838"/>
          <a:ext cx="8686800" cy="4105275"/>
        </p:xfrm>
        <a:graphic>
          <a:graphicData uri="http://schemas.openxmlformats.org/drawingml/2006/table">
            <a:tbl>
              <a:tblPr/>
              <a:tblGrid>
                <a:gridCol w="3259138"/>
                <a:gridCol w="5427662"/>
              </a:tblGrid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Hmotné prameny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Zbraně, nádobí, nářadí, nábytek, předměty denní potřeby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Písemné prameny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6149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Kniha, dopis, listina, dokument, časopis, noviny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6149">
                        <a:alpha val="20000"/>
                      </a:srgbClr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Archiv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Kniha, dopis, listina, dokument, časopis, noviny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Muzeum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6149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Zbraně, nádobí, nářadí, nábytek, předměty denní potřeby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6149">
                        <a:alpha val="20000"/>
                      </a:srgbClr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Gal</a:t>
                      </a: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er</a:t>
                      </a: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ie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Obrazy, umělecké předměty, sochy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Kulturní památky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6149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Stavby, domy, kostely, kapličky, rady, zámky, statky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6B614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6B6149">
                        <a:alpha val="2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2794" name="TextovéPole 4"/>
          <p:cNvSpPr txBox="1">
            <a:spLocks noChangeArrowheads="1"/>
          </p:cNvSpPr>
          <p:nvPr/>
        </p:nvSpPr>
        <p:spPr bwMode="auto">
          <a:xfrm>
            <a:off x="539750" y="1700213"/>
            <a:ext cx="1485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FF0000"/>
                </a:solidFill>
                <a:latin typeface="Franklin Gothic Book" pitchFamily="34" charset="0"/>
              </a:rPr>
              <a:t>Výsledky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Závěrečná pětiminutovka      B</a:t>
            </a:r>
            <a:endParaRPr lang="cs-CZ" dirty="0"/>
          </a:p>
        </p:txBody>
      </p:sp>
      <p:pic>
        <p:nvPicPr>
          <p:cNvPr id="3379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rcRect t="9058" r="-5128" b="38046"/>
          <a:stretch>
            <a:fillRect/>
          </a:stretch>
        </p:blipFill>
        <p:spPr>
          <a:xfrm>
            <a:off x="250825" y="1412875"/>
            <a:ext cx="6848475" cy="2316163"/>
          </a:xfrm>
        </p:spPr>
      </p:pic>
      <p:sp>
        <p:nvSpPr>
          <p:cNvPr id="5" name="TextovéPole 4"/>
          <p:cNvSpPr txBox="1"/>
          <p:nvPr/>
        </p:nvSpPr>
        <p:spPr>
          <a:xfrm>
            <a:off x="468313" y="4365625"/>
            <a:ext cx="6599237" cy="203041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Co budou lidé z neolitu potřebovat na dostavbu tohoto domu?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lphaUcParenR"/>
              <a:defRPr/>
            </a:pPr>
            <a:r>
              <a:rPr lang="cs-CZ" dirty="0">
                <a:latin typeface="+mn-lt"/>
                <a:cs typeface="+mn-cs"/>
              </a:rPr>
              <a:t>pálené cihly                    B) nepálené cihly      C) proutí a větve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      malta                               dřevo                              </a:t>
            </a:r>
            <a:r>
              <a:rPr lang="cs-CZ" dirty="0" err="1">
                <a:latin typeface="+mn-lt"/>
                <a:cs typeface="+mn-cs"/>
              </a:rPr>
              <a:t>dřevo</a:t>
            </a:r>
            <a:endParaRPr lang="cs-CZ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>
                <a:latin typeface="+mn-lt"/>
                <a:cs typeface="+mn-cs"/>
              </a:rPr>
              <a:t>     beton                               rákos                              slámu s trávu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>
                <a:latin typeface="+mn-lt"/>
                <a:cs typeface="+mn-cs"/>
              </a:rPr>
              <a:t>     traverzy                            hlínu na výmaz              rákos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>
                <a:latin typeface="+mn-lt"/>
                <a:cs typeface="+mn-cs"/>
              </a:rPr>
              <a:t>     tašky </a:t>
            </a:r>
            <a:r>
              <a:rPr lang="cs-CZ" dirty="0" err="1">
                <a:latin typeface="+mn-lt"/>
                <a:cs typeface="+mn-cs"/>
              </a:rPr>
              <a:t>zn.Bramac</a:t>
            </a:r>
            <a:r>
              <a:rPr lang="cs-CZ" dirty="0">
                <a:latin typeface="+mn-lt"/>
                <a:cs typeface="+mn-cs"/>
              </a:rPr>
              <a:t>             maltu                              hlínu na výmaz</a:t>
            </a:r>
            <a:endParaRPr lang="cs-CZ" dirty="0">
              <a:latin typeface="+mn-lt"/>
              <a:cs typeface="+mn-cs"/>
            </a:endParaRPr>
          </a:p>
        </p:txBody>
      </p:sp>
      <p:sp>
        <p:nvSpPr>
          <p:cNvPr id="33796" name="TextovéPole 5"/>
          <p:cNvSpPr txBox="1">
            <a:spLocks noChangeArrowheads="1"/>
          </p:cNvSpPr>
          <p:nvPr/>
        </p:nvSpPr>
        <p:spPr bwMode="auto">
          <a:xfrm>
            <a:off x="7308850" y="4581525"/>
            <a:ext cx="1371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Franklin Gothic Book" pitchFamily="34" charset="0"/>
              </a:rPr>
              <a:t>Na odpověď</a:t>
            </a:r>
          </a:p>
          <a:p>
            <a:r>
              <a:rPr lang="cs-CZ">
                <a:latin typeface="Franklin Gothic Book" pitchFamily="34" charset="0"/>
              </a:rPr>
              <a:t>Klikni: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7524750" y="5876925"/>
            <a:ext cx="42227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b="1">
                <a:latin typeface="Franklin Gothic Book" pitchFamily="34" charset="0"/>
              </a:rPr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b="1" u="sng" dirty="0"/>
              <a:t>Obrázky</a:t>
            </a:r>
            <a:r>
              <a:rPr lang="cs-CZ" dirty="0"/>
              <a:t> jsou kopírovány z prohlížeče  Google – obrázky a vloženy s </a:t>
            </a:r>
            <a:r>
              <a:rPr lang="cs-CZ" b="1" u="sng" dirty="0"/>
              <a:t>hypertextovým odkazem    </a:t>
            </a:r>
            <a:r>
              <a:rPr lang="cs-CZ" dirty="0"/>
              <a:t>dne: </a:t>
            </a:r>
            <a:r>
              <a:rPr lang="cs-CZ" dirty="0" smtClean="0"/>
              <a:t>  9.10. </a:t>
            </a:r>
            <a:r>
              <a:rPr lang="cs-CZ" smtClean="0"/>
              <a:t>2012                               </a:t>
            </a:r>
            <a:endParaRPr lang="cs-CZ" dirty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/>
              <a:t>                      (klikni na obrázek </a:t>
            </a:r>
            <a:r>
              <a:rPr lang="cs-CZ" dirty="0" err="1"/>
              <a:t>PtlM</a:t>
            </a:r>
            <a:r>
              <a:rPr lang="cs-CZ" dirty="0"/>
              <a:t>)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cs-CZ" dirty="0"/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b="1" u="sng" dirty="0"/>
              <a:t>Písemné prameny :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/>
              <a:t>MANDELOVÁ, Helena; Kunstová, Eliška; PAŘÍZKOVÁ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/>
              <a:t>       Ilona. Dějiny pravěku a starověku. Liberec:    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/>
              <a:t>       Dialog.2001.179 s. ISBN 80-86248-57-40.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/>
              <a:t>BEDNAŘÍKOVÁ, Jarmila;  KYSUČAN, Libor; </a:t>
            </a:r>
            <a:r>
              <a:rPr lang="cs-CZ" dirty="0" err="1"/>
              <a:t>Fejfušová</a:t>
            </a:r>
            <a:r>
              <a:rPr lang="cs-CZ" dirty="0"/>
              <a:t>,   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/>
              <a:t>       Marie. Dějepis Pravěk a starověk. Brno : Nová škola                      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dirty="0"/>
              <a:t>       s.r.o.,2007, 139 s. ISBN 80-7289-57-4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7">
      <a:dk1>
        <a:srgbClr val="00B05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Vlastní 7">
    <a:dk1>
      <a:srgbClr val="00B050"/>
    </a:dk1>
    <a:lt1>
      <a:sysClr val="window" lastClr="FFFFFF"/>
    </a:lt1>
    <a:dk2>
      <a:srgbClr val="37302A"/>
    </a:dk2>
    <a:lt2>
      <a:srgbClr val="D0CCB9"/>
    </a:lt2>
    <a:accent1>
      <a:srgbClr val="9E8E5C"/>
    </a:accent1>
    <a:accent2>
      <a:srgbClr val="A09781"/>
    </a:accent2>
    <a:accent3>
      <a:srgbClr val="85776D"/>
    </a:accent3>
    <a:accent4>
      <a:srgbClr val="AEAFA9"/>
    </a:accent4>
    <a:accent5>
      <a:srgbClr val="8D878B"/>
    </a:accent5>
    <a:accent6>
      <a:srgbClr val="6B6149"/>
    </a:accent6>
    <a:hlink>
      <a:srgbClr val="B6A272"/>
    </a:hlink>
    <a:folHlink>
      <a:srgbClr val="8A784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185</TotalTime>
  <Words>380</Words>
  <Application>Microsoft Office PowerPoint</Application>
  <PresentationFormat>On-screen Show (4:3)</PresentationFormat>
  <Paragraphs>99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9</vt:i4>
      </vt:variant>
      <vt:variant>
        <vt:lpstr>Nadpisy snímků</vt:lpstr>
      </vt:variant>
      <vt:variant>
        <vt:i4>22</vt:i4>
      </vt:variant>
    </vt:vector>
  </HeadingPairs>
  <TitlesOfParts>
    <vt:vector size="38" baseType="lpstr">
      <vt:lpstr>Franklin Gothic Book</vt:lpstr>
      <vt:lpstr>Arial</vt:lpstr>
      <vt:lpstr>Franklin Gothic Medium</vt:lpstr>
      <vt:lpstr>Wingdings 2</vt:lpstr>
      <vt:lpstr>Calibri</vt:lpstr>
      <vt:lpstr>Times New Roman</vt:lpstr>
      <vt:lpstr>Arial Narrow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Neolit</dc:title>
  <cp:lastModifiedBy>DUM</cp:lastModifiedBy>
  <cp:revision>22</cp:revision>
  <dcterms:modified xsi:type="dcterms:W3CDTF">2014-03-07T21:28:03Z</dcterms:modified>
</cp:coreProperties>
</file>