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66" r:id="rId18"/>
    <p:sldId id="265" r:id="rId19"/>
    <p:sldId id="275" r:id="rId20"/>
    <p:sldId id="276" r:id="rId21"/>
    <p:sldId id="258" r:id="rId2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9C66033-9366-414C-9F7C-AE73731E6730}" type="doc">
      <dgm:prSet loTypeId="urn:microsoft.com/office/officeart/2005/8/layout/StepDownProcess" loCatId="process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6D58DCB9-B4B0-491D-B1DA-0DF0E6D7A07E}">
      <dgm:prSet phldrT="[Text]"/>
      <dgm:spPr/>
      <dgm:t>
        <a:bodyPr/>
        <a:lstStyle/>
        <a:p>
          <a:r>
            <a:rPr lang="cs-CZ" dirty="0" smtClean="0"/>
            <a:t>Doba kamenná</a:t>
          </a:r>
          <a:endParaRPr lang="cs-CZ" dirty="0"/>
        </a:p>
      </dgm:t>
    </dgm:pt>
    <dgm:pt modelId="{4FD33545-8B08-446B-8B8A-604735F03CE6}" type="parTrans" cxnId="{43F097AC-818F-452D-A56B-CC015E8FCC52}">
      <dgm:prSet/>
      <dgm:spPr/>
      <dgm:t>
        <a:bodyPr/>
        <a:lstStyle/>
        <a:p>
          <a:endParaRPr lang="cs-CZ"/>
        </a:p>
      </dgm:t>
    </dgm:pt>
    <dgm:pt modelId="{17FF1830-A313-4BDC-B343-5F75DD4EDEA4}" type="sibTrans" cxnId="{43F097AC-818F-452D-A56B-CC015E8FCC52}">
      <dgm:prSet/>
      <dgm:spPr/>
      <dgm:t>
        <a:bodyPr/>
        <a:lstStyle/>
        <a:p>
          <a:endParaRPr lang="cs-CZ"/>
        </a:p>
      </dgm:t>
    </dgm:pt>
    <dgm:pt modelId="{AC0A571D-0755-4370-97D4-237F406E9B96}">
      <dgm:prSet phldrT="[Text]" phldr="1"/>
      <dgm:spPr/>
      <dgm:t>
        <a:bodyPr/>
        <a:lstStyle/>
        <a:p>
          <a:endParaRPr lang="cs-CZ" dirty="0"/>
        </a:p>
      </dgm:t>
    </dgm:pt>
    <dgm:pt modelId="{8B9D9412-6D44-4F9E-8B90-31E673CE0B02}" type="parTrans" cxnId="{5A1F1129-7681-48A3-AA3E-170B767BAAB9}">
      <dgm:prSet/>
      <dgm:spPr/>
      <dgm:t>
        <a:bodyPr/>
        <a:lstStyle/>
        <a:p>
          <a:endParaRPr lang="cs-CZ"/>
        </a:p>
      </dgm:t>
    </dgm:pt>
    <dgm:pt modelId="{C1BD5D10-0737-4945-9EDE-D0C747EBC14E}" type="sibTrans" cxnId="{5A1F1129-7681-48A3-AA3E-170B767BAAB9}">
      <dgm:prSet/>
      <dgm:spPr/>
      <dgm:t>
        <a:bodyPr/>
        <a:lstStyle/>
        <a:p>
          <a:endParaRPr lang="cs-CZ"/>
        </a:p>
      </dgm:t>
    </dgm:pt>
    <dgm:pt modelId="{6CA1A4D8-6F8A-4415-B333-4C2EC1C1A811}">
      <dgm:prSet phldrT="[Text]"/>
      <dgm:spPr/>
      <dgm:t>
        <a:bodyPr/>
        <a:lstStyle/>
        <a:p>
          <a:r>
            <a:rPr lang="cs-CZ" b="1" dirty="0" smtClean="0"/>
            <a:t>Doba bronzová</a:t>
          </a:r>
          <a:endParaRPr lang="cs-CZ" b="1" dirty="0"/>
        </a:p>
      </dgm:t>
    </dgm:pt>
    <dgm:pt modelId="{2B6F77E4-FD78-4FFD-B561-5347BE215415}" type="parTrans" cxnId="{430FA8F3-3EC6-466C-849F-5C4FA6057854}">
      <dgm:prSet/>
      <dgm:spPr/>
      <dgm:t>
        <a:bodyPr/>
        <a:lstStyle/>
        <a:p>
          <a:endParaRPr lang="cs-CZ"/>
        </a:p>
      </dgm:t>
    </dgm:pt>
    <dgm:pt modelId="{F9DD7D9F-8E6D-4CCE-8880-111BFD91CB1B}" type="sibTrans" cxnId="{430FA8F3-3EC6-466C-849F-5C4FA6057854}">
      <dgm:prSet/>
      <dgm:spPr/>
      <dgm:t>
        <a:bodyPr/>
        <a:lstStyle/>
        <a:p>
          <a:endParaRPr lang="cs-CZ"/>
        </a:p>
      </dgm:t>
    </dgm:pt>
    <dgm:pt modelId="{181BCA46-9EAB-4826-AC39-5BC435F9908F}">
      <dgm:prSet phldrT="[Text]"/>
      <dgm:spPr/>
      <dgm:t>
        <a:bodyPr/>
        <a:lstStyle/>
        <a:p>
          <a:endParaRPr lang="cs-CZ" dirty="0"/>
        </a:p>
      </dgm:t>
    </dgm:pt>
    <dgm:pt modelId="{A13C02FA-A641-48E1-9D29-007CB0B4B94A}" type="parTrans" cxnId="{46A86FCC-01F6-4A1B-BBA6-E6F887FAECB0}">
      <dgm:prSet/>
      <dgm:spPr/>
      <dgm:t>
        <a:bodyPr/>
        <a:lstStyle/>
        <a:p>
          <a:endParaRPr lang="cs-CZ"/>
        </a:p>
      </dgm:t>
    </dgm:pt>
    <dgm:pt modelId="{664FED88-E785-4918-9E6D-C5A5520F40E3}" type="sibTrans" cxnId="{46A86FCC-01F6-4A1B-BBA6-E6F887FAECB0}">
      <dgm:prSet/>
      <dgm:spPr/>
      <dgm:t>
        <a:bodyPr/>
        <a:lstStyle/>
        <a:p>
          <a:endParaRPr lang="cs-CZ"/>
        </a:p>
      </dgm:t>
    </dgm:pt>
    <dgm:pt modelId="{48892920-2721-4D7F-8BE0-00EAF03061C8}">
      <dgm:prSet phldrT="[Text]"/>
      <dgm:spPr/>
      <dgm:t>
        <a:bodyPr/>
        <a:lstStyle/>
        <a:p>
          <a:r>
            <a:rPr lang="cs-CZ" dirty="0" smtClean="0"/>
            <a:t>Doba železná</a:t>
          </a:r>
          <a:endParaRPr lang="cs-CZ" dirty="0"/>
        </a:p>
      </dgm:t>
    </dgm:pt>
    <dgm:pt modelId="{98949D43-D9A0-4C21-BBCD-4DCCFA4135E2}" type="parTrans" cxnId="{0C80D108-87CF-4A2B-8757-74927D37CD9C}">
      <dgm:prSet/>
      <dgm:spPr/>
      <dgm:t>
        <a:bodyPr/>
        <a:lstStyle/>
        <a:p>
          <a:endParaRPr lang="cs-CZ"/>
        </a:p>
      </dgm:t>
    </dgm:pt>
    <dgm:pt modelId="{B1890100-2A44-43B5-B034-E84A9BD5816D}" type="sibTrans" cxnId="{0C80D108-87CF-4A2B-8757-74927D37CD9C}">
      <dgm:prSet/>
      <dgm:spPr/>
      <dgm:t>
        <a:bodyPr/>
        <a:lstStyle/>
        <a:p>
          <a:endParaRPr lang="cs-CZ"/>
        </a:p>
      </dgm:t>
    </dgm:pt>
    <dgm:pt modelId="{72FE2925-97FC-4854-94D5-1E541FAF4F18}">
      <dgm:prSet phldrT="[Text]" phldr="1"/>
      <dgm:spPr/>
      <dgm:t>
        <a:bodyPr/>
        <a:lstStyle/>
        <a:p>
          <a:endParaRPr lang="cs-CZ" dirty="0"/>
        </a:p>
      </dgm:t>
    </dgm:pt>
    <dgm:pt modelId="{B9D618F9-2AB1-4D4C-B67C-6C6C293FAA90}" type="parTrans" cxnId="{A169A339-79DA-4B0F-A7B6-C764C3996D44}">
      <dgm:prSet/>
      <dgm:spPr/>
      <dgm:t>
        <a:bodyPr/>
        <a:lstStyle/>
        <a:p>
          <a:endParaRPr lang="cs-CZ"/>
        </a:p>
      </dgm:t>
    </dgm:pt>
    <dgm:pt modelId="{968C4A62-C06C-49D1-BB37-80BA13D81669}" type="sibTrans" cxnId="{A169A339-79DA-4B0F-A7B6-C764C3996D44}">
      <dgm:prSet/>
      <dgm:spPr/>
      <dgm:t>
        <a:bodyPr/>
        <a:lstStyle/>
        <a:p>
          <a:endParaRPr lang="cs-CZ"/>
        </a:p>
      </dgm:t>
    </dgm:pt>
    <dgm:pt modelId="{2BA804FE-6EF9-44A1-9850-3BBD44D02319}">
      <dgm:prSet phldrT="[Text]"/>
      <dgm:spPr/>
      <dgm:t>
        <a:bodyPr/>
        <a:lstStyle/>
        <a:p>
          <a:endParaRPr lang="cs-CZ" dirty="0"/>
        </a:p>
      </dgm:t>
    </dgm:pt>
    <dgm:pt modelId="{EFC8B9AE-2201-4046-A47B-751D0C22E7F3}" type="parTrans" cxnId="{B9551E90-2A21-4938-8187-610EC61DF442}">
      <dgm:prSet/>
      <dgm:spPr/>
      <dgm:t>
        <a:bodyPr/>
        <a:lstStyle/>
        <a:p>
          <a:endParaRPr lang="cs-CZ"/>
        </a:p>
      </dgm:t>
    </dgm:pt>
    <dgm:pt modelId="{F21DE674-24F3-4CB6-AB12-E8A27A4FBC2B}" type="sibTrans" cxnId="{B9551E90-2A21-4938-8187-610EC61DF442}">
      <dgm:prSet/>
      <dgm:spPr/>
      <dgm:t>
        <a:bodyPr/>
        <a:lstStyle/>
        <a:p>
          <a:endParaRPr lang="cs-CZ"/>
        </a:p>
      </dgm:t>
    </dgm:pt>
    <dgm:pt modelId="{6D81F85E-CB35-44CD-BFE2-346CC32C771A}" type="pres">
      <dgm:prSet presAssocID="{99C66033-9366-414C-9F7C-AE73731E6730}" presName="rootnode" presStyleCnt="0">
        <dgm:presLayoutVars>
          <dgm:chMax/>
          <dgm:chPref/>
          <dgm:dir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1956A1F0-48E3-457B-850D-45956B4963DE}" type="pres">
      <dgm:prSet presAssocID="{6D58DCB9-B4B0-491D-B1DA-0DF0E6D7A07E}" presName="composite" presStyleCnt="0"/>
      <dgm:spPr/>
    </dgm:pt>
    <dgm:pt modelId="{8959330B-6733-4685-B6BF-FECF2D42A312}" type="pres">
      <dgm:prSet presAssocID="{6D58DCB9-B4B0-491D-B1DA-0DF0E6D7A07E}" presName="bentUpArrow1" presStyleLbl="alignImgPlace1" presStyleIdx="0" presStyleCnt="2"/>
      <dgm:spPr/>
    </dgm:pt>
    <dgm:pt modelId="{DDE8927D-060C-4019-93EE-C10AB3061B13}" type="pres">
      <dgm:prSet presAssocID="{6D58DCB9-B4B0-491D-B1DA-0DF0E6D7A07E}" presName="ParentText" presStyleLbl="node1" presStyleIdx="0" presStyleCnt="3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89167EE-FD52-4052-9B54-23481EB42FA6}" type="pres">
      <dgm:prSet presAssocID="{6D58DCB9-B4B0-491D-B1DA-0DF0E6D7A07E}" presName="ChildText" presStyleLbl="revTx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27E787B-4707-458C-A94E-C3452D7087F2}" type="pres">
      <dgm:prSet presAssocID="{17FF1830-A313-4BDC-B343-5F75DD4EDEA4}" presName="sibTrans" presStyleCnt="0"/>
      <dgm:spPr/>
    </dgm:pt>
    <dgm:pt modelId="{8848C42B-3661-4B24-95B1-4B2AD81A85CA}" type="pres">
      <dgm:prSet presAssocID="{6CA1A4D8-6F8A-4415-B333-4C2EC1C1A811}" presName="composite" presStyleCnt="0"/>
      <dgm:spPr/>
    </dgm:pt>
    <dgm:pt modelId="{DAFA6223-564F-4CA0-9BD0-1E750AF3AD31}" type="pres">
      <dgm:prSet presAssocID="{6CA1A4D8-6F8A-4415-B333-4C2EC1C1A811}" presName="bentUpArrow1" presStyleLbl="alignImgPlace1" presStyleIdx="1" presStyleCnt="2"/>
      <dgm:spPr/>
    </dgm:pt>
    <dgm:pt modelId="{C8DD72CA-7C5D-41D5-BB76-164AE5EBE21E}" type="pres">
      <dgm:prSet presAssocID="{6CA1A4D8-6F8A-4415-B333-4C2EC1C1A811}" presName="ParentText" presStyleLbl="node1" presStyleIdx="1" presStyleCnt="3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52162A0-918E-49F6-B678-B4E66FC0B6AD}" type="pres">
      <dgm:prSet presAssocID="{6CA1A4D8-6F8A-4415-B333-4C2EC1C1A811}" presName="ChildText" presStyleLbl="revTx" presStyleIdx="1" presStyleCnt="3" custScaleX="8243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EA05DB6-96F6-4FFF-A7A9-ED42D7767ADF}" type="pres">
      <dgm:prSet presAssocID="{F9DD7D9F-8E6D-4CCE-8880-111BFD91CB1B}" presName="sibTrans" presStyleCnt="0"/>
      <dgm:spPr/>
    </dgm:pt>
    <dgm:pt modelId="{A8102094-C5A8-4993-9A1C-A6DA07E5D741}" type="pres">
      <dgm:prSet presAssocID="{48892920-2721-4D7F-8BE0-00EAF03061C8}" presName="composite" presStyleCnt="0"/>
      <dgm:spPr/>
    </dgm:pt>
    <dgm:pt modelId="{1595A037-3D32-40FC-9119-338663177283}" type="pres">
      <dgm:prSet presAssocID="{48892920-2721-4D7F-8BE0-00EAF03061C8}" presName="ParentText" presStyleLbl="node1" presStyleIdx="2" presStyleCnt="3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2D6C295-AE31-4D5A-88E3-061F15E00CE8}" type="pres">
      <dgm:prSet presAssocID="{48892920-2721-4D7F-8BE0-00EAF03061C8}" presName="FinalChildText" presStyleLbl="revTx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35A82E7-2FB3-4CEF-9A84-7EAE8E26349B}" type="presOf" srcId="{2BA804FE-6EF9-44A1-9850-3BBD44D02319}" destId="{752162A0-918E-49F6-B678-B4E66FC0B6AD}" srcOrd="0" destOrd="1" presId="urn:microsoft.com/office/officeart/2005/8/layout/StepDownProcess"/>
    <dgm:cxn modelId="{0C80D108-87CF-4A2B-8757-74927D37CD9C}" srcId="{99C66033-9366-414C-9F7C-AE73731E6730}" destId="{48892920-2721-4D7F-8BE0-00EAF03061C8}" srcOrd="2" destOrd="0" parTransId="{98949D43-D9A0-4C21-BBCD-4DCCFA4135E2}" sibTransId="{B1890100-2A44-43B5-B034-E84A9BD5816D}"/>
    <dgm:cxn modelId="{A169A339-79DA-4B0F-A7B6-C764C3996D44}" srcId="{48892920-2721-4D7F-8BE0-00EAF03061C8}" destId="{72FE2925-97FC-4854-94D5-1E541FAF4F18}" srcOrd="0" destOrd="0" parTransId="{B9D618F9-2AB1-4D4C-B67C-6C6C293FAA90}" sibTransId="{968C4A62-C06C-49D1-BB37-80BA13D81669}"/>
    <dgm:cxn modelId="{46A86FCC-01F6-4A1B-BBA6-E6F887FAECB0}" srcId="{6CA1A4D8-6F8A-4415-B333-4C2EC1C1A811}" destId="{181BCA46-9EAB-4826-AC39-5BC435F9908F}" srcOrd="0" destOrd="0" parTransId="{A13C02FA-A641-48E1-9D29-007CB0B4B94A}" sibTransId="{664FED88-E785-4918-9E6D-C5A5520F40E3}"/>
    <dgm:cxn modelId="{F3F8CB7F-342F-45DC-83E7-D32D2884C46A}" type="presOf" srcId="{6D58DCB9-B4B0-491D-B1DA-0DF0E6D7A07E}" destId="{DDE8927D-060C-4019-93EE-C10AB3061B13}" srcOrd="0" destOrd="0" presId="urn:microsoft.com/office/officeart/2005/8/layout/StepDownProcess"/>
    <dgm:cxn modelId="{B9551E90-2A21-4938-8187-610EC61DF442}" srcId="{6CA1A4D8-6F8A-4415-B333-4C2EC1C1A811}" destId="{2BA804FE-6EF9-44A1-9850-3BBD44D02319}" srcOrd="1" destOrd="0" parTransId="{EFC8B9AE-2201-4046-A47B-751D0C22E7F3}" sibTransId="{F21DE674-24F3-4CB6-AB12-E8A27A4FBC2B}"/>
    <dgm:cxn modelId="{E34C9E7D-06ED-4764-804E-028295F5633F}" type="presOf" srcId="{72FE2925-97FC-4854-94D5-1E541FAF4F18}" destId="{D2D6C295-AE31-4D5A-88E3-061F15E00CE8}" srcOrd="0" destOrd="0" presId="urn:microsoft.com/office/officeart/2005/8/layout/StepDownProcess"/>
    <dgm:cxn modelId="{43F097AC-818F-452D-A56B-CC015E8FCC52}" srcId="{99C66033-9366-414C-9F7C-AE73731E6730}" destId="{6D58DCB9-B4B0-491D-B1DA-0DF0E6D7A07E}" srcOrd="0" destOrd="0" parTransId="{4FD33545-8B08-446B-8B8A-604735F03CE6}" sibTransId="{17FF1830-A313-4BDC-B343-5F75DD4EDEA4}"/>
    <dgm:cxn modelId="{430FA8F3-3EC6-466C-849F-5C4FA6057854}" srcId="{99C66033-9366-414C-9F7C-AE73731E6730}" destId="{6CA1A4D8-6F8A-4415-B333-4C2EC1C1A811}" srcOrd="1" destOrd="0" parTransId="{2B6F77E4-FD78-4FFD-B561-5347BE215415}" sibTransId="{F9DD7D9F-8E6D-4CCE-8880-111BFD91CB1B}"/>
    <dgm:cxn modelId="{27794C9F-8620-49E2-972F-EC6D7D0400C2}" type="presOf" srcId="{48892920-2721-4D7F-8BE0-00EAF03061C8}" destId="{1595A037-3D32-40FC-9119-338663177283}" srcOrd="0" destOrd="0" presId="urn:microsoft.com/office/officeart/2005/8/layout/StepDownProcess"/>
    <dgm:cxn modelId="{5A1F1129-7681-48A3-AA3E-170B767BAAB9}" srcId="{6D58DCB9-B4B0-491D-B1DA-0DF0E6D7A07E}" destId="{AC0A571D-0755-4370-97D4-237F406E9B96}" srcOrd="0" destOrd="0" parTransId="{8B9D9412-6D44-4F9E-8B90-31E673CE0B02}" sibTransId="{C1BD5D10-0737-4945-9EDE-D0C747EBC14E}"/>
    <dgm:cxn modelId="{66970FD2-BE54-4BAF-AF64-08CFEEB5DAD0}" type="presOf" srcId="{AC0A571D-0755-4370-97D4-237F406E9B96}" destId="{489167EE-FD52-4052-9B54-23481EB42FA6}" srcOrd="0" destOrd="0" presId="urn:microsoft.com/office/officeart/2005/8/layout/StepDownProcess"/>
    <dgm:cxn modelId="{2A2B5BB5-CB7D-4955-B693-6A5326492451}" type="presOf" srcId="{6CA1A4D8-6F8A-4415-B333-4C2EC1C1A811}" destId="{C8DD72CA-7C5D-41D5-BB76-164AE5EBE21E}" srcOrd="0" destOrd="0" presId="urn:microsoft.com/office/officeart/2005/8/layout/StepDownProcess"/>
    <dgm:cxn modelId="{BA4EBF90-F14D-4EC8-A344-4F11EBF8CC71}" type="presOf" srcId="{181BCA46-9EAB-4826-AC39-5BC435F9908F}" destId="{752162A0-918E-49F6-B678-B4E66FC0B6AD}" srcOrd="0" destOrd="0" presId="urn:microsoft.com/office/officeart/2005/8/layout/StepDownProcess"/>
    <dgm:cxn modelId="{0BBC4A7E-3EA2-49D1-B360-C5CDB7147077}" type="presOf" srcId="{99C66033-9366-414C-9F7C-AE73731E6730}" destId="{6D81F85E-CB35-44CD-BFE2-346CC32C771A}" srcOrd="0" destOrd="0" presId="urn:microsoft.com/office/officeart/2005/8/layout/StepDownProcess"/>
    <dgm:cxn modelId="{6FDE1ACF-EEB3-4AA0-87AF-E451B0A6EA61}" type="presParOf" srcId="{6D81F85E-CB35-44CD-BFE2-346CC32C771A}" destId="{1956A1F0-48E3-457B-850D-45956B4963DE}" srcOrd="0" destOrd="0" presId="urn:microsoft.com/office/officeart/2005/8/layout/StepDownProcess"/>
    <dgm:cxn modelId="{C5EE6D20-543A-4F31-9224-85E8495EB775}" type="presParOf" srcId="{1956A1F0-48E3-457B-850D-45956B4963DE}" destId="{8959330B-6733-4685-B6BF-FECF2D42A312}" srcOrd="0" destOrd="0" presId="urn:microsoft.com/office/officeart/2005/8/layout/StepDownProcess"/>
    <dgm:cxn modelId="{1DEE25C1-9F79-41B3-A6CC-AE740B456144}" type="presParOf" srcId="{1956A1F0-48E3-457B-850D-45956B4963DE}" destId="{DDE8927D-060C-4019-93EE-C10AB3061B13}" srcOrd="1" destOrd="0" presId="urn:microsoft.com/office/officeart/2005/8/layout/StepDownProcess"/>
    <dgm:cxn modelId="{0BE60396-A9B3-4B5C-85B0-B53218B8DC15}" type="presParOf" srcId="{1956A1F0-48E3-457B-850D-45956B4963DE}" destId="{489167EE-FD52-4052-9B54-23481EB42FA6}" srcOrd="2" destOrd="0" presId="urn:microsoft.com/office/officeart/2005/8/layout/StepDownProcess"/>
    <dgm:cxn modelId="{55296882-CA5D-4761-89D2-4B1130784447}" type="presParOf" srcId="{6D81F85E-CB35-44CD-BFE2-346CC32C771A}" destId="{827E787B-4707-458C-A94E-C3452D7087F2}" srcOrd="1" destOrd="0" presId="urn:microsoft.com/office/officeart/2005/8/layout/StepDownProcess"/>
    <dgm:cxn modelId="{5CA2252A-D043-4020-A7ED-120F8F22BB14}" type="presParOf" srcId="{6D81F85E-CB35-44CD-BFE2-346CC32C771A}" destId="{8848C42B-3661-4B24-95B1-4B2AD81A85CA}" srcOrd="2" destOrd="0" presId="urn:microsoft.com/office/officeart/2005/8/layout/StepDownProcess"/>
    <dgm:cxn modelId="{69048A6A-F8D5-4302-96BC-D7AA5FFC78A4}" type="presParOf" srcId="{8848C42B-3661-4B24-95B1-4B2AD81A85CA}" destId="{DAFA6223-564F-4CA0-9BD0-1E750AF3AD31}" srcOrd="0" destOrd="0" presId="urn:microsoft.com/office/officeart/2005/8/layout/StepDownProcess"/>
    <dgm:cxn modelId="{C77108F6-780F-481C-AC3A-824ADE6C4792}" type="presParOf" srcId="{8848C42B-3661-4B24-95B1-4B2AD81A85CA}" destId="{C8DD72CA-7C5D-41D5-BB76-164AE5EBE21E}" srcOrd="1" destOrd="0" presId="urn:microsoft.com/office/officeart/2005/8/layout/StepDownProcess"/>
    <dgm:cxn modelId="{BEE49D65-09B1-42C2-9441-107951DD27F1}" type="presParOf" srcId="{8848C42B-3661-4B24-95B1-4B2AD81A85CA}" destId="{752162A0-918E-49F6-B678-B4E66FC0B6AD}" srcOrd="2" destOrd="0" presId="urn:microsoft.com/office/officeart/2005/8/layout/StepDownProcess"/>
    <dgm:cxn modelId="{F71DC2C7-9179-4FCE-8E25-19A37AB1E2B9}" type="presParOf" srcId="{6D81F85E-CB35-44CD-BFE2-346CC32C771A}" destId="{2EA05DB6-96F6-4FFF-A7A9-ED42D7767ADF}" srcOrd="3" destOrd="0" presId="urn:microsoft.com/office/officeart/2005/8/layout/StepDownProcess"/>
    <dgm:cxn modelId="{33D2287D-897B-45F2-A92F-DFFE79804EFE}" type="presParOf" srcId="{6D81F85E-CB35-44CD-BFE2-346CC32C771A}" destId="{A8102094-C5A8-4993-9A1C-A6DA07E5D741}" srcOrd="4" destOrd="0" presId="urn:microsoft.com/office/officeart/2005/8/layout/StepDownProcess"/>
    <dgm:cxn modelId="{36BB3067-9E6A-475A-85CF-8115D8601C12}" type="presParOf" srcId="{A8102094-C5A8-4993-9A1C-A6DA07E5D741}" destId="{1595A037-3D32-40FC-9119-338663177283}" srcOrd="0" destOrd="0" presId="urn:microsoft.com/office/officeart/2005/8/layout/StepDownProcess"/>
    <dgm:cxn modelId="{0C48DCC5-40DD-4B6B-8002-A7A9D84372E8}" type="presParOf" srcId="{A8102094-C5A8-4993-9A1C-A6DA07E5D741}" destId="{D2D6C295-AE31-4D5A-88E3-061F15E00CE8}" srcOrd="1" destOrd="0" presId="urn:microsoft.com/office/officeart/2005/8/layout/StepDownProcess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StepDownProcess">
  <dgm:title val=""/>
  <dgm:desc val=""/>
  <dgm:catLst>
    <dgm:cat type="process" pri="1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t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t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hoose name="Name3">
      <dgm:if name="Name4" func="var" arg="dir" op="equ" val="norm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if>
      <dgm:else name="Name5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else>
    </dgm:choose>
    <dgm:forEach name="nodesForEach" axis="ch" ptType="node">
      <dgm:layoutNode name="composite">
        <dgm:alg type="composite">
          <dgm:param type="ar" val="1.2439"/>
        </dgm:alg>
        <dgm:shape xmlns:r="http://schemas.openxmlformats.org/officeDocument/2006/relationships" r:blip="">
          <dgm:adjLst/>
        </dgm:shape>
        <dgm:choose name="Name6">
          <dgm:if name="Name7" func="var" arg="dir" op="equ" val="norm">
            <dgm:constrLst>
              <dgm:constr type="l" for="ch" forName="bentUpArrow1" refType="w" fact="0.0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refFor="ch" refForName="ParentText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refFor="ch" refForName="ParentText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if>
          <dgm:else name="Name8">
            <dgm:constrLst>
              <dgm:constr type="r" for="ch" forName="bentUpArrow1" refType="w" fact="0.9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.4316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fact="0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fact="0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else>
        </dgm:choose>
        <dgm:choose name="Name9">
          <dgm:if name="Name10" axis="followSib" ptType="node" func="cnt" op="gte" val="1">
            <dgm:layoutNode name="bentUpArrow1" styleLbl="alignImgPlace1">
              <dgm:alg type="sp"/>
              <dgm:choose name="Name11">
                <dgm:if name="Name12" func="var" arg="dir" op="equ" val="norm">
                  <dgm:shape xmlns:r="http://schemas.openxmlformats.org/officeDocument/2006/relationships" rot="90" type="bentUpArrow" r:blip="">
                    <dgm:adjLst>
                      <dgm:adj idx="1" val="0.3284"/>
                      <dgm:adj idx="2" val="0.25"/>
                      <dgm:adj idx="3" val="0.3578"/>
                    </dgm:adjLst>
                  </dgm:shape>
                </dgm:if>
                <dgm:else name="Name13">
                  <dgm:shape xmlns:r="http://schemas.openxmlformats.org/officeDocument/2006/relationships" rot="180" type="bentArrow" r:blip="">
                    <dgm:adjLst>
                      <dgm:adj idx="1" val="0.3284"/>
                      <dgm:adj idx="2" val="0.25"/>
                      <dgm:adj idx="3" val="0.3578"/>
                      <dgm:adj idx="4" val="0"/>
                    </dgm:adjLst>
                  </dgm:shape>
                </dgm:else>
              </dgm:choose>
              <dgm:presOf/>
            </dgm:layoutNode>
          </dgm:if>
          <dgm:else name="Name14"/>
        </dgm:choose>
        <dgm:layoutNode name="ParentText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66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15">
          <dgm:if name="Name16" axis="followSib" ptType="node" func="cnt" op="equ" val="0">
            <dgm:choose name="Name17">
              <dgm:if name="Name18" axis="ch" ptType="node" func="cnt" op="gte" val="1">
                <dgm:layoutNode name="FinalChildText" styleLbl="revTx">
                  <dgm:varLst>
                    <dgm:chMax val="0"/>
                    <dgm:chPref val="0"/>
                    <dgm:bulletEnabled val="1"/>
                  </dgm:varLst>
                  <dgm:alg type="tx">
                    <dgm:param type="stBulletLvl" val="1"/>
                    <dgm:param type="txAnchorVertCh" val="mid"/>
                    <dgm:param type="parTxLTRAlign" val="l"/>
                  </dgm:alg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9"/>
            </dgm:choose>
          </dgm:if>
          <dgm:else name="Name20">
            <dgm:layoutNode name="ChildText" styleLbl="revTx">
              <dgm:varLst>
                <dgm:chMax val="0"/>
                <dgm:chPref val="0"/>
                <dgm:bulletEnabled val="1"/>
              </dgm:varLst>
              <dgm:alg type="tx">
                <dgm:param type="stBulletLvl" val="1"/>
                <dgm:param type="txAnchorVertCh" val="mid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else>
        </dgm:choos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7813AD-3796-4C16-9CBE-3759D8017230}" type="datetimeFigureOut">
              <a:rPr lang="cs-CZ"/>
              <a:pPr>
                <a:defRPr/>
              </a:pPr>
              <a:t>7.3.2014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CF1CE1-4D9F-45CB-9C87-3764E48181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237A2B-FE37-4004-AD6B-CDA37E12010D}" type="datetimeFigureOut">
              <a:rPr lang="cs-CZ"/>
              <a:pPr>
                <a:defRPr/>
              </a:pPr>
              <a:t>7.3.2014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2CF926-ACE6-4FF2-A469-4A77627891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D74DC3-429D-45EA-8EE3-1B4945D5112E}" type="datetimeFigureOut">
              <a:rPr lang="cs-CZ"/>
              <a:pPr>
                <a:defRPr/>
              </a:pPr>
              <a:t>7.3.2014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A4FDA5-3C9A-4275-A8DD-75BDA228C0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AB6CE2-4F13-46BE-A358-23EEC3DEC1D2}" type="datetimeFigureOut">
              <a:rPr lang="cs-CZ"/>
              <a:pPr>
                <a:defRPr/>
              </a:pPr>
              <a:t>7.3.2014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594DA3-5D22-48CD-8557-8D9B016816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F99C2D-9617-473F-8535-2A265E5D222C}" type="datetimeFigureOut">
              <a:rPr lang="cs-CZ"/>
              <a:pPr>
                <a:defRPr/>
              </a:pPr>
              <a:t>7.3.2014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7785CEB-7EC2-4A32-96AF-E22BC611E2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9BE442-C171-4B75-8E29-9FC1B7F15376}" type="datetimeFigureOut">
              <a:rPr lang="cs-CZ"/>
              <a:pPr>
                <a:defRPr/>
              </a:pPr>
              <a:t>7.3.2014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FAE217-8FAA-4A88-A2A1-21CB9C9503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3ED828-ABFC-4C2D-BDE8-450EF75116DE}" type="datetimeFigureOut">
              <a:rPr lang="cs-CZ"/>
              <a:pPr>
                <a:defRPr/>
              </a:pPr>
              <a:t>7.3.2014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FDEAE2-D304-428C-A9FF-AE31524BA7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024C22-B5E4-4C81-9353-430325A60E8C}" type="datetimeFigureOut">
              <a:rPr lang="cs-CZ"/>
              <a:pPr>
                <a:defRPr/>
              </a:pPr>
              <a:t>7.3.2014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551419-98FD-469D-9377-D52977279D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FAC64A-F367-4356-86F0-A376F1057D43}" type="datetimeFigureOut">
              <a:rPr lang="cs-CZ"/>
              <a:pPr>
                <a:defRPr/>
              </a:pPr>
              <a:t>7.3.2014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D00801-47E0-4F09-8F95-AA7BBCF502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C1D7A4-1712-456D-8DDB-B1191ADBE37E}" type="datetimeFigureOut">
              <a:rPr lang="cs-CZ"/>
              <a:pPr>
                <a:defRPr/>
              </a:pPr>
              <a:t>7.3.2014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751923-84FB-48E9-B8AF-FC84B9C02D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E94CEC-4EB2-4E01-B1D9-2273EDEF2FC4}" type="datetimeFigureOut">
              <a:rPr lang="cs-CZ"/>
              <a:pPr>
                <a:defRPr/>
              </a:pPr>
              <a:t>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C82609-BB5A-4516-8501-2C2ACBAAFD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5B238F1-691B-4BF1-B1BB-04A6E1F372C9}" type="datetimeFigureOut">
              <a:rPr lang="cs-CZ"/>
              <a:pPr>
                <a:defRPr/>
              </a:pPr>
              <a:t>7.3.2014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A029091-ACF6-46DF-B5DF-62E1D23730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1" r:id="rId4"/>
    <p:sldLayoutId id="2147483675" r:id="rId5"/>
    <p:sldLayoutId id="2147483670" r:id="rId6"/>
    <p:sldLayoutId id="2147483676" r:id="rId7"/>
    <p:sldLayoutId id="2147483677" r:id="rId8"/>
    <p:sldLayoutId id="2147483678" r:id="rId9"/>
    <p:sldLayoutId id="2147483669" r:id="rId10"/>
    <p:sldLayoutId id="2147483679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commons.wikimedia.org/wiki/File:Zausnice_uneticka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www.monaghan.ie/en/services/museum/collections/bronzeageweaponsandtools/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hyperlink" Target="http://www.google.com/imgres?biw=1280&amp;bih=617&amp;tbm=isch&amp;tbnid=uou5GB4iAjUehM:&amp;imgrefurl=http://www.fototuristika.cz/tips/detail/333&amp;docid=syXlgH8XBC0snM&amp;imgurl=http://www.fototuristika.cz/data/wysiwyg/tips/333/image/t4.jpg&amp;w=555&amp;h=369&amp;ei=p4sHU4LXB8KbtQaOj4GYBg&amp;zoom=1&amp;iact=rc&amp;dur=1625&amp;page=2&amp;start=16&amp;ndsp=17&amp;ved=0CJ8BEK0DMBc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annndyy.blog.cz/1011/doba-bronzova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simonak.eu/index.php?stranka=pages/pravek.htm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hyperlink" Target="http://geologie.vsb.cz/loziska/loziska/historie.html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geologie.vsb.cz/loziska/loziska/historie.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hyperlink" Target="http://annndyy.blog.cz/1011/doba-bronzova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geologie.vsb.cz/loziska/loziska/historie.html" TargetMode="External"/><Relationship Id="rId3" Type="http://schemas.openxmlformats.org/officeDocument/2006/relationships/image" Target="../media/image12.jpeg"/><Relationship Id="rId7" Type="http://schemas.openxmlformats.org/officeDocument/2006/relationships/image" Target="../media/image14.jpeg"/><Relationship Id="rId2" Type="http://schemas.openxmlformats.org/officeDocument/2006/relationships/hyperlink" Target="http://cs.wikipedia.org/wiki/Doba_bronzov%C3%A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quantockhills.com/education/Qpedia/Topics/Past/Bronze-Age/index.html" TargetMode="External"/><Relationship Id="rId5" Type="http://schemas.openxmlformats.org/officeDocument/2006/relationships/image" Target="../media/image13.jpeg"/><Relationship Id="rId4" Type="http://schemas.openxmlformats.org/officeDocument/2006/relationships/hyperlink" Target="http://www.znojmuz.cz/expozice/ex_archeologie.htm" TargetMode="External"/><Relationship Id="rId9" Type="http://schemas.openxmlformats.org/officeDocument/2006/relationships/image" Target="../media/image1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7" Type="http://schemas.openxmlformats.org/officeDocument/2006/relationships/image" Target="../media/image18.jpeg"/><Relationship Id="rId2" Type="http://schemas.openxmlformats.org/officeDocument/2006/relationships/hyperlink" Target="http://www.znojmuz.cz/expozice/ex_archeologie.ht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gle.com/imgres?biw=1280&amp;bih=617&amp;tbm=isch&amp;tbnid=y2aNkH2ssi-IdM:&amp;imgrefurl=http://muzeum.boskovice.cz/sbirky.htm&amp;docid=DjIv3F6OFtRotM&amp;imgurl=http://muzeum.boskovice.cz/images/archeo1.jpg&amp;w=294&amp;h=221&amp;ei=1pEHU6qfGceQtAb8qoDAAg&amp;zoom=1&amp;iact=rc&amp;dur=3516&amp;page=5&amp;start=67&amp;ndsp=16&amp;ved=0CKwCEK0DMEY" TargetMode="External"/><Relationship Id="rId5" Type="http://schemas.openxmlformats.org/officeDocument/2006/relationships/image" Target="../media/image17.jpeg"/><Relationship Id="rId4" Type="http://schemas.openxmlformats.org/officeDocument/2006/relationships/hyperlink" Target="http://www.viamoravica.cz/index.php?menu=archeologicke_nalezy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hyperlink" Target="http://www.google.com/imgres?biw=1280&amp;bih=617&amp;tbm=isch&amp;tbnid=p832uezXIJ6cPM:&amp;imgrefurl=https://www.kosmas.cz/knihy/183171/jak-se-zilo-v-praveku/&amp;docid=KcBo2jf-RqYxQM&amp;imgurl=https://obalky.kosmas.cz/ArticleCovers/183171_big.jpg&amp;w=250&amp;h=330&amp;ei=U8AHU9XwGoHWtAbWooH4Aw&amp;zoom=1&amp;iact=rc&amp;dur=2093&amp;page=4&amp;start=59&amp;ndsp=18&amp;ved=0CLgCEK0DMEs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hyperlink" Target="http://simonak.eu/index.php?stranka=pages/pravek.htm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jpeg"/><Relationship Id="rId4" Type="http://schemas.openxmlformats.org/officeDocument/2006/relationships/hyperlink" Target="http://cs.wikipedia.org/wiki/Soubor:Mohyla_Chotoun.jpg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hyperlink" Target="http://www.muzeum-sumperk.cz/index.php?item=cinnost/publikacni-cinnost/vlastivedny-sbornik-severni-morava/obsah/&amp;larticle=3006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hyperlink" Target="http://jarmik.pise.cz/280-pravek-ceskych-zemi-v-evropskem-kontextu.html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hyperlink" Target="http://pf.ujep.cz/~velimskyt/pravek/06d_bronzova/061d_bronzova.htm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eg"/><Relationship Id="rId3" Type="http://schemas.openxmlformats.org/officeDocument/2006/relationships/image" Target="../media/image10.jpeg"/><Relationship Id="rId7" Type="http://schemas.openxmlformats.org/officeDocument/2006/relationships/hyperlink" Target="http://www.hradeckymkrajem.cz/kraj/praveka-vesnice-ve-vsestarech/sightfolder_photogallery_detail?i=2" TargetMode="External"/><Relationship Id="rId2" Type="http://schemas.openxmlformats.org/officeDocument/2006/relationships/hyperlink" Target="http://geologie.vsb.cz/loziska/loziska/historie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jpeg"/><Relationship Id="rId5" Type="http://schemas.openxmlformats.org/officeDocument/2006/relationships/hyperlink" Target="http://jaknapazourek.cz/index.php?mact=ShopMadeSimple,cntnt01,fe_product_detail,0&amp;cntnt01product_id=8&amp;cntnt01returnid=61" TargetMode="External"/><Relationship Id="rId10" Type="http://schemas.openxmlformats.org/officeDocument/2006/relationships/image" Target="../media/image27.jpeg"/><Relationship Id="rId4" Type="http://schemas.openxmlformats.org/officeDocument/2006/relationships/image" Target="../media/image9.jpeg"/><Relationship Id="rId9" Type="http://schemas.openxmlformats.org/officeDocument/2006/relationships/hyperlink" Target="http://alagaesia.aspone.cz/pg/zivotopisy.aspx?id=120" TargetMode="Externa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>Doba bronzová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Dějepis 6. ročníku</a:t>
            </a:r>
            <a:endParaRPr lang="cs-CZ" dirty="0"/>
          </a:p>
        </p:txBody>
      </p:sp>
      <p:pic>
        <p:nvPicPr>
          <p:cNvPr id="13315" name="Obrázek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74813" y="1125538"/>
            <a:ext cx="5761037" cy="2600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/>
              <a:t>Název: Dějepis 6.ročníku – </a:t>
            </a:r>
            <a:r>
              <a:rPr lang="cs-CZ" dirty="0" smtClean="0"/>
              <a:t>Doba bronzová</a:t>
            </a:r>
            <a:endParaRPr lang="cs-CZ" dirty="0"/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/>
              <a:t>Šablona: III/2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/>
              <a:t>Číslo: </a:t>
            </a:r>
            <a:r>
              <a:rPr lang="cs-CZ" dirty="0" smtClean="0"/>
              <a:t>69</a:t>
            </a:r>
            <a:endParaRPr lang="cs-CZ" dirty="0"/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/>
              <a:t>Autor: Mgr. Soňa Blažková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/>
              <a:t>ZŠ Choltice „ Učíme se pro život“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/>
              <a:t>Klíčová slova: </a:t>
            </a:r>
            <a:r>
              <a:rPr lang="cs-CZ" dirty="0" smtClean="0"/>
              <a:t>bronz, měď a cín, ztracená forma, sekeromlat, hřivna, mohyla, popelnice</a:t>
            </a:r>
            <a:endParaRPr lang="cs-CZ" dirty="0"/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/>
              <a:t>Cíl: výklad a seznámení s tématem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/>
              <a:t>Třída: dějepis 6                  </a:t>
            </a:r>
            <a:r>
              <a:rPr lang="cs-CZ" dirty="0" smtClean="0"/>
              <a:t> </a:t>
            </a:r>
            <a:r>
              <a:rPr lang="cs-CZ" dirty="0"/>
              <a:t>Datum: </a:t>
            </a:r>
            <a:r>
              <a:rPr lang="cs-CZ" dirty="0" smtClean="0"/>
              <a:t>18.10. 2012</a:t>
            </a:r>
            <a:endParaRPr lang="cs-CZ" dirty="0"/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Přibližná doba výskytu</a:t>
            </a:r>
            <a:endParaRPr lang="cs-CZ" dirty="0"/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Wingdings 2" pitchFamily="18" charset="2"/>
              <a:buNone/>
            </a:pPr>
            <a:endParaRPr lang="cs-CZ" smtClean="0"/>
          </a:p>
        </p:txBody>
      </p:sp>
      <p:graphicFrame>
        <p:nvGraphicFramePr>
          <p:cNvPr id="4" name="Diagram 3"/>
          <p:cNvGraphicFramePr/>
          <p:nvPr/>
        </p:nvGraphicFramePr>
        <p:xfrm>
          <a:off x="323528" y="1398960"/>
          <a:ext cx="6408712" cy="54452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5364" name="TextovéPole 4"/>
          <p:cNvSpPr txBox="1">
            <a:spLocks noChangeArrowheads="1"/>
          </p:cNvSpPr>
          <p:nvPr/>
        </p:nvSpPr>
        <p:spPr bwMode="auto">
          <a:xfrm>
            <a:off x="3924300" y="3721100"/>
            <a:ext cx="4067175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Franklin Gothic Book" pitchFamily="34" charset="0"/>
              </a:rPr>
              <a:t>1800 př.n.l. – 700 př.n.l.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Název doby</a:t>
            </a:r>
            <a:endParaRPr lang="cs-CZ" dirty="0"/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Objeven nový kov = bronz</a:t>
            </a:r>
          </a:p>
          <a:p>
            <a:r>
              <a:rPr lang="cs-CZ" smtClean="0"/>
              <a:t>                              = slitina mědi a cínu</a:t>
            </a:r>
          </a:p>
          <a:p>
            <a:r>
              <a:rPr lang="cs-CZ" smtClean="0"/>
              <a:t>                              = tvrdší a pružnější</a:t>
            </a:r>
          </a:p>
        </p:txBody>
      </p:sp>
      <p:pic>
        <p:nvPicPr>
          <p:cNvPr id="16387" name="Obrázek 4">
            <a:hlinkClick r:id="rId2"/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4213" y="3573463"/>
            <a:ext cx="4457700" cy="269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Ztracená forma</a:t>
            </a:r>
            <a:endParaRPr lang="cs-CZ" dirty="0"/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Z vosku a hlíny</a:t>
            </a:r>
          </a:p>
        </p:txBody>
      </p:sp>
      <p:pic>
        <p:nvPicPr>
          <p:cNvPr id="5" name="Obrázek 4">
            <a:hlinkClick r:id="rId2"/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14300" y="3429000"/>
            <a:ext cx="4187825" cy="2790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Obrázek 6">
            <a:hlinkClick r:id="rId4"/>
          </p:cNvPr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408488" y="1031875"/>
            <a:ext cx="4333875" cy="2882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obchod</a:t>
            </a:r>
            <a:endParaRPr lang="cs-CZ" dirty="0"/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smtClean="0"/>
              <a:t>Místní i dálkový</a:t>
            </a:r>
          </a:p>
          <a:p>
            <a:r>
              <a:rPr lang="cs-CZ" sz="1800" smtClean="0"/>
              <a:t>První platidlo –</a:t>
            </a:r>
          </a:p>
          <a:p>
            <a:pPr>
              <a:buFont typeface="Wingdings" pitchFamily="2" charset="2"/>
              <a:buChar char="q"/>
            </a:pPr>
            <a:r>
              <a:rPr lang="cs-CZ" sz="1800" smtClean="0"/>
              <a:t> bronzové hřivny</a:t>
            </a:r>
          </a:p>
          <a:p>
            <a:pPr>
              <a:buFont typeface="Wingdings" pitchFamily="2" charset="2"/>
              <a:buChar char="q"/>
            </a:pPr>
            <a:r>
              <a:rPr lang="cs-CZ" sz="1800" smtClean="0"/>
              <a:t> dobytek</a:t>
            </a:r>
          </a:p>
          <a:p>
            <a:pPr>
              <a:buFont typeface="Wingdings" pitchFamily="2" charset="2"/>
              <a:buChar char="q"/>
            </a:pPr>
            <a:r>
              <a:rPr lang="cs-CZ" sz="1800" smtClean="0"/>
              <a:t> látky</a:t>
            </a:r>
          </a:p>
        </p:txBody>
      </p:sp>
      <p:pic>
        <p:nvPicPr>
          <p:cNvPr id="5" name="Obrázek 4">
            <a:hlinkClick r:id="rId2"/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474913" y="1484313"/>
            <a:ext cx="6626225" cy="5113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nástroje</a:t>
            </a:r>
            <a:endParaRPr lang="cs-CZ" dirty="0"/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Dláta, srpy, nože, šídla, sekery</a:t>
            </a:r>
          </a:p>
        </p:txBody>
      </p:sp>
      <p:pic>
        <p:nvPicPr>
          <p:cNvPr id="4" name="Obrázek 3">
            <a:hlinkClick r:id="rId2"/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11638" y="3198813"/>
            <a:ext cx="4535487" cy="2894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>
            <a:hlinkClick r:id="rId4"/>
          </p:cNvPr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50825" y="2276475"/>
            <a:ext cx="38100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zbraně</a:t>
            </a:r>
            <a:endParaRPr lang="cs-CZ" dirty="0"/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Sekeromlaty, dýky, kopí</a:t>
            </a:r>
          </a:p>
        </p:txBody>
      </p:sp>
      <p:pic>
        <p:nvPicPr>
          <p:cNvPr id="4" name="Obrázek 3">
            <a:hlinkClick r:id="rId2"/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67175" y="2276475"/>
            <a:ext cx="38100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>
            <a:hlinkClick r:id="rId4"/>
          </p:cNvPr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971550" y="3141663"/>
            <a:ext cx="2641600" cy="3527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šperky</a:t>
            </a:r>
            <a:endParaRPr lang="cs-CZ" dirty="0"/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Náramky, jehlice, spony, čelenky</a:t>
            </a:r>
          </a:p>
        </p:txBody>
      </p:sp>
      <p:pic>
        <p:nvPicPr>
          <p:cNvPr id="5" name="Obrázek 4">
            <a:hlinkClick r:id="rId2"/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46063" y="2070100"/>
            <a:ext cx="3175000" cy="271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>
            <a:hlinkClick r:id="rId4"/>
          </p:cNvPr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627313" y="4049713"/>
            <a:ext cx="2808287" cy="2808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>
            <a:hlinkClick r:id="rId6"/>
          </p:cNvPr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396038" y="20638"/>
            <a:ext cx="2747962" cy="2511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Obrázek 3">
            <a:hlinkClick r:id="rId8"/>
          </p:cNvPr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4716463" y="2532063"/>
            <a:ext cx="3498850" cy="2625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řemesla</a:t>
            </a:r>
            <a:endParaRPr lang="cs-CZ" dirty="0"/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Hutníci</a:t>
            </a:r>
          </a:p>
          <a:p>
            <a:r>
              <a:rPr lang="cs-CZ" smtClean="0"/>
              <a:t>Kovolitci</a:t>
            </a:r>
          </a:p>
          <a:p>
            <a:r>
              <a:rPr lang="cs-CZ" smtClean="0"/>
              <a:t>Kovotepci</a:t>
            </a:r>
          </a:p>
          <a:p>
            <a:r>
              <a:rPr lang="cs-CZ" smtClean="0"/>
              <a:t>Hrnčíři</a:t>
            </a:r>
          </a:p>
          <a:p>
            <a:r>
              <a:rPr lang="cs-CZ" smtClean="0"/>
              <a:t>Tesaři</a:t>
            </a:r>
          </a:p>
        </p:txBody>
      </p:sp>
      <p:pic>
        <p:nvPicPr>
          <p:cNvPr id="5" name="Obrázek 4">
            <a:hlinkClick r:id="rId2"/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051050" y="3933825"/>
            <a:ext cx="3251200" cy="252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>
            <a:hlinkClick r:id="rId4"/>
          </p:cNvPr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795963" y="3957638"/>
            <a:ext cx="2714625" cy="197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3" name="Obrázek 6">
            <a:hlinkClick r:id="rId6"/>
          </p:cNvPr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929063" y="549275"/>
            <a:ext cx="3733800" cy="2806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Náboženské představy</a:t>
            </a:r>
            <a:endParaRPr lang="cs-CZ" dirty="0"/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Víra v mnoho bohů = mnohobožství</a:t>
            </a:r>
          </a:p>
          <a:p>
            <a:r>
              <a:rPr lang="cs-CZ" smtClean="0"/>
              <a:t>Přináší dary, oběti zvířat</a:t>
            </a:r>
          </a:p>
        </p:txBody>
      </p:sp>
      <p:pic>
        <p:nvPicPr>
          <p:cNvPr id="23555" name="Obrázek 4">
            <a:hlinkClick r:id="rId2"/>
          </p:cNvPr>
          <p:cNvPicPr>
            <a:picLocks noChangeAspect="1"/>
          </p:cNvPicPr>
          <p:nvPr/>
        </p:nvPicPr>
        <p:blipFill>
          <a:blip r:embed="rId3"/>
          <a:srcRect t="17149"/>
          <a:stretch>
            <a:fillRect/>
          </a:stretch>
        </p:blipFill>
        <p:spPr bwMode="auto">
          <a:xfrm>
            <a:off x="5219700" y="3098800"/>
            <a:ext cx="3305175" cy="3622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Pohřbívání - kultura mohylová</a:t>
            </a:r>
            <a:endParaRPr lang="cs-CZ" dirty="0"/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Mohyly = násep z kamene a hlíny</a:t>
            </a:r>
          </a:p>
        </p:txBody>
      </p:sp>
      <p:pic>
        <p:nvPicPr>
          <p:cNvPr id="4" name="Obrázek 3">
            <a:hlinkClick r:id="rId2"/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33388" y="2492375"/>
            <a:ext cx="2735262" cy="3355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>
            <a:hlinkClick r:id="rId4"/>
          </p:cNvPr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572000" y="2112963"/>
            <a:ext cx="3525838" cy="4614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Kultura popelnicových polí</a:t>
            </a:r>
            <a:endParaRPr lang="cs-CZ" dirty="0"/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Popelnice – má duté dno – „duše odejde“</a:t>
            </a:r>
          </a:p>
        </p:txBody>
      </p:sp>
      <p:pic>
        <p:nvPicPr>
          <p:cNvPr id="25603" name="Obrázek 5">
            <a:hlinkClick r:id="rId2"/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27275" y="3124200"/>
            <a:ext cx="4332288" cy="319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Hradiště u nás</a:t>
            </a:r>
            <a:endParaRPr lang="cs-CZ" dirty="0"/>
          </a:p>
        </p:txBody>
      </p:sp>
      <p:sp>
        <p:nvSpPr>
          <p:cNvPr id="2662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= název dle místa výskytu nebo zdobení keramiky</a:t>
            </a:r>
          </a:p>
          <a:p>
            <a:r>
              <a:rPr lang="cs-CZ" smtClean="0"/>
              <a:t>Kultura únětická</a:t>
            </a:r>
          </a:p>
          <a:p>
            <a:r>
              <a:rPr lang="cs-CZ" smtClean="0"/>
              <a:t>Kultura lužická</a:t>
            </a:r>
          </a:p>
          <a:p>
            <a:r>
              <a:rPr lang="cs-CZ" smtClean="0"/>
              <a:t>Kultura volutová </a:t>
            </a:r>
          </a:p>
          <a:p>
            <a:endParaRPr lang="cs-CZ" smtClean="0"/>
          </a:p>
        </p:txBody>
      </p:sp>
      <p:pic>
        <p:nvPicPr>
          <p:cNvPr id="4" name="Obrázek 3">
            <a:hlinkClick r:id="rId2"/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08400" y="2781300"/>
            <a:ext cx="5145088" cy="3567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depot</a:t>
            </a:r>
            <a:endParaRPr lang="cs-CZ" dirty="0"/>
          </a:p>
        </p:txBody>
      </p:sp>
      <p:sp>
        <p:nvSpPr>
          <p:cNvPr id="2765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Archeologický nález kovových předmětů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Nejznámější nález doby</a:t>
            </a:r>
            <a:endParaRPr lang="cs-CZ" dirty="0"/>
          </a:p>
        </p:txBody>
      </p:sp>
      <p:pic>
        <p:nvPicPr>
          <p:cNvPr id="28674" name="Zástupný symbol pro obsah 4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2124075" y="1671638"/>
            <a:ext cx="4679950" cy="465772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TextovéPole 3"/>
          <p:cNvSpPr txBox="1">
            <a:spLocks noChangeArrowheads="1"/>
          </p:cNvSpPr>
          <p:nvPr/>
        </p:nvSpPr>
        <p:spPr bwMode="auto">
          <a:xfrm>
            <a:off x="684213" y="620713"/>
            <a:ext cx="8280400" cy="6002337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 u="sng">
                <a:solidFill>
                  <a:srgbClr val="FF0000"/>
                </a:solidFill>
                <a:latin typeface="Franklin Gothic Book" pitchFamily="34" charset="0"/>
              </a:rPr>
              <a:t>DOBA    BRONZOVÁ </a:t>
            </a:r>
            <a:r>
              <a:rPr lang="cs-CZ" sz="2400">
                <a:solidFill>
                  <a:srgbClr val="FF0000"/>
                </a:solidFill>
                <a:latin typeface="Franklin Gothic Book" pitchFamily="34" charset="0"/>
              </a:rPr>
              <a:t>   </a:t>
            </a:r>
          </a:p>
          <a:p>
            <a:r>
              <a:rPr lang="cs-CZ" sz="2400">
                <a:solidFill>
                  <a:srgbClr val="FF0000"/>
                </a:solidFill>
                <a:latin typeface="Franklin Gothic Book" pitchFamily="34" charset="0"/>
              </a:rPr>
              <a:t> 1 800 př.n.l. – 700 př.n.l.</a:t>
            </a:r>
          </a:p>
          <a:p>
            <a:r>
              <a:rPr lang="cs-CZ" sz="2400">
                <a:latin typeface="Franklin Gothic Book" pitchFamily="34" charset="0"/>
              </a:rPr>
              <a:t> </a:t>
            </a:r>
          </a:p>
          <a:p>
            <a:r>
              <a:rPr lang="cs-CZ" sz="2400">
                <a:latin typeface="Franklin Gothic Book" pitchFamily="34" charset="0"/>
              </a:rPr>
              <a:t>nový kov –</a:t>
            </a:r>
            <a:r>
              <a:rPr lang="cs-CZ" sz="2400" b="1">
                <a:latin typeface="Franklin Gothic Book" pitchFamily="34" charset="0"/>
              </a:rPr>
              <a:t> </a:t>
            </a:r>
            <a:r>
              <a:rPr lang="cs-CZ" sz="2400" b="1">
                <a:solidFill>
                  <a:srgbClr val="00B050"/>
                </a:solidFill>
                <a:latin typeface="Franklin Gothic Book" pitchFamily="34" charset="0"/>
              </a:rPr>
              <a:t>bronz</a:t>
            </a:r>
            <a:r>
              <a:rPr lang="cs-CZ" sz="2400" b="1">
                <a:latin typeface="Franklin Gothic Book" pitchFamily="34" charset="0"/>
              </a:rPr>
              <a:t> </a:t>
            </a:r>
            <a:r>
              <a:rPr lang="cs-CZ" sz="2400">
                <a:latin typeface="Franklin Gothic Book" pitchFamily="34" charset="0"/>
              </a:rPr>
              <a:t>– slitina mědi a cínu ( tvrdší, pružnější)</a:t>
            </a:r>
          </a:p>
          <a:p>
            <a:r>
              <a:rPr lang="cs-CZ" sz="2400">
                <a:latin typeface="Franklin Gothic Book" pitchFamily="34" charset="0"/>
              </a:rPr>
              <a:t>              používali techniku lití do </a:t>
            </a:r>
            <a:r>
              <a:rPr lang="cs-CZ" sz="2400">
                <a:solidFill>
                  <a:srgbClr val="00B050"/>
                </a:solidFill>
                <a:latin typeface="Franklin Gothic Book" pitchFamily="34" charset="0"/>
              </a:rPr>
              <a:t>ztracené formy </a:t>
            </a:r>
            <a:r>
              <a:rPr lang="cs-CZ" sz="2400">
                <a:latin typeface="Franklin Gothic Book" pitchFamily="34" charset="0"/>
              </a:rPr>
              <a:t>( vosk + hlína )                            </a:t>
            </a:r>
          </a:p>
          <a:p>
            <a:r>
              <a:rPr lang="cs-CZ" sz="2400">
                <a:latin typeface="Franklin Gothic Book" pitchFamily="34" charset="0"/>
              </a:rPr>
              <a:t> </a:t>
            </a:r>
          </a:p>
          <a:p>
            <a:r>
              <a:rPr lang="cs-CZ" sz="2400">
                <a:latin typeface="Franklin Gothic Book" pitchFamily="34" charset="0"/>
              </a:rPr>
              <a:t>Vzniká obchod  - místní i dálkový</a:t>
            </a:r>
          </a:p>
          <a:p>
            <a:r>
              <a:rPr lang="cs-CZ" sz="2400">
                <a:latin typeface="Franklin Gothic Book" pitchFamily="34" charset="0"/>
              </a:rPr>
              <a:t>            první platidlo – bronzové </a:t>
            </a:r>
            <a:r>
              <a:rPr lang="cs-CZ" sz="2400" b="1">
                <a:solidFill>
                  <a:srgbClr val="00B050"/>
                </a:solidFill>
                <a:latin typeface="Franklin Gothic Book" pitchFamily="34" charset="0"/>
              </a:rPr>
              <a:t>hřivny</a:t>
            </a:r>
            <a:r>
              <a:rPr lang="cs-CZ" sz="2400">
                <a:solidFill>
                  <a:srgbClr val="00B050"/>
                </a:solidFill>
                <a:latin typeface="Franklin Gothic Book" pitchFamily="34" charset="0"/>
              </a:rPr>
              <a:t>, </a:t>
            </a:r>
            <a:r>
              <a:rPr lang="cs-CZ" sz="2400" b="1">
                <a:solidFill>
                  <a:srgbClr val="00B050"/>
                </a:solidFill>
                <a:latin typeface="Franklin Gothic Book" pitchFamily="34" charset="0"/>
              </a:rPr>
              <a:t>dobytek, látky</a:t>
            </a:r>
            <a:endParaRPr lang="cs-CZ" sz="2400">
              <a:solidFill>
                <a:srgbClr val="00B050"/>
              </a:solidFill>
              <a:latin typeface="Franklin Gothic Book" pitchFamily="34" charset="0"/>
            </a:endParaRPr>
          </a:p>
          <a:p>
            <a:r>
              <a:rPr lang="cs-CZ" sz="2400">
                <a:latin typeface="Franklin Gothic Book" pitchFamily="34" charset="0"/>
              </a:rPr>
              <a:t> </a:t>
            </a:r>
          </a:p>
          <a:p>
            <a:r>
              <a:rPr lang="cs-CZ" sz="2400">
                <a:latin typeface="Franklin Gothic Book" pitchFamily="34" charset="0"/>
              </a:rPr>
              <a:t>NÁSTROJE : dláta, srpy, nože, šídla, sekery</a:t>
            </a:r>
          </a:p>
          <a:p>
            <a:r>
              <a:rPr lang="cs-CZ" sz="2400">
                <a:latin typeface="Franklin Gothic Book" pitchFamily="34" charset="0"/>
              </a:rPr>
              <a:t>                      zbraně – sekeromlaty, dýky, hroty kopí</a:t>
            </a:r>
          </a:p>
          <a:p>
            <a:r>
              <a:rPr lang="cs-CZ" sz="2400">
                <a:latin typeface="Franklin Gothic Book" pitchFamily="34" charset="0"/>
              </a:rPr>
              <a:t>                      šperky – náramky, jehlice, spony, čelenky</a:t>
            </a:r>
          </a:p>
          <a:p>
            <a:r>
              <a:rPr lang="cs-CZ" sz="2400">
                <a:latin typeface="Franklin Gothic Book" pitchFamily="34" charset="0"/>
              </a:rPr>
              <a:t> </a:t>
            </a:r>
          </a:p>
          <a:p>
            <a:r>
              <a:rPr lang="cs-CZ" sz="2400">
                <a:latin typeface="Franklin Gothic Book" pitchFamily="34" charset="0"/>
              </a:rPr>
              <a:t>ŘEMESLA  : hutníci, kovolitci, kovotepci, hrnčířství, tesařství                </a:t>
            </a:r>
          </a:p>
          <a:p>
            <a:r>
              <a:rPr lang="cs-CZ" sz="2400">
                <a:latin typeface="Franklin Gothic Book" pitchFamily="34" charset="0"/>
              </a:rPr>
              <a:t> </a:t>
            </a:r>
          </a:p>
          <a:p>
            <a:endParaRPr lang="cs-CZ" sz="2400">
              <a:latin typeface="Franklin Gothic Book" pitchFamily="34" charset="0"/>
            </a:endParaRPr>
          </a:p>
        </p:txBody>
      </p:sp>
      <p:sp>
        <p:nvSpPr>
          <p:cNvPr id="29698" name="TextovéPole 4"/>
          <p:cNvSpPr txBox="1">
            <a:spLocks noChangeArrowheads="1"/>
          </p:cNvSpPr>
          <p:nvPr/>
        </p:nvSpPr>
        <p:spPr bwMode="auto">
          <a:xfrm>
            <a:off x="5940425" y="260350"/>
            <a:ext cx="11414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 pitchFamily="34" charset="0"/>
              </a:rPr>
              <a:t>Zápis 1/2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TextovéPole 3"/>
          <p:cNvSpPr txBox="1">
            <a:spLocks noChangeArrowheads="1"/>
          </p:cNvSpPr>
          <p:nvPr/>
        </p:nvSpPr>
        <p:spPr bwMode="auto">
          <a:xfrm>
            <a:off x="539750" y="908050"/>
            <a:ext cx="7848600" cy="56324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Franklin Gothic Book" pitchFamily="34" charset="0"/>
              </a:rPr>
              <a:t>Lidé věří  v množství bohů a bohyň = </a:t>
            </a:r>
            <a:r>
              <a:rPr lang="cs-CZ" sz="2400" b="1">
                <a:solidFill>
                  <a:srgbClr val="00B050"/>
                </a:solidFill>
                <a:latin typeface="Franklin Gothic Book" pitchFamily="34" charset="0"/>
              </a:rPr>
              <a:t>mnohobožství</a:t>
            </a:r>
            <a:endParaRPr lang="cs-CZ" sz="2400">
              <a:solidFill>
                <a:srgbClr val="00B050"/>
              </a:solidFill>
              <a:latin typeface="Franklin Gothic Book" pitchFamily="34" charset="0"/>
            </a:endParaRPr>
          </a:p>
          <a:p>
            <a:r>
              <a:rPr lang="cs-CZ" sz="2400">
                <a:latin typeface="Franklin Gothic Book" pitchFamily="34" charset="0"/>
              </a:rPr>
              <a:t>        přináší dary, oběti zvířat</a:t>
            </a:r>
          </a:p>
          <a:p>
            <a:endParaRPr lang="cs-CZ" sz="2400">
              <a:latin typeface="Franklin Gothic Book" pitchFamily="34" charset="0"/>
            </a:endParaRPr>
          </a:p>
          <a:p>
            <a:r>
              <a:rPr lang="cs-CZ" sz="2400">
                <a:latin typeface="Franklin Gothic Book" pitchFamily="34" charset="0"/>
              </a:rPr>
              <a:t>Své zemřelé </a:t>
            </a:r>
            <a:r>
              <a:rPr lang="cs-CZ" sz="2400">
                <a:solidFill>
                  <a:srgbClr val="C00000"/>
                </a:solidFill>
                <a:latin typeface="Franklin Gothic Book" pitchFamily="34" charset="0"/>
              </a:rPr>
              <a:t>pohřbívali</a:t>
            </a:r>
            <a:r>
              <a:rPr lang="cs-CZ" sz="2400">
                <a:latin typeface="Franklin Gothic Book" pitchFamily="34" charset="0"/>
              </a:rPr>
              <a:t> do  </a:t>
            </a:r>
            <a:r>
              <a:rPr lang="cs-CZ" sz="2400" b="1">
                <a:solidFill>
                  <a:srgbClr val="00B050"/>
                </a:solidFill>
                <a:latin typeface="Franklin Gothic Book" pitchFamily="34" charset="0"/>
              </a:rPr>
              <a:t>mohyly</a:t>
            </a:r>
            <a:endParaRPr lang="cs-CZ" sz="2400">
              <a:solidFill>
                <a:srgbClr val="00B050"/>
              </a:solidFill>
              <a:latin typeface="Franklin Gothic Book" pitchFamily="34" charset="0"/>
            </a:endParaRPr>
          </a:p>
          <a:p>
            <a:r>
              <a:rPr lang="cs-CZ" sz="2400">
                <a:latin typeface="Franklin Gothic Book" pitchFamily="34" charset="0"/>
              </a:rPr>
              <a:t>                                     (násep z kamene a hlíny ) </a:t>
            </a:r>
          </a:p>
          <a:p>
            <a:r>
              <a:rPr lang="cs-CZ" sz="2400">
                <a:latin typeface="Franklin Gothic Book" pitchFamily="34" charset="0"/>
              </a:rPr>
              <a:t>            nebo zpopelnili - popel  do </a:t>
            </a:r>
            <a:r>
              <a:rPr lang="cs-CZ" sz="2400" b="1">
                <a:solidFill>
                  <a:srgbClr val="00B050"/>
                </a:solidFill>
                <a:latin typeface="Franklin Gothic Book" pitchFamily="34" charset="0"/>
              </a:rPr>
              <a:t>popelnic</a:t>
            </a:r>
            <a:r>
              <a:rPr lang="cs-CZ" sz="2400">
                <a:solidFill>
                  <a:srgbClr val="00B050"/>
                </a:solidFill>
                <a:latin typeface="Franklin Gothic Book" pitchFamily="34" charset="0"/>
              </a:rPr>
              <a:t>   </a:t>
            </a:r>
          </a:p>
          <a:p>
            <a:r>
              <a:rPr lang="cs-CZ" sz="2400">
                <a:latin typeface="Franklin Gothic Book" pitchFamily="34" charset="0"/>
              </a:rPr>
              <a:t>                                       má duté dno  – „duše odejde“</a:t>
            </a:r>
          </a:p>
          <a:p>
            <a:r>
              <a:rPr lang="cs-CZ" sz="2400">
                <a:latin typeface="Franklin Gothic Book" pitchFamily="34" charset="0"/>
              </a:rPr>
              <a:t>                                                   ( Kultura popelnicových polí )</a:t>
            </a:r>
          </a:p>
          <a:p>
            <a:r>
              <a:rPr lang="cs-CZ" sz="2400">
                <a:latin typeface="Franklin Gothic Book" pitchFamily="34" charset="0"/>
              </a:rPr>
              <a:t> </a:t>
            </a:r>
          </a:p>
          <a:p>
            <a:r>
              <a:rPr lang="cs-CZ" sz="2400">
                <a:latin typeface="Franklin Gothic Book" pitchFamily="34" charset="0"/>
              </a:rPr>
              <a:t>u nás : hradiště nazvány dle ozdobení keramiky</a:t>
            </a:r>
          </a:p>
          <a:p>
            <a:r>
              <a:rPr lang="cs-CZ" sz="2400">
                <a:latin typeface="Franklin Gothic Book" pitchFamily="34" charset="0"/>
              </a:rPr>
              <a:t>            Kultura únětická, lužická, mohylová apod.  </a:t>
            </a:r>
          </a:p>
          <a:p>
            <a:r>
              <a:rPr lang="cs-CZ" sz="2400">
                <a:latin typeface="Franklin Gothic Book" pitchFamily="34" charset="0"/>
              </a:rPr>
              <a:t>            Nález : bronzový vozík z Milavčí</a:t>
            </a:r>
          </a:p>
          <a:p>
            <a:r>
              <a:rPr lang="cs-CZ" sz="2400">
                <a:latin typeface="Franklin Gothic Book" pitchFamily="34" charset="0"/>
              </a:rPr>
              <a:t> </a:t>
            </a:r>
          </a:p>
          <a:p>
            <a:r>
              <a:rPr lang="cs-CZ" sz="2400" b="1">
                <a:solidFill>
                  <a:srgbClr val="00B050"/>
                </a:solidFill>
                <a:latin typeface="Franklin Gothic Book" pitchFamily="34" charset="0"/>
              </a:rPr>
              <a:t>Depot</a:t>
            </a:r>
            <a:r>
              <a:rPr lang="cs-CZ" sz="2400">
                <a:solidFill>
                  <a:srgbClr val="00B050"/>
                </a:solidFill>
                <a:latin typeface="Franklin Gothic Book" pitchFamily="34" charset="0"/>
              </a:rPr>
              <a:t> </a:t>
            </a:r>
            <a:r>
              <a:rPr lang="cs-CZ" sz="2400">
                <a:latin typeface="Franklin Gothic Book" pitchFamily="34" charset="0"/>
              </a:rPr>
              <a:t>= archeologický nález kovových předmětů</a:t>
            </a:r>
          </a:p>
          <a:p>
            <a:endParaRPr lang="cs-CZ" sz="2400">
              <a:latin typeface="Franklin Gothic Book" pitchFamily="34" charset="0"/>
            </a:endParaRPr>
          </a:p>
        </p:txBody>
      </p:sp>
      <p:sp>
        <p:nvSpPr>
          <p:cNvPr id="30722" name="TextovéPole 4"/>
          <p:cNvSpPr txBox="1">
            <a:spLocks noChangeArrowheads="1"/>
          </p:cNvSpPr>
          <p:nvPr/>
        </p:nvSpPr>
        <p:spPr bwMode="auto">
          <a:xfrm>
            <a:off x="5867400" y="476250"/>
            <a:ext cx="18907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 pitchFamily="34" charset="0"/>
              </a:rPr>
              <a:t>Zápis - dokončení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Závěrečná pětiminutovka    Ano X ne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1) První lidé, kteří zpracovávají kovy jsou u „Blízkého východu“.         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/>
              <a:t> </a:t>
            </a:r>
            <a:r>
              <a:rPr lang="cs-CZ" dirty="0" smtClean="0"/>
              <a:t>                                            </a:t>
            </a:r>
            <a:r>
              <a:rPr lang="cs-CZ" b="1" dirty="0" smtClean="0">
                <a:solidFill>
                  <a:srgbClr val="FF0000"/>
                </a:solidFill>
              </a:rPr>
              <a:t>NE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2) Mezi první kovy patří měď.      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/>
              <a:t> </a:t>
            </a:r>
            <a:r>
              <a:rPr lang="cs-CZ" dirty="0" smtClean="0"/>
              <a:t>                                            </a:t>
            </a:r>
            <a:r>
              <a:rPr lang="cs-CZ" b="1" dirty="0" smtClean="0">
                <a:solidFill>
                  <a:srgbClr val="FF0000"/>
                </a:solidFill>
              </a:rPr>
              <a:t>ANO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3) Měď je velmi tvrdý kov.            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/>
              <a:t> </a:t>
            </a:r>
            <a:r>
              <a:rPr lang="cs-CZ" dirty="0" smtClean="0"/>
              <a:t>                                            </a:t>
            </a:r>
            <a:r>
              <a:rPr lang="cs-CZ" b="1" dirty="0" smtClean="0">
                <a:solidFill>
                  <a:srgbClr val="FF0000"/>
                </a:solidFill>
              </a:rPr>
              <a:t>NE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4) Hřivny jsou hřebíky.       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/>
              <a:t> </a:t>
            </a:r>
            <a:r>
              <a:rPr lang="cs-CZ" dirty="0" smtClean="0"/>
              <a:t>                                            </a:t>
            </a:r>
            <a:r>
              <a:rPr lang="cs-CZ" b="1" dirty="0" smtClean="0">
                <a:solidFill>
                  <a:srgbClr val="FF0000"/>
                </a:solidFill>
              </a:rPr>
              <a:t>NE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5) Depot je  archeologický nález kovových předmětů.                                          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olidFill>
                  <a:srgbClr val="FF0000"/>
                </a:solidFill>
              </a:rPr>
              <a:t>                                                 </a:t>
            </a:r>
            <a:r>
              <a:rPr lang="cs-CZ" b="1" dirty="0" smtClean="0">
                <a:solidFill>
                  <a:srgbClr val="FF0000"/>
                </a:solidFill>
              </a:rPr>
              <a:t>ANO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endParaRPr lang="cs-CZ" dirty="0"/>
          </a:p>
        </p:txBody>
      </p:sp>
      <p:sp>
        <p:nvSpPr>
          <p:cNvPr id="31747" name="TextovéPole 3"/>
          <p:cNvSpPr txBox="1">
            <a:spLocks noChangeArrowheads="1"/>
          </p:cNvSpPr>
          <p:nvPr/>
        </p:nvSpPr>
        <p:spPr bwMode="auto">
          <a:xfrm>
            <a:off x="4859338" y="1155700"/>
            <a:ext cx="20145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solidFill>
                  <a:srgbClr val="FF0000"/>
                </a:solidFill>
                <a:latin typeface="Franklin Gothic Book" pitchFamily="34" charset="0"/>
              </a:rPr>
              <a:t>Klikni pro odpověď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Závěrečná pětiminutovka     B</a:t>
            </a:r>
            <a:endParaRPr lang="cs-CZ" dirty="0"/>
          </a:p>
        </p:txBody>
      </p:sp>
      <p:sp>
        <p:nvSpPr>
          <p:cNvPr id="3277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Pojmenuj nástroje na obrázku a popiš</a:t>
            </a:r>
            <a:r>
              <a:rPr lang="cs-CZ" smtClean="0">
                <a:latin typeface="Arial" charset="0"/>
              </a:rPr>
              <a:t>,</a:t>
            </a:r>
            <a:r>
              <a:rPr lang="cs-CZ" smtClean="0"/>
              <a:t> k čemu sloužily.</a:t>
            </a:r>
          </a:p>
        </p:txBody>
      </p:sp>
      <p:pic>
        <p:nvPicPr>
          <p:cNvPr id="32771" name="Obrázek 3">
            <a:hlinkClick r:id="rId2"/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5288" y="2636838"/>
            <a:ext cx="2178050" cy="1633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2" name="Obrázek 4">
            <a:hlinkClick r:id="rId2"/>
          </p:cNvPr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276600" y="2663825"/>
            <a:ext cx="2105025" cy="1579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3" name="Obrázek 5">
            <a:hlinkClick r:id="rId5"/>
          </p:cNvPr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132513" y="2636838"/>
            <a:ext cx="2105025" cy="1579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4" name="Obrázek 6">
            <a:hlinkClick r:id="rId7"/>
          </p:cNvPr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830388" y="4645025"/>
            <a:ext cx="2305050" cy="172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5" name="Obrázek 7">
            <a:hlinkClick r:id="rId9"/>
          </p:cNvPr>
          <p:cNvPicPr>
            <a:picLocks noChangeAspect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4968875" y="4662488"/>
            <a:ext cx="1974850" cy="172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95288" y="4270375"/>
            <a:ext cx="18732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Franklin Gothic Book" pitchFamily="34" charset="0"/>
              </a:rPr>
              <a:t>sekeromlat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3492500" y="4216400"/>
            <a:ext cx="14398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Franklin Gothic Book" pitchFamily="34" charset="0"/>
              </a:rPr>
              <a:t>sekera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6372225" y="4243388"/>
            <a:ext cx="15843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Franklin Gothic Book" pitchFamily="34" charset="0"/>
              </a:rPr>
              <a:t>pěstní klín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1484313" y="6340475"/>
            <a:ext cx="33655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Franklin Gothic Book" pitchFamily="34" charset="0"/>
              </a:rPr>
              <a:t>oštěp z kamenným hrotem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4968875" y="6389688"/>
            <a:ext cx="10922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 pitchFamily="34" charset="0"/>
              </a:rPr>
              <a:t>luk a šípy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b="1" u="sng" dirty="0"/>
              <a:t>Obrázky</a:t>
            </a:r>
            <a:r>
              <a:rPr lang="cs-CZ" dirty="0"/>
              <a:t> jsou kopírovány z prohlížeče  Google – obrázky a vloženy s </a:t>
            </a:r>
            <a:r>
              <a:rPr lang="cs-CZ" b="1" u="sng" dirty="0"/>
              <a:t>hypertextovým odkazem    </a:t>
            </a:r>
            <a:r>
              <a:rPr lang="cs-CZ" dirty="0"/>
              <a:t>dne</a:t>
            </a:r>
            <a:r>
              <a:rPr lang="cs-CZ" dirty="0" smtClean="0"/>
              <a:t>: 18.10. 2012                                  </a:t>
            </a:r>
            <a:endParaRPr lang="cs-CZ" dirty="0"/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                      (klikni na obrázek </a:t>
            </a:r>
            <a:r>
              <a:rPr lang="cs-CZ" dirty="0" err="1"/>
              <a:t>PtlM</a:t>
            </a:r>
            <a:r>
              <a:rPr lang="cs-CZ" dirty="0"/>
              <a:t>)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b="1" u="sng" dirty="0"/>
              <a:t>Písemné prameny :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/>
              <a:t>MANDELOVÁ, Helena; Kunstová, Eliška; PAŘÍZKOVÁ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       Ilona. Dějiny pravěku a starověku. Liberec:     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       Dialog.2001.179 s. ISBN 80-86248-57-40.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/>
              <a:t>BEDNAŘÍKOVÁ, Jarmila;  KYSUČAN, Libor; </a:t>
            </a:r>
            <a:r>
              <a:rPr lang="cs-CZ" dirty="0" err="1" smtClean="0"/>
              <a:t>Fejfušová</a:t>
            </a:r>
            <a:r>
              <a:rPr lang="cs-CZ" dirty="0" smtClean="0"/>
              <a:t>    </a:t>
            </a:r>
            <a:endParaRPr lang="cs-CZ" dirty="0"/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       Marie. Dějepis Pravěk a starověk. Brno : Nová škola                       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       s.r.o.,2007, 139 s. ISBN </a:t>
            </a:r>
            <a:r>
              <a:rPr lang="cs-CZ" dirty="0" smtClean="0"/>
              <a:t>80-7289-57-4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/>
              <a:t>ILONA PAŘÍZKOVÁ, Helena Mandelová, Eliška Kunstová. </a:t>
            </a:r>
            <a:r>
              <a:rPr lang="cs-CZ" i="1" dirty="0"/>
              <a:t>Počátky historie lidstva Pravěk a Starověk: Pracovní sešit k učebnici Dějepis 6 - 1.část</a:t>
            </a:r>
            <a:r>
              <a:rPr lang="cs-CZ" dirty="0"/>
              <a:t>. první. Liberec: Dialog, 2001. 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Vrchol">
    <a:dk1>
      <a:sysClr val="windowText" lastClr="000000"/>
    </a:dk1>
    <a:lt1>
      <a:sysClr val="window" lastClr="FFFFFF"/>
    </a:lt1>
    <a:dk2>
      <a:srgbClr val="69676D"/>
    </a:dk2>
    <a:lt2>
      <a:srgbClr val="C9C2D1"/>
    </a:lt2>
    <a:accent1>
      <a:srgbClr val="CEB966"/>
    </a:accent1>
    <a:accent2>
      <a:srgbClr val="9CB084"/>
    </a:accent2>
    <a:accent3>
      <a:srgbClr val="6BB1C9"/>
    </a:accent3>
    <a:accent4>
      <a:srgbClr val="6585CF"/>
    </a:accent4>
    <a:accent5>
      <a:srgbClr val="7E6BC9"/>
    </a:accent5>
    <a:accent6>
      <a:srgbClr val="A379BB"/>
    </a:accent6>
    <a:hlink>
      <a:srgbClr val="410082"/>
    </a:hlink>
    <a:folHlink>
      <a:srgbClr val="932968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498</TotalTime>
  <Words>386</Words>
  <Application>Microsoft Office PowerPoint</Application>
  <PresentationFormat>On-screen Show (4:3)</PresentationFormat>
  <Paragraphs>96</Paragraphs>
  <Slides>21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9</vt:i4>
      </vt:variant>
      <vt:variant>
        <vt:lpstr>Nadpisy snímků</vt:lpstr>
      </vt:variant>
      <vt:variant>
        <vt:i4>21</vt:i4>
      </vt:variant>
    </vt:vector>
  </HeadingPairs>
  <TitlesOfParts>
    <vt:vector size="36" baseType="lpstr">
      <vt:lpstr>Franklin Gothic Book</vt:lpstr>
      <vt:lpstr>Arial</vt:lpstr>
      <vt:lpstr>Franklin Gothic Medium</vt:lpstr>
      <vt:lpstr>Wingdings 2</vt:lpstr>
      <vt:lpstr>Calibri</vt:lpstr>
      <vt:lpstr>Wingdings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Doba bronzová</dc:title>
  <cp:lastModifiedBy>DUM</cp:lastModifiedBy>
  <cp:revision>34</cp:revision>
  <dcterms:modified xsi:type="dcterms:W3CDTF">2014-03-07T21:40:02Z</dcterms:modified>
</cp:coreProperties>
</file>