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1" r:id="rId3"/>
    <p:sldId id="262" r:id="rId4"/>
    <p:sldId id="265" r:id="rId5"/>
    <p:sldId id="267" r:id="rId6"/>
    <p:sldId id="264" r:id="rId7"/>
    <p:sldId id="263" r:id="rId8"/>
    <p:sldId id="281" r:id="rId9"/>
    <p:sldId id="295" r:id="rId10"/>
    <p:sldId id="296" r:id="rId11"/>
    <p:sldId id="293" r:id="rId12"/>
    <p:sldId id="29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E917"/>
    <a:srgbClr val="001E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568160E-E2D0-48CC-B44C-13B5CD3B6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1B8A27-FD02-44C8-A6B8-006DE53D24EA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1A1203-9538-4DD9-9B6B-7F25FE865ECD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E0A04F-3F1E-41A7-BBF2-8AF6F06F4365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6A9A1D-E4F2-4E6A-958A-E6937F125E35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BD891D-3EC1-42F8-AB33-3DB7FDCFDCFE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583AB4-AED7-47BF-ADF4-B60F66A7EEC5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9F16E8-E73C-443B-97FE-2B3BACB588BF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8AFA88-1A72-4CCF-BC4E-C8DFED22C636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D1CC3B-C948-46E2-829C-CE8B98CBD30A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5155A8-159C-43B4-AE88-E69A54F14BAF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C8922A-CDD4-402D-83E8-2189EE5DB873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93BD58-5EC1-4796-BB50-8DCF1A9754D2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43F61-9F99-4BC5-BD61-71EF97EA9B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16457-4723-4E50-BB3C-6B6738627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5E8725-DBA6-473A-AD23-692260AD2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4EB15-5AD3-4970-B83C-276D88279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99209-B196-40F0-81CA-79933CE08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5A31F-0AB6-4FD8-973D-75ABEA0C5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F27B9-022B-444A-8A3A-2308EBFC3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9744D2-20A0-450F-9B8A-C4DE15C64D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869AB-5453-42BE-8353-7F5887F04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91967-2D4F-4007-9C1D-4A85516EC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97C7E4-EA84-4724-99A6-8ECF6B152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BF62639-D209-4788-BBAE-AE2F7DE5C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gacy.spitzer.caltech.edu/features/articles/images/20050627a.jpg" TargetMode="External"/><Relationship Id="rId7" Type="http://schemas.openxmlformats.org/officeDocument/2006/relationships/hyperlink" Target="http://upload.wikimedia.org/wikipedia/commons/9/93/Styrene-from-xtal-2001-3D-sf.pn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3/Naphthalene-3D-vdW.png/730px-Naphthalene-3D-vdW.png" TargetMode="External"/><Relationship Id="rId5" Type="http://schemas.openxmlformats.org/officeDocument/2006/relationships/hyperlink" Target="http://upload.wikimedia.org/wikipedia/commons/thumb/4/4c/Toluene-from-xtal-3D-vdW.png/477px-Toluene-from-xtal-3D-vdW.png" TargetMode="External"/><Relationship Id="rId4" Type="http://schemas.openxmlformats.org/officeDocument/2006/relationships/hyperlink" Target="http://upload.wikimedia.org/wikipedia/commons/thumb/9/97/Benzene-3D-vdW.png/672px-Benzene-3D-vdW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25603" name="Group 3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194179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Elementária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VY_32_INOVACE_06.43.10.173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 9.ROČNÍK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Areny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Organická chemie,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areny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benzen, toluen, naftalen, styren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 descr="http://legacy.spitzer.caltech.edu/features/articles/images/20050627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32138" y="0"/>
            <a:ext cx="5035550" cy="1295400"/>
          </a:xfrm>
        </p:spPr>
        <p:txBody>
          <a:bodyPr/>
          <a:lstStyle/>
          <a:p>
            <a:pPr eaLnBrk="1" hangingPunct="1"/>
            <a:r>
              <a:rPr lang="cs-CZ" sz="6600" b="1" i="1" smtClean="0">
                <a:solidFill>
                  <a:srgbClr val="ADE917"/>
                </a:solidFill>
                <a:latin typeface="Bodoni MT Black" pitchFamily="18" charset="0"/>
              </a:rPr>
              <a:t>A R E N 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856662" cy="6480175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6000" b="1" u="sng" smtClean="0">
                <a:solidFill>
                  <a:srgbClr val="FFFF00"/>
                </a:solidFill>
              </a:rPr>
              <a:t>Areny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smtClean="0"/>
              <a:t>tzv. aromatické uhlovodíky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u="sng" smtClean="0"/>
              <a:t>cyklické uhlovodíky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	= molekuly obsahují šestičlenný uzavřený uhlíkový řetězec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smtClean="0"/>
              <a:t>základním a nejjednodušším arenem je </a:t>
            </a:r>
            <a:r>
              <a:rPr lang="cs-CZ" sz="2800" b="1" u="sng" smtClean="0"/>
              <a:t>benzen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smtClean="0"/>
              <a:t>od benzenu se postupně odvozují ostatní arény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smtClean="0"/>
              <a:t>užívá se většinou triviální názvosloví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600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000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400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400" u="sng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400" u="sn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600" b="1" i="1" u="sng" smtClean="0">
                <a:solidFill>
                  <a:srgbClr val="CC0000"/>
                </a:solidFill>
              </a:rPr>
              <a:t>Vlastnosti arenů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713787" cy="4895850"/>
          </a:xfrm>
        </p:spPr>
        <p:txBody>
          <a:bodyPr/>
          <a:lstStyle/>
          <a:p>
            <a:pPr eaLnBrk="1" hangingPunct="1"/>
            <a:r>
              <a:rPr lang="cs-CZ" b="1" smtClean="0"/>
              <a:t>často mají charakteristický zápach</a:t>
            </a:r>
          </a:p>
          <a:p>
            <a:pPr eaLnBrk="1" hangingPunct="1"/>
            <a:r>
              <a:rPr lang="cs-CZ" b="1" smtClean="0"/>
              <a:t>kapalné nebo pevné látky </a:t>
            </a:r>
          </a:p>
          <a:p>
            <a:pPr eaLnBrk="1" hangingPunct="1"/>
            <a:r>
              <a:rPr lang="cs-CZ" b="1" smtClean="0"/>
              <a:t>hořlavé látky</a:t>
            </a:r>
          </a:p>
          <a:p>
            <a:pPr eaLnBrk="1" hangingPunct="1"/>
            <a:r>
              <a:rPr lang="cs-CZ" b="1" smtClean="0"/>
              <a:t>ve vodě nerozpustné, dobře rozpustné v organických rozpouštědlech</a:t>
            </a:r>
          </a:p>
          <a:p>
            <a:pPr eaLnBrk="1" hangingPunct="1"/>
            <a:r>
              <a:rPr lang="cs-CZ" b="1" smtClean="0"/>
              <a:t>pevnější vazby než cykloalkany</a:t>
            </a:r>
          </a:p>
          <a:p>
            <a:pPr eaLnBrk="1" hangingPunct="1"/>
            <a:r>
              <a:rPr lang="cs-CZ" b="1" smtClean="0"/>
              <a:t>některé jsou karcinogenní</a:t>
            </a:r>
            <a:endParaRPr lang="cs-CZ" b="1" i="1" smtClean="0">
              <a:solidFill>
                <a:srgbClr val="CC0000"/>
              </a:solidFill>
            </a:endParaRPr>
          </a:p>
          <a:p>
            <a:pPr eaLnBrk="1" hangingPunct="1"/>
            <a:endParaRPr lang="cs-CZ" b="1" smtClean="0"/>
          </a:p>
          <a:p>
            <a:pPr eaLnBrk="1" hangingPunct="1"/>
            <a:endParaRPr lang="cs-CZ" b="1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8066087" cy="792163"/>
          </a:xfrm>
        </p:spPr>
        <p:txBody>
          <a:bodyPr/>
          <a:lstStyle/>
          <a:p>
            <a:pPr algn="l" eaLnBrk="1" hangingPunct="1"/>
            <a:r>
              <a:rPr lang="cs-CZ" sz="3600" b="1" i="1" u="sng" smtClean="0">
                <a:solidFill>
                  <a:srgbClr val="CC0000"/>
                </a:solidFill>
              </a:rPr>
              <a:t>Hlavní zdroje arenů</a:t>
            </a:r>
            <a:endParaRPr lang="cs-CZ" sz="400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b="1" dirty="0" smtClean="0"/>
              <a:t>- </a:t>
            </a:r>
            <a:r>
              <a:rPr lang="cs-CZ" b="1" dirty="0" smtClean="0"/>
              <a:t>černouhelný </a:t>
            </a:r>
            <a:r>
              <a:rPr lang="cs-CZ" b="1" dirty="0" smtClean="0"/>
              <a:t>dehet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b="1" dirty="0" smtClean="0"/>
              <a:t>  (benzen, toluen, naftalen, </a:t>
            </a:r>
            <a:r>
              <a:rPr lang="cs-CZ" b="1" dirty="0" err="1" smtClean="0"/>
              <a:t>antracen</a:t>
            </a:r>
            <a:r>
              <a:rPr lang="cs-CZ" b="1" dirty="0" smtClean="0"/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b="1" dirty="0" smtClean="0"/>
              <a:t>- ropa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Rozdělení arénů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1) </a:t>
            </a:r>
            <a:r>
              <a:rPr lang="cs-CZ" sz="2800" b="1" u="sng" smtClean="0"/>
              <a:t>MONOCYKLICKÉ</a:t>
            </a:r>
            <a:r>
              <a:rPr lang="cs-CZ" b="1" smtClean="0"/>
              <a:t>  - </a:t>
            </a:r>
            <a:r>
              <a:rPr lang="cs-CZ" sz="2400" b="1" smtClean="0"/>
              <a:t>s jedním  benzenovým jádrem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2) </a:t>
            </a:r>
            <a:r>
              <a:rPr lang="cs-CZ" sz="2800" b="1" u="sng" smtClean="0"/>
              <a:t>POLYCYKLICKÉ</a:t>
            </a:r>
            <a:r>
              <a:rPr lang="cs-CZ" b="1" u="sng" smtClean="0"/>
              <a:t> </a:t>
            </a:r>
            <a:r>
              <a:rPr lang="cs-CZ" b="1" smtClean="0"/>
              <a:t>  - </a:t>
            </a:r>
            <a:r>
              <a:rPr lang="cs-CZ" sz="2400" b="1" smtClean="0"/>
              <a:t>s více  benzenovými jádry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333375"/>
            <a:ext cx="8497887" cy="6191250"/>
          </a:xfrm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800" b="1" u="sng" smtClean="0"/>
              <a:t>BENZENOVÉ  JÁDRO</a:t>
            </a:r>
            <a:r>
              <a:rPr lang="cs-CZ" sz="2800" b="1" smtClean="0"/>
              <a:t>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0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4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= benzenový kruh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sz="2800" b="1" smtClean="0"/>
              <a:t>označuje se tak uhlíková kostra molekuly benzenu s atomy vodíku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400" smtClean="0"/>
          </a:p>
          <a:p>
            <a:pPr eaLnBrk="1" hangingPunct="1"/>
            <a:endParaRPr lang="cs-CZ" smtClean="0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565400"/>
            <a:ext cx="77485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File:Benze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575" y="4797425"/>
            <a:ext cx="2312988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CC0000"/>
                </a:solidFill>
              </a:rPr>
              <a:t>Přehled arenů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785225" cy="54721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u="sng" smtClean="0"/>
              <a:t>A) Monocyklické</a:t>
            </a:r>
          </a:p>
          <a:p>
            <a:r>
              <a:rPr lang="cs-CZ" b="1" u="sng" smtClean="0"/>
              <a:t>Benzen</a:t>
            </a:r>
            <a:r>
              <a:rPr lang="cs-CZ" b="1" smtClean="0"/>
              <a:t> -  C</a:t>
            </a:r>
            <a:r>
              <a:rPr lang="cs-CZ" b="1" baseline="-25000" smtClean="0"/>
              <a:t>6</a:t>
            </a:r>
            <a:r>
              <a:rPr lang="cs-CZ" b="1" smtClean="0"/>
              <a:t>H</a:t>
            </a:r>
            <a:r>
              <a:rPr lang="cs-CZ" b="1" baseline="-25000" smtClean="0"/>
              <a:t>6</a:t>
            </a:r>
            <a:endParaRPr lang="cs-CZ" b="1" u="sng" smtClean="0"/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bezbarvá kapalina 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teplota varu 80</a:t>
            </a:r>
            <a:r>
              <a:rPr lang="cs-CZ" sz="2400" smtClean="0">
                <a:sym typeface="Symbol" pitchFamily="18" charset="2"/>
              </a:rPr>
              <a:t></a:t>
            </a:r>
            <a:r>
              <a:rPr lang="cs-CZ" sz="2400" smtClean="0"/>
              <a:t> C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je hořlavý, páry se vzduchem tvoří výbušnou směs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je rozpouštědlem nepolárních sloučenin (př. tuků)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je výchozí surovinou pro mnohé chemické reakce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smtClean="0"/>
              <a:t>má  charakteristický zápach</a:t>
            </a:r>
          </a:p>
          <a:p>
            <a:pPr lvl="1"/>
            <a:endParaRPr lang="cs-CZ" smtClean="0"/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3238" y="1341438"/>
            <a:ext cx="465137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4" descr="File:Benze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5300663"/>
            <a:ext cx="1343025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CC0000"/>
                </a:solidFill>
              </a:rPr>
              <a:t>Přehled arenů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785225" cy="54721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u="sng" smtClean="0"/>
              <a:t>A) Monocyklické</a:t>
            </a:r>
          </a:p>
          <a:p>
            <a:r>
              <a:rPr lang="cs-CZ" b="1" u="sng" smtClean="0"/>
              <a:t>Toluén</a:t>
            </a:r>
            <a:r>
              <a:rPr lang="cs-CZ" b="1" smtClean="0"/>
              <a:t> - C</a:t>
            </a:r>
            <a:r>
              <a:rPr lang="cs-CZ" b="1" baseline="-25000" smtClean="0"/>
              <a:t>6</a:t>
            </a:r>
            <a:r>
              <a:rPr lang="cs-CZ" b="1" smtClean="0"/>
              <a:t>H</a:t>
            </a:r>
            <a:r>
              <a:rPr lang="cs-CZ" b="1" baseline="-25000" smtClean="0"/>
              <a:t>5</a:t>
            </a:r>
            <a:r>
              <a:rPr lang="cs-CZ" b="1" smtClean="0"/>
              <a:t>CH</a:t>
            </a:r>
            <a:r>
              <a:rPr lang="cs-CZ" b="1" baseline="-25000" smtClean="0"/>
              <a:t>3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smtClean="0"/>
              <a:t>bezbarvá těkavá kapalina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smtClean="0"/>
              <a:t>má charakteristický zápach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smtClean="0"/>
              <a:t>používá se jako rozpouštědlo, k výrobě TNT (trinitrotoluén) , sacharinu aj.</a:t>
            </a:r>
          </a:p>
          <a:p>
            <a:pPr lvl="1"/>
            <a:endParaRPr lang="cs-CZ" b="1" u="sng" smtClean="0"/>
          </a:p>
          <a:p>
            <a:pPr lvl="1"/>
            <a:endParaRPr lang="cs-CZ" smtClean="0"/>
          </a:p>
        </p:txBody>
      </p:sp>
      <p:pic>
        <p:nvPicPr>
          <p:cNvPr id="10244" name="Picture 2" descr="File:Toluene-from-xtal-3D-vdW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4151313"/>
            <a:ext cx="2155825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11963" y="836613"/>
            <a:ext cx="1876425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CC0000"/>
                </a:solidFill>
              </a:rPr>
              <a:t>Přehled arenů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785225" cy="54721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u="sng" smtClean="0"/>
              <a:t>B) Polycyklické</a:t>
            </a:r>
          </a:p>
          <a:p>
            <a:r>
              <a:rPr lang="cs-CZ" b="1" u="sng" smtClean="0"/>
              <a:t>Naftalen = naftalín</a:t>
            </a:r>
            <a:r>
              <a:rPr lang="cs-CZ" b="1" smtClean="0"/>
              <a:t> – C</a:t>
            </a:r>
            <a:r>
              <a:rPr lang="cs-CZ" b="1" baseline="-25000" smtClean="0"/>
              <a:t>10</a:t>
            </a:r>
            <a:r>
              <a:rPr lang="cs-CZ" b="1" smtClean="0"/>
              <a:t>H</a:t>
            </a:r>
            <a:r>
              <a:rPr lang="cs-CZ" b="1" baseline="-25000" smtClean="0"/>
              <a:t>8</a:t>
            </a:r>
          </a:p>
          <a:p>
            <a:pPr lvl="1" eaLnBrk="1" hangingPunct="1"/>
            <a:r>
              <a:rPr lang="cs-CZ" smtClean="0"/>
              <a:t>tvoří bílé krystalky, ve vodě nerozpustné</a:t>
            </a:r>
          </a:p>
          <a:p>
            <a:pPr lvl="1" eaLnBrk="1" hangingPunct="1"/>
            <a:r>
              <a:rPr lang="cs-CZ" smtClean="0"/>
              <a:t>sublimuje již za běžné teploty</a:t>
            </a:r>
          </a:p>
          <a:p>
            <a:pPr lvl="1" eaLnBrk="1" hangingPunct="1"/>
            <a:r>
              <a:rPr lang="cs-CZ" smtClean="0"/>
              <a:t>použití: k výrobě barviv, odpuzování molů, dezinfekce</a:t>
            </a: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4437063"/>
            <a:ext cx="2724150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4797425"/>
            <a:ext cx="2257425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4868863"/>
            <a:ext cx="2019300" cy="122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6" descr="File:Naphthalene-3D-vdW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588" y="549275"/>
            <a:ext cx="215900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CC0000"/>
                </a:solidFill>
              </a:rPr>
              <a:t>Přehled arenů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785225" cy="54721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u="sng" smtClean="0"/>
              <a:t>B) Polycyklické  </a:t>
            </a:r>
          </a:p>
          <a:p>
            <a:r>
              <a:rPr lang="cs-CZ" b="1" u="sng" smtClean="0"/>
              <a:t>Styren</a:t>
            </a:r>
            <a:r>
              <a:rPr lang="cs-CZ" b="1" smtClean="0"/>
              <a:t> – C</a:t>
            </a:r>
            <a:r>
              <a:rPr lang="cs-CZ" b="1" baseline="-25000" smtClean="0"/>
              <a:t>6</a:t>
            </a:r>
            <a:r>
              <a:rPr lang="cs-CZ" b="1" smtClean="0"/>
              <a:t>H</a:t>
            </a:r>
            <a:r>
              <a:rPr lang="cs-CZ" b="1" baseline="-25000" smtClean="0"/>
              <a:t>6</a:t>
            </a:r>
            <a:r>
              <a:rPr lang="cs-CZ" b="1" smtClean="0"/>
              <a:t>–C=CH</a:t>
            </a:r>
            <a:r>
              <a:rPr lang="cs-CZ" b="1" baseline="-25000" smtClean="0"/>
              <a:t>2</a:t>
            </a:r>
            <a:endParaRPr lang="cs-CZ" b="1" smtClean="0"/>
          </a:p>
          <a:p>
            <a:pPr lvl="1"/>
            <a:r>
              <a:rPr lang="cs-CZ" smtClean="0"/>
              <a:t>vyrábí se z něj polystyrén  (polymerací)</a:t>
            </a:r>
          </a:p>
          <a:p>
            <a:pPr>
              <a:buFontTx/>
              <a:buNone/>
            </a:pPr>
            <a:endParaRPr lang="cs-CZ" smtClean="0"/>
          </a:p>
        </p:txBody>
      </p:sp>
      <p:pic>
        <p:nvPicPr>
          <p:cNvPr id="12292" name="Picture 6" descr="http://upload.wikimedia.org/wikipedia/commons/9/93/Styrene-from-xtal-2001-3D-s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3716338"/>
            <a:ext cx="3779837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4005263"/>
            <a:ext cx="3919537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sz="1800" smtClean="0">
                <a:hlinkClick r:id="rId3"/>
              </a:rPr>
              <a:t>http://legacy.spitzer.caltech.edu/features/articles/images/20050627a.jpg</a:t>
            </a:r>
            <a:endParaRPr lang="cs-CZ" sz="1800" smtClean="0"/>
          </a:p>
          <a:p>
            <a:r>
              <a:rPr lang="cs-CZ" sz="1800" smtClean="0">
                <a:hlinkClick r:id="rId4"/>
              </a:rPr>
              <a:t>http://upload.wikimedia.org/wikipedia/commons/thumb/9/97/Benzene-3D-vdW.png/672px-Benzene-3D-vdW.png</a:t>
            </a:r>
            <a:endParaRPr lang="cs-CZ" sz="1800" smtClean="0"/>
          </a:p>
          <a:p>
            <a:r>
              <a:rPr lang="cs-CZ" sz="1800" smtClean="0">
                <a:hlinkClick r:id="rId5"/>
              </a:rPr>
              <a:t>http://upload.wikimedia.org/wikipedia/commons/thumb/4/4c/Toluene-from-xtal-3D-vdW.png/477px-Toluene-from-xtal-3D-vdW.png</a:t>
            </a:r>
            <a:endParaRPr lang="cs-CZ" sz="1800" smtClean="0"/>
          </a:p>
          <a:p>
            <a:r>
              <a:rPr lang="cs-CZ" sz="1800" smtClean="0">
                <a:hlinkClick r:id="rId6"/>
              </a:rPr>
              <a:t>http://upload.wikimedia.org/wikipedia/commons/thumb/6/63/Naphthalene-3D-vdW.png/730px-Naphthalene-3D-vdW.png</a:t>
            </a:r>
            <a:endParaRPr lang="cs-CZ" sz="1800" smtClean="0"/>
          </a:p>
          <a:p>
            <a:r>
              <a:rPr lang="cs-CZ" sz="1800" smtClean="0">
                <a:hlinkClick r:id="rId7"/>
              </a:rPr>
              <a:t>http://upload.wikimedia.org/wikipedia/commons/9/93/Styrene-from-xtal-2001-3D-sf.png</a:t>
            </a:r>
            <a:endParaRPr lang="cs-CZ" sz="1800" smtClean="0"/>
          </a:p>
          <a:p>
            <a:endParaRPr lang="cs-CZ" sz="1800" smtClean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1874</TotalTime>
  <Words>241</Words>
  <Application>Microsoft Office PowerPoint</Application>
  <PresentationFormat>Předvádění na obrazovce (4:3)</PresentationFormat>
  <Paragraphs>100</Paragraphs>
  <Slides>12</Slides>
  <Notes>12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Bodoni MT Black</vt:lpstr>
      <vt:lpstr>Symbol</vt:lpstr>
      <vt:lpstr>Wingdings</vt:lpstr>
      <vt:lpstr>Výchozí návrh</vt:lpstr>
      <vt:lpstr>Snímek 1</vt:lpstr>
      <vt:lpstr>A R E N Y</vt:lpstr>
      <vt:lpstr>Snímek 3</vt:lpstr>
      <vt:lpstr>Vlastnosti arenů</vt:lpstr>
      <vt:lpstr>Hlavní zdroje arenů</vt:lpstr>
      <vt:lpstr>Rozdělení arénů</vt:lpstr>
      <vt:lpstr>Snímek 7</vt:lpstr>
      <vt:lpstr>Přehled arenů</vt:lpstr>
      <vt:lpstr>Přehled arenů</vt:lpstr>
      <vt:lpstr>Přehled arenů</vt:lpstr>
      <vt:lpstr>Přehled arenů</vt:lpstr>
      <vt:lpstr>Zdroje obrázků</vt:lpstr>
    </vt:vector>
  </TitlesOfParts>
  <Company>ZŠ Elementária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subject>CHEMIE - 9.ROČNÍK</dc:subject>
  <dc:creator>Mgr.Tomáš Starove</dc:creator>
  <cp:lastModifiedBy>Dum</cp:lastModifiedBy>
  <cp:revision>139</cp:revision>
  <dcterms:created xsi:type="dcterms:W3CDTF">2012-09-04T19:32:19Z</dcterms:created>
  <dcterms:modified xsi:type="dcterms:W3CDTF">2014-03-08T09:59:13Z</dcterms:modified>
</cp:coreProperties>
</file>