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7" r:id="rId3"/>
    <p:sldId id="256" r:id="rId4"/>
    <p:sldId id="258" r:id="rId5"/>
    <p:sldId id="259" r:id="rId6"/>
    <p:sldId id="260" r:id="rId7"/>
    <p:sldId id="261" r:id="rId8"/>
    <p:sldId id="265"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p:scale>
          <a:sx n="63" d="100"/>
          <a:sy n="63" d="100"/>
        </p:scale>
        <p:origin x="-73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1743550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89741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758665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9D75F58-A299-4B7A-A4C4-F6BD12B7538C}" type="datetimeFigureOut">
              <a:rPr lang="cs-CZ" smtClean="0"/>
              <a:t>14.3.2014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1253214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9D75F58-A299-4B7A-A4C4-F6BD12B7538C}" type="datetimeFigureOut">
              <a:rPr lang="cs-CZ" smtClean="0"/>
              <a:t>14.3.2014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43125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9D75F58-A299-4B7A-A4C4-F6BD12B7538C}" type="datetimeFigureOut">
              <a:rPr lang="cs-CZ" smtClean="0"/>
              <a:t>14.3.2014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2317394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9D75F58-A299-4B7A-A4C4-F6BD12B7538C}" type="datetimeFigureOut">
              <a:rPr lang="cs-CZ" smtClean="0"/>
              <a:t>14.3.2014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1317441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D75F58-A299-4B7A-A4C4-F6BD12B7538C}" type="datetimeFigureOut">
              <a:rPr lang="cs-CZ" smtClean="0"/>
              <a:t>14.3.2014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4077901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D75F58-A299-4B7A-A4C4-F6BD12B7538C}" type="datetimeFigureOut">
              <a:rPr lang="cs-CZ" smtClean="0"/>
              <a:t>14.3.2014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120901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2638688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F02801-C221-45FC-9341-04385539D91B}" type="slidenum">
              <a:rPr lang="cs-CZ" smtClean="0"/>
              <a:t>‹#›</a:t>
            </a:fld>
            <a:endParaRPr lang="cs-CZ"/>
          </a:p>
        </p:txBody>
      </p:sp>
    </p:spTree>
    <p:extLst>
      <p:ext uri="{BB962C8B-B14F-4D97-AF65-F5344CB8AC3E}">
        <p14:creationId xmlns:p14="http://schemas.microsoft.com/office/powerpoint/2010/main" val="2525930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D75F58-A299-4B7A-A4C4-F6BD12B7538C}" type="datetimeFigureOut">
              <a:rPr lang="cs-CZ" smtClean="0"/>
              <a:t>14.3.2014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02801-C221-45FC-9341-04385539D91B}" type="slidenum">
              <a:rPr lang="cs-CZ" smtClean="0"/>
              <a:t>‹#›</a:t>
            </a:fld>
            <a:endParaRPr lang="cs-CZ"/>
          </a:p>
        </p:txBody>
      </p:sp>
    </p:spTree>
    <p:extLst>
      <p:ext uri="{BB962C8B-B14F-4D97-AF65-F5344CB8AC3E}">
        <p14:creationId xmlns:p14="http://schemas.microsoft.com/office/powerpoint/2010/main" val="245281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27584" y="2348880"/>
            <a:ext cx="7272808" cy="3416320"/>
          </a:xfrm>
          <a:prstGeom prst="rect">
            <a:avLst/>
          </a:prstGeom>
        </p:spPr>
        <p:txBody>
          <a:bodyPr wrap="square">
            <a:spAutoFit/>
          </a:bodyPr>
          <a:lstStyle/>
          <a:p>
            <a:r>
              <a:rPr lang="cs-CZ" sz="2400" dirty="0"/>
              <a:t>Název školy: </a:t>
            </a:r>
            <a:r>
              <a:rPr lang="cs-CZ" sz="2400" b="1" dirty="0"/>
              <a:t>ZÁKLADNÍ ŠKOLA A MATEŘSKÁ ŠKOLA NEDOMICE, okres Mělník</a:t>
            </a:r>
          </a:p>
          <a:p>
            <a:r>
              <a:rPr lang="cs-CZ" sz="2400" dirty="0"/>
              <a:t>Číslo operačního programu: </a:t>
            </a:r>
          </a:p>
          <a:p>
            <a:r>
              <a:rPr lang="cs-CZ" sz="2400" dirty="0"/>
              <a:t>Předmět: </a:t>
            </a:r>
            <a:r>
              <a:rPr lang="cs-CZ" sz="2400" b="1" dirty="0"/>
              <a:t>Jazyk a jazyková komunikace</a:t>
            </a:r>
          </a:p>
          <a:p>
            <a:r>
              <a:rPr lang="cs-CZ" sz="2400" dirty="0"/>
              <a:t>Ročník: </a:t>
            </a:r>
            <a:r>
              <a:rPr lang="cs-CZ" sz="2400" b="1" dirty="0"/>
              <a:t>2.</a:t>
            </a:r>
            <a:endParaRPr lang="cs-CZ" sz="2400" b="1" i="1" dirty="0"/>
          </a:p>
          <a:p>
            <a:r>
              <a:rPr lang="cs-CZ" sz="2400" i="1" dirty="0"/>
              <a:t>Téma</a:t>
            </a:r>
            <a:r>
              <a:rPr lang="cs-CZ" sz="2400" i="1"/>
              <a:t>: </a:t>
            </a:r>
            <a:r>
              <a:rPr lang="cs-CZ" sz="2400" b="1" i="1" smtClean="0"/>
              <a:t>VY_12_INOVACE_20_C</a:t>
            </a:r>
            <a:r>
              <a:rPr lang="cs-CZ" sz="2400" b="1" smtClean="0"/>
              <a:t>J_02_MG</a:t>
            </a:r>
            <a:endParaRPr lang="cs-CZ" sz="2400" b="1" dirty="0"/>
          </a:p>
          <a:p>
            <a:r>
              <a:rPr lang="cs-CZ" sz="2400" dirty="0"/>
              <a:t>Název: </a:t>
            </a:r>
            <a:r>
              <a:rPr lang="cs-CZ" sz="2400" b="1" dirty="0" smtClean="0"/>
              <a:t>Spojky</a:t>
            </a:r>
            <a:endParaRPr lang="cs-CZ" sz="2400" b="1" dirty="0"/>
          </a:p>
          <a:p>
            <a:r>
              <a:rPr lang="cs-CZ" sz="2400" dirty="0"/>
              <a:t>Autor: </a:t>
            </a:r>
            <a:r>
              <a:rPr lang="cs-CZ" sz="2400" b="1" dirty="0"/>
              <a:t>Mgr. Marie </a:t>
            </a:r>
            <a:r>
              <a:rPr lang="cs-CZ" sz="2400" b="1" dirty="0" err="1"/>
              <a:t>Gregorovičová</a:t>
            </a:r>
            <a:endParaRPr lang="cs-CZ" sz="2400" b="1" dirty="0"/>
          </a:p>
          <a:p>
            <a:r>
              <a:rPr lang="cs-CZ" sz="2400" dirty="0"/>
              <a:t>Popis: </a:t>
            </a:r>
            <a:r>
              <a:rPr lang="cs-CZ" sz="2400" b="1" dirty="0" smtClean="0"/>
              <a:t>užití a vyhledávání spojek</a:t>
            </a:r>
            <a:endParaRPr lang="cs-CZ" sz="2400" b="1"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488" y="3867"/>
            <a:ext cx="7705725" cy="211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722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218258"/>
          </a:xfrm>
        </p:spPr>
        <p:txBody>
          <a:bodyPr>
            <a:normAutofit/>
          </a:bodyPr>
          <a:lstStyle/>
          <a:p>
            <a:r>
              <a:rPr lang="cs-CZ" sz="3600" dirty="0" smtClean="0"/>
              <a:t>Slova </a:t>
            </a:r>
            <a:r>
              <a:rPr lang="cs-CZ" sz="3600" dirty="0" smtClean="0">
                <a:solidFill>
                  <a:srgbClr val="FF0000"/>
                </a:solidFill>
              </a:rPr>
              <a:t>a, i, ani, nebo </a:t>
            </a:r>
            <a:r>
              <a:rPr lang="cs-CZ" sz="3600" dirty="0" smtClean="0"/>
              <a:t>spojují slova, říkáme jim </a:t>
            </a:r>
            <a:r>
              <a:rPr lang="cs-CZ" sz="3600" dirty="0" smtClean="0">
                <a:solidFill>
                  <a:srgbClr val="FF0000"/>
                </a:solidFill>
              </a:rPr>
              <a:t>spojky</a:t>
            </a:r>
            <a:br>
              <a:rPr lang="cs-CZ" sz="3600" dirty="0" smtClean="0">
                <a:solidFill>
                  <a:srgbClr val="FF0000"/>
                </a:solidFill>
              </a:rPr>
            </a:br>
            <a:r>
              <a:rPr lang="cs-CZ" sz="3600" dirty="0" smtClean="0"/>
              <a:t>Zpravidla</a:t>
            </a:r>
            <a:r>
              <a:rPr lang="cs-CZ" sz="3600" dirty="0" smtClean="0">
                <a:solidFill>
                  <a:srgbClr val="FF0000"/>
                </a:solidFill>
              </a:rPr>
              <a:t> </a:t>
            </a:r>
            <a:r>
              <a:rPr lang="cs-CZ" sz="3600" i="1" dirty="0" smtClean="0">
                <a:solidFill>
                  <a:srgbClr val="FF0000"/>
                </a:solidFill>
              </a:rPr>
              <a:t>před nimi nepíšeme čárku</a:t>
            </a:r>
            <a:endParaRPr lang="cs-CZ" sz="3600" i="1" dirty="0">
              <a:solidFill>
                <a:srgbClr val="FF0000"/>
              </a:solidFill>
            </a:endParaRPr>
          </a:p>
        </p:txBody>
      </p:sp>
      <p:sp>
        <p:nvSpPr>
          <p:cNvPr id="3" name="Zástupný symbol pro obsah 2"/>
          <p:cNvSpPr>
            <a:spLocks noGrp="1"/>
          </p:cNvSpPr>
          <p:nvPr>
            <p:ph idx="1"/>
          </p:nvPr>
        </p:nvSpPr>
        <p:spPr>
          <a:xfrm>
            <a:off x="457200" y="2780928"/>
            <a:ext cx="8229600" cy="3345235"/>
          </a:xfrm>
        </p:spPr>
        <p:txBody>
          <a:bodyPr>
            <a:normAutofit/>
          </a:bodyPr>
          <a:lstStyle/>
          <a:p>
            <a:pPr marL="0" indent="0">
              <a:buNone/>
            </a:pPr>
            <a:r>
              <a:rPr lang="cs-CZ" dirty="0" smtClean="0"/>
              <a:t>Červenec </a:t>
            </a:r>
            <a:r>
              <a:rPr lang="cs-CZ" dirty="0" smtClean="0">
                <a:solidFill>
                  <a:srgbClr val="FF0000"/>
                </a:solidFill>
              </a:rPr>
              <a:t>a</a:t>
            </a:r>
            <a:r>
              <a:rPr lang="cs-CZ" dirty="0" smtClean="0"/>
              <a:t> srpen, jablko </a:t>
            </a:r>
            <a:r>
              <a:rPr lang="cs-CZ" dirty="0" smtClean="0">
                <a:solidFill>
                  <a:srgbClr val="FF0000"/>
                </a:solidFill>
              </a:rPr>
              <a:t>nebo</a:t>
            </a:r>
            <a:r>
              <a:rPr lang="cs-CZ" dirty="0" smtClean="0"/>
              <a:t> hruška, Honzík </a:t>
            </a:r>
            <a:r>
              <a:rPr lang="cs-CZ" dirty="0" smtClean="0">
                <a:solidFill>
                  <a:srgbClr val="FF0000"/>
                </a:solidFill>
              </a:rPr>
              <a:t>a</a:t>
            </a:r>
            <a:r>
              <a:rPr lang="cs-CZ" dirty="0" smtClean="0"/>
              <a:t> Martin, podzim </a:t>
            </a:r>
            <a:r>
              <a:rPr lang="cs-CZ" dirty="0" smtClean="0">
                <a:solidFill>
                  <a:srgbClr val="FF0000"/>
                </a:solidFill>
              </a:rPr>
              <a:t>ani</a:t>
            </a:r>
            <a:r>
              <a:rPr lang="cs-CZ" dirty="0" smtClean="0"/>
              <a:t> zima, červená </a:t>
            </a:r>
            <a:r>
              <a:rPr lang="cs-CZ" dirty="0" smtClean="0">
                <a:solidFill>
                  <a:srgbClr val="FF0000"/>
                </a:solidFill>
              </a:rPr>
              <a:t>i</a:t>
            </a:r>
            <a:r>
              <a:rPr lang="cs-CZ" dirty="0" smtClean="0"/>
              <a:t> bílá, čte </a:t>
            </a:r>
            <a:r>
              <a:rPr lang="cs-CZ" dirty="0" smtClean="0">
                <a:solidFill>
                  <a:srgbClr val="FF0000"/>
                </a:solidFill>
              </a:rPr>
              <a:t>nebo</a:t>
            </a:r>
            <a:r>
              <a:rPr lang="cs-CZ" dirty="0" smtClean="0"/>
              <a:t> maluje, babička </a:t>
            </a:r>
            <a:r>
              <a:rPr lang="cs-CZ" dirty="0" smtClean="0">
                <a:solidFill>
                  <a:srgbClr val="FF0000"/>
                </a:solidFill>
              </a:rPr>
              <a:t>ani</a:t>
            </a:r>
            <a:r>
              <a:rPr lang="cs-CZ" dirty="0" smtClean="0"/>
              <a:t> děda, směje se </a:t>
            </a:r>
            <a:r>
              <a:rPr lang="cs-CZ" dirty="0" smtClean="0">
                <a:solidFill>
                  <a:srgbClr val="FF0000"/>
                </a:solidFill>
              </a:rPr>
              <a:t>i</a:t>
            </a:r>
            <a:r>
              <a:rPr lang="cs-CZ" dirty="0" smtClean="0"/>
              <a:t> pláče.</a:t>
            </a:r>
          </a:p>
          <a:p>
            <a:pPr marL="0" indent="0">
              <a:buNone/>
            </a:pPr>
            <a:r>
              <a:rPr lang="cs-CZ" dirty="0" smtClean="0">
                <a:solidFill>
                  <a:srgbClr val="00B050"/>
                </a:solidFill>
              </a:rPr>
              <a:t>Uvedené výrazy užijte ve větách.</a:t>
            </a:r>
          </a:p>
        </p:txBody>
      </p:sp>
    </p:spTree>
    <p:extLst>
      <p:ext uri="{BB962C8B-B14F-4D97-AF65-F5344CB8AC3E}">
        <p14:creationId xmlns:p14="http://schemas.microsoft.com/office/powerpoint/2010/main" val="2460655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Spojky:   </a:t>
            </a:r>
            <a:r>
              <a:rPr lang="cs-CZ" dirty="0" smtClean="0">
                <a:solidFill>
                  <a:srgbClr val="FF0000"/>
                </a:solidFill>
              </a:rPr>
              <a:t>a    i    ani    nebo</a:t>
            </a:r>
            <a:endParaRPr lang="cs-CZ" dirty="0">
              <a:solidFill>
                <a:srgbClr val="FF0000"/>
              </a:solidFill>
            </a:endParaRPr>
          </a:p>
        </p:txBody>
      </p:sp>
      <p:pic>
        <p:nvPicPr>
          <p:cNvPr id="1026" name="Picture 2" descr="C:\Users\nb2\AppData\Local\Microsoft\Windows\Temporary Internet Files\Content.IE5\YP0SLJHK\MP90040193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08711" y="1628801"/>
            <a:ext cx="2081213" cy="252028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nb2\AppData\Local\Microsoft\Windows\Temporary Internet Files\Content.IE5\UC54R44O\MC90042584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1964938"/>
            <a:ext cx="1800225" cy="2227978"/>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4249342" y="2934465"/>
            <a:ext cx="610690" cy="646331"/>
          </a:xfrm>
          <a:prstGeom prst="rect">
            <a:avLst/>
          </a:prstGeom>
          <a:noFill/>
        </p:spPr>
        <p:txBody>
          <a:bodyPr wrap="square" rtlCol="0">
            <a:spAutoFit/>
          </a:bodyPr>
          <a:lstStyle/>
          <a:p>
            <a:r>
              <a:rPr lang="cs-CZ" sz="3600" dirty="0" smtClean="0"/>
              <a:t>i</a:t>
            </a:r>
            <a:endParaRPr lang="cs-CZ" sz="3600" dirty="0"/>
          </a:p>
        </p:txBody>
      </p:sp>
      <p:sp>
        <p:nvSpPr>
          <p:cNvPr id="7" name="TextovéPole 6"/>
          <p:cNvSpPr txBox="1"/>
          <p:nvPr/>
        </p:nvSpPr>
        <p:spPr>
          <a:xfrm>
            <a:off x="3995936" y="3789040"/>
            <a:ext cx="1329796" cy="646331"/>
          </a:xfrm>
          <a:prstGeom prst="rect">
            <a:avLst/>
          </a:prstGeom>
          <a:noFill/>
        </p:spPr>
        <p:txBody>
          <a:bodyPr wrap="square" rtlCol="0">
            <a:spAutoFit/>
          </a:bodyPr>
          <a:lstStyle/>
          <a:p>
            <a:r>
              <a:rPr lang="cs-CZ" sz="3600" dirty="0" smtClean="0"/>
              <a:t>ani</a:t>
            </a:r>
            <a:endParaRPr lang="cs-CZ" sz="3600" dirty="0"/>
          </a:p>
        </p:txBody>
      </p:sp>
      <p:sp>
        <p:nvSpPr>
          <p:cNvPr id="8" name="TextovéPole 7"/>
          <p:cNvSpPr txBox="1"/>
          <p:nvPr/>
        </p:nvSpPr>
        <p:spPr>
          <a:xfrm>
            <a:off x="3779912" y="4725144"/>
            <a:ext cx="1940989" cy="646331"/>
          </a:xfrm>
          <a:prstGeom prst="rect">
            <a:avLst/>
          </a:prstGeom>
          <a:noFill/>
        </p:spPr>
        <p:txBody>
          <a:bodyPr wrap="square" rtlCol="0">
            <a:spAutoFit/>
          </a:bodyPr>
          <a:lstStyle/>
          <a:p>
            <a:r>
              <a:rPr lang="cs-CZ" sz="3600" dirty="0" smtClean="0"/>
              <a:t>nebo</a:t>
            </a:r>
            <a:endParaRPr lang="cs-CZ" sz="3600" dirty="0"/>
          </a:p>
        </p:txBody>
      </p:sp>
      <p:sp>
        <p:nvSpPr>
          <p:cNvPr id="9" name="Obdélník 8"/>
          <p:cNvSpPr/>
          <p:nvPr/>
        </p:nvSpPr>
        <p:spPr>
          <a:xfrm>
            <a:off x="4249342" y="1831072"/>
            <a:ext cx="1535248" cy="646331"/>
          </a:xfrm>
          <a:prstGeom prst="rect">
            <a:avLst/>
          </a:prstGeom>
        </p:spPr>
        <p:txBody>
          <a:bodyPr wrap="square">
            <a:spAutoFit/>
          </a:bodyPr>
          <a:lstStyle/>
          <a:p>
            <a:pPr lvl="0"/>
            <a:r>
              <a:rPr lang="cs-CZ" sz="3600" dirty="0">
                <a:solidFill>
                  <a:prstClr val="black"/>
                </a:solidFill>
              </a:rPr>
              <a:t>a</a:t>
            </a:r>
          </a:p>
        </p:txBody>
      </p:sp>
      <p:sp>
        <p:nvSpPr>
          <p:cNvPr id="10" name="TextovéPole 9"/>
          <p:cNvSpPr txBox="1"/>
          <p:nvPr/>
        </p:nvSpPr>
        <p:spPr>
          <a:xfrm>
            <a:off x="684445" y="5908503"/>
            <a:ext cx="7817396" cy="646331"/>
          </a:xfrm>
          <a:prstGeom prst="rect">
            <a:avLst/>
          </a:prstGeom>
          <a:noFill/>
        </p:spPr>
        <p:txBody>
          <a:bodyPr wrap="none" rtlCol="0">
            <a:spAutoFit/>
          </a:bodyPr>
          <a:lstStyle/>
          <a:p>
            <a:pPr algn="just"/>
            <a:r>
              <a:rPr lang="cs-CZ" sz="3600" dirty="0" smtClean="0"/>
              <a:t>Spoj slova a se spojenými slovy tvoř věty.</a:t>
            </a:r>
            <a:endParaRPr lang="cs-CZ" sz="3600" dirty="0"/>
          </a:p>
        </p:txBody>
      </p:sp>
    </p:spTree>
    <p:extLst>
      <p:ext uri="{BB962C8B-B14F-4D97-AF65-F5344CB8AC3E}">
        <p14:creationId xmlns:p14="http://schemas.microsoft.com/office/powerpoint/2010/main" val="4063585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35218" y="980728"/>
            <a:ext cx="184731" cy="369332"/>
          </a:xfrm>
          <a:prstGeom prst="rect">
            <a:avLst/>
          </a:prstGeom>
          <a:noFill/>
        </p:spPr>
        <p:txBody>
          <a:bodyPr wrap="none" rtlCol="0">
            <a:spAutoFit/>
          </a:bodyPr>
          <a:lstStyle/>
          <a:p>
            <a:endParaRPr lang="cs-CZ" dirty="0"/>
          </a:p>
        </p:txBody>
      </p:sp>
      <p:sp>
        <p:nvSpPr>
          <p:cNvPr id="5" name="TextovéPole 4"/>
          <p:cNvSpPr txBox="1"/>
          <p:nvPr/>
        </p:nvSpPr>
        <p:spPr>
          <a:xfrm>
            <a:off x="735218" y="980728"/>
            <a:ext cx="7941238" cy="5078313"/>
          </a:xfrm>
          <a:prstGeom prst="rect">
            <a:avLst/>
          </a:prstGeom>
          <a:noFill/>
        </p:spPr>
        <p:txBody>
          <a:bodyPr wrap="square" rtlCol="0">
            <a:spAutoFit/>
          </a:bodyPr>
          <a:lstStyle/>
          <a:p>
            <a:r>
              <a:rPr lang="cs-CZ" sz="3600" dirty="0">
                <a:solidFill>
                  <a:srgbClr val="FF0000"/>
                </a:solidFill>
              </a:rPr>
              <a:t>Spojkami</a:t>
            </a:r>
            <a:r>
              <a:rPr lang="cs-CZ" sz="3600" dirty="0">
                <a:solidFill>
                  <a:srgbClr val="0070C0"/>
                </a:solidFill>
              </a:rPr>
              <a:t> můžeme spojovat i </a:t>
            </a:r>
            <a:r>
              <a:rPr lang="cs-CZ" sz="3600" dirty="0">
                <a:solidFill>
                  <a:srgbClr val="FF0000"/>
                </a:solidFill>
              </a:rPr>
              <a:t>věty</a:t>
            </a:r>
            <a:r>
              <a:rPr lang="cs-CZ" sz="3600" dirty="0">
                <a:solidFill>
                  <a:srgbClr val="0070C0"/>
                </a:solidFill>
              </a:rPr>
              <a:t>.</a:t>
            </a:r>
          </a:p>
          <a:p>
            <a:endParaRPr lang="cs-CZ" sz="3600" dirty="0" smtClean="0">
              <a:solidFill>
                <a:srgbClr val="002060"/>
              </a:solidFill>
            </a:endParaRPr>
          </a:p>
          <a:p>
            <a:r>
              <a:rPr lang="cs-CZ" sz="3600" dirty="0" smtClean="0">
                <a:solidFill>
                  <a:srgbClr val="002060"/>
                </a:solidFill>
              </a:rPr>
              <a:t>V </a:t>
            </a:r>
            <a:r>
              <a:rPr lang="cs-CZ" sz="3600" dirty="0">
                <a:solidFill>
                  <a:srgbClr val="002060"/>
                </a:solidFill>
              </a:rPr>
              <a:t>červenci pojedeme k babičce </a:t>
            </a:r>
            <a:r>
              <a:rPr lang="cs-CZ" sz="3600" dirty="0">
                <a:solidFill>
                  <a:srgbClr val="FF0000"/>
                </a:solidFill>
              </a:rPr>
              <a:t>a</a:t>
            </a:r>
            <a:r>
              <a:rPr lang="cs-CZ" sz="3600" dirty="0">
                <a:solidFill>
                  <a:srgbClr val="002060"/>
                </a:solidFill>
              </a:rPr>
              <a:t> srpen strávíme u moře.  Oloupej jablko </a:t>
            </a:r>
            <a:r>
              <a:rPr lang="cs-CZ" sz="3600" dirty="0">
                <a:solidFill>
                  <a:srgbClr val="FF0000"/>
                </a:solidFill>
              </a:rPr>
              <a:t>nebo</a:t>
            </a:r>
            <a:r>
              <a:rPr lang="cs-CZ" sz="3600" dirty="0">
                <a:solidFill>
                  <a:srgbClr val="002060"/>
                </a:solidFill>
              </a:rPr>
              <a:t> nakrájej hrušku. Červená barva je veselá </a:t>
            </a:r>
            <a:r>
              <a:rPr lang="cs-CZ" sz="3600" dirty="0">
                <a:solidFill>
                  <a:srgbClr val="FF0000"/>
                </a:solidFill>
              </a:rPr>
              <a:t>i</a:t>
            </a:r>
            <a:r>
              <a:rPr lang="cs-CZ" sz="3600" dirty="0">
                <a:solidFill>
                  <a:srgbClr val="002060"/>
                </a:solidFill>
              </a:rPr>
              <a:t> bílá barva se mi líbí. Babička nepřijela </a:t>
            </a:r>
            <a:r>
              <a:rPr lang="cs-CZ" sz="3600" dirty="0">
                <a:solidFill>
                  <a:srgbClr val="FF0000"/>
                </a:solidFill>
              </a:rPr>
              <a:t>ani</a:t>
            </a:r>
            <a:r>
              <a:rPr lang="cs-CZ" sz="3600" dirty="0">
                <a:solidFill>
                  <a:srgbClr val="002060"/>
                </a:solidFill>
              </a:rPr>
              <a:t> děda se neukázal</a:t>
            </a:r>
            <a:r>
              <a:rPr lang="cs-CZ" sz="3600" dirty="0" smtClean="0">
                <a:solidFill>
                  <a:srgbClr val="002060"/>
                </a:solidFill>
              </a:rPr>
              <a:t>.</a:t>
            </a:r>
          </a:p>
          <a:p>
            <a:endParaRPr lang="cs-CZ" sz="3600" dirty="0">
              <a:solidFill>
                <a:srgbClr val="002060"/>
              </a:solidFill>
            </a:endParaRPr>
          </a:p>
          <a:p>
            <a:r>
              <a:rPr lang="cs-CZ" sz="3600" dirty="0" smtClean="0">
                <a:solidFill>
                  <a:srgbClr val="002060"/>
                </a:solidFill>
              </a:rPr>
              <a:t>Spojeným větám říkáme </a:t>
            </a:r>
            <a:r>
              <a:rPr lang="cs-CZ" sz="3600" dirty="0" smtClean="0">
                <a:solidFill>
                  <a:srgbClr val="00B050"/>
                </a:solidFill>
              </a:rPr>
              <a:t>SOUVĚTÍ</a:t>
            </a:r>
            <a:r>
              <a:rPr lang="cs-CZ" sz="3600" dirty="0" smtClean="0">
                <a:solidFill>
                  <a:srgbClr val="002060"/>
                </a:solidFill>
              </a:rPr>
              <a:t>.</a:t>
            </a:r>
            <a:endParaRPr lang="cs-CZ" sz="3600" dirty="0">
              <a:solidFill>
                <a:srgbClr val="002060"/>
              </a:solidFill>
            </a:endParaRPr>
          </a:p>
        </p:txBody>
      </p:sp>
    </p:spTree>
    <p:extLst>
      <p:ext uri="{BB962C8B-B14F-4D97-AF65-F5344CB8AC3E}">
        <p14:creationId xmlns:p14="http://schemas.microsoft.com/office/powerpoint/2010/main" val="1980108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39552" y="1124744"/>
            <a:ext cx="8352928" cy="3970318"/>
          </a:xfrm>
          <a:prstGeom prst="rect">
            <a:avLst/>
          </a:prstGeom>
          <a:noFill/>
        </p:spPr>
        <p:txBody>
          <a:bodyPr wrap="square" rtlCol="0">
            <a:spAutoFit/>
          </a:bodyPr>
          <a:lstStyle/>
          <a:p>
            <a:r>
              <a:rPr lang="cs-CZ" sz="2800" dirty="0" smtClean="0"/>
              <a:t>Označ</a:t>
            </a:r>
            <a:r>
              <a:rPr lang="cs-CZ" sz="2800" dirty="0" smtClean="0">
                <a:solidFill>
                  <a:srgbClr val="00B050"/>
                </a:solidFill>
              </a:rPr>
              <a:t> zeleně </a:t>
            </a:r>
            <a:r>
              <a:rPr lang="cs-CZ" sz="2800" dirty="0" smtClean="0"/>
              <a:t>spojky, které spojují </a:t>
            </a:r>
            <a:r>
              <a:rPr lang="cs-CZ" sz="2800" dirty="0" smtClean="0">
                <a:solidFill>
                  <a:srgbClr val="00B050"/>
                </a:solidFill>
              </a:rPr>
              <a:t>slova</a:t>
            </a:r>
            <a:r>
              <a:rPr lang="cs-CZ" sz="2800" dirty="0" smtClean="0"/>
              <a:t> a </a:t>
            </a:r>
            <a:r>
              <a:rPr lang="cs-CZ" sz="2800" dirty="0" smtClean="0">
                <a:solidFill>
                  <a:srgbClr val="FF0000"/>
                </a:solidFill>
              </a:rPr>
              <a:t>červeně</a:t>
            </a:r>
            <a:r>
              <a:rPr lang="cs-CZ" sz="2800" dirty="0" smtClean="0"/>
              <a:t> spojky, které spojují </a:t>
            </a:r>
            <a:r>
              <a:rPr lang="cs-CZ" sz="2800" dirty="0" smtClean="0">
                <a:solidFill>
                  <a:srgbClr val="FF0000"/>
                </a:solidFill>
              </a:rPr>
              <a:t>věty</a:t>
            </a:r>
            <a:r>
              <a:rPr lang="cs-CZ" sz="2800" dirty="0" smtClean="0"/>
              <a:t>.</a:t>
            </a:r>
          </a:p>
          <a:p>
            <a:endParaRPr lang="cs-CZ" sz="2800" dirty="0"/>
          </a:p>
          <a:p>
            <a:r>
              <a:rPr lang="cs-CZ" sz="2800" dirty="0" smtClean="0"/>
              <a:t>K obědu jsme měli maso a rýži. Ve škole rád počítám i čtení mě baví. Nejím knedlíky ani brambory. Půjdu ven nebo si budu číst. Mám rád psy i kočky. Průvodčí zapískal a vlak se rozjel. Jirka nesportuje ani Míšu sport nebaví. Ve škole pijeme vodu nebo čaj.</a:t>
            </a:r>
          </a:p>
          <a:p>
            <a:endParaRPr lang="cs-CZ" sz="2800" dirty="0"/>
          </a:p>
        </p:txBody>
      </p:sp>
    </p:spTree>
    <p:extLst>
      <p:ext uri="{BB962C8B-B14F-4D97-AF65-F5344CB8AC3E}">
        <p14:creationId xmlns:p14="http://schemas.microsoft.com/office/powerpoint/2010/main" val="2750115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1124744"/>
            <a:ext cx="8280920" cy="6986528"/>
          </a:xfrm>
          <a:prstGeom prst="rect">
            <a:avLst/>
          </a:prstGeom>
          <a:noFill/>
        </p:spPr>
        <p:txBody>
          <a:bodyPr wrap="square" rtlCol="0">
            <a:spAutoFit/>
          </a:bodyPr>
          <a:lstStyle/>
          <a:p>
            <a:r>
              <a:rPr lang="cs-CZ" sz="2800" dirty="0" smtClean="0"/>
              <a:t>Také slova </a:t>
            </a:r>
            <a:r>
              <a:rPr lang="cs-CZ" sz="2800" dirty="0" smtClean="0">
                <a:solidFill>
                  <a:srgbClr val="FF0000"/>
                </a:solidFill>
              </a:rPr>
              <a:t>ale, když, aby, protože, že </a:t>
            </a:r>
            <a:r>
              <a:rPr lang="cs-CZ" sz="2800" dirty="0" smtClean="0"/>
              <a:t>a další jsou </a:t>
            </a:r>
            <a:r>
              <a:rPr lang="cs-CZ" sz="2800" dirty="0" smtClean="0">
                <a:solidFill>
                  <a:srgbClr val="FF0000"/>
                </a:solidFill>
              </a:rPr>
              <a:t>spojky</a:t>
            </a:r>
            <a:r>
              <a:rPr lang="cs-CZ" sz="2800" dirty="0" smtClean="0"/>
              <a:t>. </a:t>
            </a:r>
          </a:p>
          <a:p>
            <a:r>
              <a:rPr lang="cs-CZ" sz="2800" dirty="0" smtClean="0"/>
              <a:t>Před těmito spojkami </a:t>
            </a:r>
            <a:r>
              <a:rPr lang="cs-CZ" sz="2800" dirty="0" smtClean="0">
                <a:solidFill>
                  <a:srgbClr val="FF0000"/>
                </a:solidFill>
              </a:rPr>
              <a:t>čárku píšeme</a:t>
            </a:r>
            <a:r>
              <a:rPr lang="cs-CZ" sz="2800" dirty="0" smtClean="0"/>
              <a:t>.</a:t>
            </a:r>
          </a:p>
          <a:p>
            <a:endParaRPr lang="cs-CZ" sz="2800" dirty="0"/>
          </a:p>
          <a:p>
            <a:r>
              <a:rPr lang="cs-CZ" sz="2800" dirty="0" smtClean="0"/>
              <a:t>Budu rád, když mi pomůžeš. Pepík není ve škole, protože je nemocný. Zavolím Evě, aby ke mně odpoledne přišla. Kuba si prohlíží obrázky, ale číst ještě neumí. Roman mi říkal, že má nové kolo.</a:t>
            </a:r>
          </a:p>
          <a:p>
            <a:r>
              <a:rPr lang="cs-CZ" sz="2800" dirty="0" smtClean="0">
                <a:solidFill>
                  <a:srgbClr val="00B050"/>
                </a:solidFill>
              </a:rPr>
              <a:t>Najdi spojky a vymysli další podobné věty.</a:t>
            </a:r>
          </a:p>
          <a:p>
            <a:endParaRPr lang="cs-CZ" sz="2800" dirty="0"/>
          </a:p>
          <a:p>
            <a:r>
              <a:rPr lang="cs-CZ" sz="2800" dirty="0" smtClean="0"/>
              <a:t>_, ale _.  _,když _. (Když _, _.)  _, aby _. </a:t>
            </a:r>
            <a:r>
              <a:rPr lang="cs-CZ" sz="2800" dirty="0"/>
              <a:t>_</a:t>
            </a:r>
            <a:r>
              <a:rPr lang="cs-CZ" sz="2800" dirty="0" smtClean="0"/>
              <a:t>, protože _. </a:t>
            </a:r>
          </a:p>
          <a:p>
            <a:r>
              <a:rPr lang="cs-CZ" sz="2800" dirty="0" smtClean="0"/>
              <a:t>_, že_.</a:t>
            </a:r>
          </a:p>
          <a:p>
            <a:endParaRPr lang="cs-CZ" sz="2800" dirty="0" smtClean="0"/>
          </a:p>
          <a:p>
            <a:endParaRPr lang="cs-CZ" sz="2800" dirty="0"/>
          </a:p>
          <a:p>
            <a:endParaRPr lang="cs-CZ" sz="2800" dirty="0" smtClean="0"/>
          </a:p>
          <a:p>
            <a:endParaRPr lang="cs-CZ" sz="2800" dirty="0"/>
          </a:p>
          <a:p>
            <a:endParaRPr lang="cs-CZ" sz="2800" dirty="0"/>
          </a:p>
        </p:txBody>
      </p:sp>
    </p:spTree>
    <p:extLst>
      <p:ext uri="{BB962C8B-B14F-4D97-AF65-F5344CB8AC3E}">
        <p14:creationId xmlns:p14="http://schemas.microsoft.com/office/powerpoint/2010/main" val="831923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2" y="698869"/>
            <a:ext cx="8352929" cy="6278642"/>
          </a:xfrm>
          <a:prstGeom prst="rect">
            <a:avLst/>
          </a:prstGeom>
          <a:noFill/>
        </p:spPr>
        <p:txBody>
          <a:bodyPr wrap="square" rtlCol="0">
            <a:spAutoFit/>
          </a:bodyPr>
          <a:lstStyle/>
          <a:p>
            <a:r>
              <a:rPr lang="cs-CZ" sz="3200" dirty="0" smtClean="0">
                <a:ln>
                  <a:solidFill>
                    <a:srgbClr val="FF0000"/>
                  </a:solidFill>
                </a:ln>
              </a:rPr>
              <a:t>Hledej spojky</a:t>
            </a:r>
          </a:p>
          <a:p>
            <a:endParaRPr lang="cs-CZ" sz="3200" dirty="0"/>
          </a:p>
          <a:p>
            <a:r>
              <a:rPr lang="cs-CZ" sz="3200" dirty="0" smtClean="0"/>
              <a:t>Pepík říká, že slunce je hvězda. Aničce se to nezdá, protože  slunce je veliké, svítí ve dne a každý den přejde celou oblohu. Hvězdy jsou malé, svítí v noci a jestli se v noci pohybují, ani si toho nevšimne, protože v noci spí. Má pravdu Pepík nebo má pravdu Anička?</a:t>
            </a:r>
          </a:p>
          <a:p>
            <a:endParaRPr lang="cs-CZ" sz="3200" dirty="0" smtClean="0"/>
          </a:p>
          <a:p>
            <a:r>
              <a:rPr lang="cs-CZ" sz="3200" dirty="0" smtClean="0">
                <a:ln>
                  <a:solidFill>
                    <a:srgbClr val="00B050"/>
                  </a:solidFill>
                </a:ln>
              </a:rPr>
              <a:t>Najdi správnou odpověď. </a:t>
            </a:r>
            <a:endParaRPr lang="cs-CZ" sz="3200" dirty="0">
              <a:ln>
                <a:solidFill>
                  <a:srgbClr val="00B050"/>
                </a:solidFill>
              </a:ln>
            </a:endParaRPr>
          </a:p>
          <a:p>
            <a:r>
              <a:rPr lang="cs-CZ" sz="3200" dirty="0" smtClean="0">
                <a:ln>
                  <a:solidFill>
                    <a:schemeClr val="tx2">
                      <a:lumMod val="60000"/>
                      <a:lumOff val="40000"/>
                    </a:schemeClr>
                  </a:solidFill>
                </a:ln>
              </a:rPr>
              <a:t>Kde budeš hledat?</a:t>
            </a:r>
            <a:endParaRPr lang="cs-CZ" sz="3200" dirty="0">
              <a:ln>
                <a:solidFill>
                  <a:schemeClr val="tx2">
                    <a:lumMod val="60000"/>
                    <a:lumOff val="40000"/>
                  </a:schemeClr>
                </a:solidFill>
              </a:ln>
            </a:endParaRPr>
          </a:p>
          <a:p>
            <a:endParaRPr lang="cs-CZ" sz="3200" dirty="0" smtClean="0"/>
          </a:p>
          <a:p>
            <a:endParaRPr lang="cs-CZ" dirty="0"/>
          </a:p>
        </p:txBody>
      </p:sp>
      <p:pic>
        <p:nvPicPr>
          <p:cNvPr id="1026" name="Picture 2" descr="C:\Users\nb2\AppData\Local\Microsoft\Windows\Temporary Internet Files\Content.IE5\YP0SLJHK\MC90043521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7447" y="4077071"/>
            <a:ext cx="1828969" cy="2416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958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5800947" cy="954107"/>
          </a:xfrm>
          <a:prstGeom prst="rect">
            <a:avLst/>
          </a:prstGeom>
          <a:noFill/>
        </p:spPr>
        <p:txBody>
          <a:bodyPr wrap="none" rtlCol="0">
            <a:spAutoFit/>
          </a:bodyPr>
          <a:lstStyle/>
          <a:p>
            <a:r>
              <a:rPr lang="cs-CZ" sz="2800" dirty="0" smtClean="0"/>
              <a:t>Použité zdroje: kliparty </a:t>
            </a:r>
            <a:r>
              <a:rPr lang="cs-CZ" sz="2800" smtClean="0"/>
              <a:t>PowerPointu – </a:t>
            </a:r>
            <a:br>
              <a:rPr lang="cs-CZ" sz="2800" smtClean="0"/>
            </a:br>
            <a:r>
              <a:rPr lang="cs-CZ" sz="2800" smtClean="0"/>
              <a:t>www.office.microsoft.com</a:t>
            </a:r>
            <a:endParaRPr lang="cs-CZ" sz="2800" dirty="0"/>
          </a:p>
        </p:txBody>
      </p:sp>
    </p:spTree>
    <p:extLst>
      <p:ext uri="{BB962C8B-B14F-4D97-AF65-F5344CB8AC3E}">
        <p14:creationId xmlns:p14="http://schemas.microsoft.com/office/powerpoint/2010/main" val="3863882789"/>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288</TotalTime>
  <Words>402</Words>
  <Application>Microsoft Office PowerPoint</Application>
  <PresentationFormat>Předvádění na obrazovce (4:3)</PresentationFormat>
  <Paragraphs>43</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Slova a, i, ani, nebo spojují slova, říkáme jim spojky Zpravidla před nimi nepíšeme čárku</vt:lpstr>
      <vt:lpstr>Spojky:   a    i    ani    nebo</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Spojky:   a    i    ani    nebo</dc:title>
  <dc:creator>nb2</dc:creator>
  <cp:lastModifiedBy>jitka</cp:lastModifiedBy>
  <cp:revision>18</cp:revision>
  <dcterms:created xsi:type="dcterms:W3CDTF">2014-02-09T20:15:41Z</dcterms:created>
  <dcterms:modified xsi:type="dcterms:W3CDTF">2014-03-14T21:10:47Z</dcterms:modified>
</cp:coreProperties>
</file>