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348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50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257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871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17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466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939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493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099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744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052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5A97F4-6F54-4A22-A3C7-C270D615276E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A9E579-E026-45C5-A83E-82BB8A36E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692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348880"/>
            <a:ext cx="72728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Název školy: </a:t>
            </a:r>
            <a:r>
              <a:rPr lang="cs-CZ" sz="2400" b="1" dirty="0"/>
              <a:t>ZÁKLADNÍ ŠKOLA A MATEŘSKÁ ŠKOLA NEDOMICE, okres Mělník</a:t>
            </a:r>
          </a:p>
          <a:p>
            <a:r>
              <a:rPr lang="cs-CZ" sz="2400" dirty="0"/>
              <a:t>Číslo operačního programu: </a:t>
            </a:r>
          </a:p>
          <a:p>
            <a:r>
              <a:rPr lang="cs-CZ" sz="2400" dirty="0"/>
              <a:t>Předmět: </a:t>
            </a:r>
            <a:r>
              <a:rPr lang="cs-CZ" sz="2400" b="1" dirty="0"/>
              <a:t>Jazyk a jazyková komunikace</a:t>
            </a:r>
          </a:p>
          <a:p>
            <a:r>
              <a:rPr lang="cs-CZ" sz="2400" dirty="0"/>
              <a:t>Ročník: </a:t>
            </a:r>
            <a:r>
              <a:rPr lang="cs-CZ" sz="2400" b="1" dirty="0"/>
              <a:t>2.</a:t>
            </a:r>
            <a:endParaRPr lang="cs-CZ" sz="2400" b="1" i="1" dirty="0"/>
          </a:p>
          <a:p>
            <a:r>
              <a:rPr lang="cs-CZ" sz="2400" i="1" dirty="0"/>
              <a:t>Téma: </a:t>
            </a:r>
            <a:r>
              <a:rPr lang="cs-CZ" sz="2400" b="1" i="1" dirty="0" smtClean="0"/>
              <a:t>VY_12_INOVACE_26_C</a:t>
            </a:r>
            <a:r>
              <a:rPr lang="cs-CZ" sz="2400" b="1" dirty="0" smtClean="0"/>
              <a:t>J_02_MG</a:t>
            </a:r>
            <a:endParaRPr lang="cs-CZ" sz="2400" b="1" dirty="0"/>
          </a:p>
          <a:p>
            <a:r>
              <a:rPr lang="cs-CZ" sz="2400" dirty="0"/>
              <a:t>Název: </a:t>
            </a:r>
            <a:r>
              <a:rPr lang="cs-CZ" sz="2400" b="1" dirty="0" smtClean="0"/>
              <a:t>Divní kamarádi</a:t>
            </a:r>
            <a:endParaRPr lang="cs-CZ" sz="2400" b="1" dirty="0"/>
          </a:p>
          <a:p>
            <a:r>
              <a:rPr lang="cs-CZ" sz="2400" dirty="0"/>
              <a:t>Autor: </a:t>
            </a:r>
            <a:r>
              <a:rPr lang="cs-CZ" sz="2400" b="1" dirty="0"/>
              <a:t>Mgr. Marie </a:t>
            </a:r>
            <a:r>
              <a:rPr lang="cs-CZ" sz="2400" b="1" dirty="0" err="1"/>
              <a:t>Gregorovičová</a:t>
            </a:r>
            <a:endParaRPr lang="cs-CZ" sz="2400" b="1" dirty="0"/>
          </a:p>
          <a:p>
            <a:r>
              <a:rPr lang="cs-CZ" sz="2400" dirty="0"/>
              <a:t>Popis</a:t>
            </a:r>
            <a:r>
              <a:rPr lang="cs-CZ" sz="2400" dirty="0" smtClean="0"/>
              <a:t>: </a:t>
            </a:r>
            <a:r>
              <a:rPr lang="cs-CZ" sz="2400" b="1" dirty="0" smtClean="0"/>
              <a:t>Vyhledávání informace v textu, slovní význam, slabiky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88" y="3867"/>
            <a:ext cx="7705725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6722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8523039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Divní kamarádi</a:t>
            </a:r>
          </a:p>
          <a:p>
            <a:r>
              <a:rPr lang="cs-CZ" sz="2800" dirty="0" smtClean="0"/>
              <a:t>Byli jednou dva divní kamarádi. První měl 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lavu, krk a </a:t>
            </a:r>
          </a:p>
          <a:p>
            <a:r>
              <a:rPr lang="cs-CZ" sz="2800" dirty="0" smtClean="0"/>
              <a:t>těl</a:t>
            </a:r>
            <a:r>
              <a:rPr lang="cs-CZ" sz="2800" dirty="0" smtClean="0">
                <a:solidFill>
                  <a:srgbClr val="FF0000"/>
                </a:solidFill>
              </a:rPr>
              <a:t>o</a:t>
            </a:r>
            <a:r>
              <a:rPr lang="cs-CZ" sz="2800" dirty="0" smtClean="0"/>
              <a:t> na kterém seděla kobylka, čtyři kolíčky a v těle jedn</a:t>
            </a:r>
            <a:r>
              <a:rPr lang="cs-CZ" sz="2800" dirty="0" smtClean="0">
                <a:solidFill>
                  <a:srgbClr val="FF0000"/>
                </a:solidFill>
              </a:rPr>
              <a:t>u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malou dušičku. Čtyři kolíčky napínaly čtyři dlouhá, </a:t>
            </a:r>
          </a:p>
          <a:p>
            <a:r>
              <a:rPr lang="cs-CZ" sz="2800" dirty="0" smtClean="0"/>
              <a:t>různě tenká 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třívka, která časem vyměni</a:t>
            </a:r>
            <a:r>
              <a:rPr lang="cs-CZ" sz="2800" dirty="0" smtClean="0">
                <a:solidFill>
                  <a:srgbClr val="FF0000"/>
                </a:solidFill>
              </a:rPr>
              <a:t>l</a:t>
            </a:r>
            <a:r>
              <a:rPr lang="cs-CZ" sz="2800" dirty="0" smtClean="0"/>
              <a:t> za hedvábí </a:t>
            </a:r>
          </a:p>
          <a:p>
            <a:r>
              <a:rPr lang="cs-CZ" sz="2800" dirty="0" smtClean="0"/>
              <a:t>a kov n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bo za umělou hmotu.</a:t>
            </a:r>
          </a:p>
          <a:p>
            <a:r>
              <a:rPr lang="cs-CZ" sz="2800" dirty="0" smtClean="0"/>
              <a:t>Druhý kamarád  byl vla</a:t>
            </a:r>
            <a:r>
              <a:rPr lang="cs-CZ" sz="2800" dirty="0" smtClean="0">
                <a:solidFill>
                  <a:srgbClr val="0070C0"/>
                </a:solidFill>
              </a:rPr>
              <a:t>s</a:t>
            </a:r>
            <a:r>
              <a:rPr lang="cs-CZ" sz="2800" dirty="0" smtClean="0"/>
              <a:t>tně jen prut na které</a:t>
            </a:r>
            <a:r>
              <a:rPr lang="cs-CZ" sz="2800" dirty="0" smtClean="0">
                <a:solidFill>
                  <a:srgbClr val="0070C0"/>
                </a:solidFill>
              </a:rPr>
              <a:t>m</a:t>
            </a:r>
            <a:r>
              <a:rPr lang="cs-CZ" sz="2800" dirty="0" smtClean="0"/>
              <a:t> seděla </a:t>
            </a:r>
          </a:p>
          <a:p>
            <a:r>
              <a:rPr lang="cs-CZ" sz="2800" dirty="0" smtClean="0"/>
              <a:t>žabka, která držela kus koňského ocasu a vší silou si ho </a:t>
            </a:r>
          </a:p>
          <a:p>
            <a:r>
              <a:rPr lang="cs-CZ" sz="2800" dirty="0" smtClean="0"/>
              <a:t>k sobě od konce prutu přitahovala.</a:t>
            </a:r>
          </a:p>
          <a:p>
            <a:r>
              <a:rPr lang="cs-CZ" sz="2800" dirty="0" smtClean="0"/>
              <a:t>Kd</a:t>
            </a:r>
            <a:r>
              <a:rPr lang="cs-CZ" sz="2800" dirty="0" smtClean="0">
                <a:solidFill>
                  <a:srgbClr val="0070C0"/>
                </a:solidFill>
              </a:rPr>
              <a:t>y</a:t>
            </a:r>
            <a:r>
              <a:rPr lang="cs-CZ" sz="2800" dirty="0" smtClean="0"/>
              <a:t>ž se ti dva spolu sešli, kvíleli a vrzali, že si kdekdo </a:t>
            </a:r>
          </a:p>
          <a:p>
            <a:r>
              <a:rPr lang="cs-CZ" sz="2800" dirty="0" smtClean="0"/>
              <a:t>zacpával uši, ale po </a:t>
            </a:r>
            <a:r>
              <a:rPr lang="cs-CZ" sz="2800" dirty="0" smtClean="0">
                <a:solidFill>
                  <a:srgbClr val="0070C0"/>
                </a:solidFill>
              </a:rPr>
              <a:t>č</a:t>
            </a:r>
            <a:r>
              <a:rPr lang="cs-CZ" sz="2800" dirty="0" smtClean="0"/>
              <a:t>ase si začali rozumět, šlo jim to lép</a:t>
            </a:r>
            <a:r>
              <a:rPr lang="cs-CZ" sz="2800" dirty="0" smtClean="0">
                <a:solidFill>
                  <a:srgbClr val="0070C0"/>
                </a:solidFill>
              </a:rPr>
              <a:t>e</a:t>
            </a:r>
          </a:p>
          <a:p>
            <a:r>
              <a:rPr lang="cs-CZ" sz="2800" dirty="0" smtClean="0"/>
              <a:t>a lépe, s písničkami se vydali  do </a:t>
            </a:r>
            <a:r>
              <a:rPr lang="cs-CZ" sz="2800" dirty="0" smtClean="0">
                <a:solidFill>
                  <a:srgbClr val="0070C0"/>
                </a:solidFill>
              </a:rPr>
              <a:t>c</a:t>
            </a:r>
            <a:r>
              <a:rPr lang="cs-CZ" sz="2800" dirty="0" smtClean="0"/>
              <a:t>elého světa  rozdávat </a:t>
            </a:r>
          </a:p>
          <a:p>
            <a:r>
              <a:rPr lang="cs-CZ" sz="2800" dirty="0" smtClean="0"/>
              <a:t>lidem radost.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Víš, jak se divní kamarádi jmenovali?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57277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05939"/>
            <a:ext cx="82089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Správnou odpověď ti prozradí  barevně odlišná</a:t>
            </a:r>
          </a:p>
          <a:p>
            <a:r>
              <a:rPr lang="cs-CZ" sz="2800" dirty="0" smtClean="0"/>
              <a:t>písmena v textu.</a:t>
            </a:r>
          </a:p>
          <a:p>
            <a:endParaRPr lang="cs-CZ" sz="2800" dirty="0"/>
          </a:p>
          <a:p>
            <a:r>
              <a:rPr lang="cs-CZ" sz="2800" dirty="0" smtClean="0"/>
              <a:t>Jaký je jejich nadřazený název?</a:t>
            </a:r>
          </a:p>
          <a:p>
            <a:endParaRPr lang="cs-CZ" sz="2800" dirty="0"/>
          </a:p>
          <a:p>
            <a:r>
              <a:rPr lang="cs-CZ" sz="2800" dirty="0" smtClean="0"/>
              <a:t>Rozlušti názvy dalších „kamarádů“</a:t>
            </a:r>
          </a:p>
          <a:p>
            <a:endParaRPr lang="cs-CZ" sz="2800" dirty="0"/>
          </a:p>
          <a:p>
            <a:r>
              <a:rPr lang="cs-CZ" sz="2800" dirty="0" err="1">
                <a:solidFill>
                  <a:srgbClr val="0070C0"/>
                </a:solidFill>
              </a:rPr>
              <a:t>r</a:t>
            </a:r>
            <a:r>
              <a:rPr lang="cs-CZ" sz="2800" dirty="0" err="1" smtClean="0">
                <a:solidFill>
                  <a:srgbClr val="0070C0"/>
                </a:solidFill>
              </a:rPr>
              <a:t>akyta</a:t>
            </a:r>
            <a:r>
              <a:rPr lang="cs-CZ" sz="2800" dirty="0" smtClean="0">
                <a:solidFill>
                  <a:srgbClr val="0070C0"/>
                </a:solidFill>
              </a:rPr>
              <a:t>, </a:t>
            </a:r>
            <a:r>
              <a:rPr lang="cs-CZ" sz="2800" dirty="0" err="1" smtClean="0">
                <a:solidFill>
                  <a:srgbClr val="0070C0"/>
                </a:solidFill>
              </a:rPr>
              <a:t>saba</a:t>
            </a:r>
            <a:r>
              <a:rPr lang="cs-CZ" sz="2800" dirty="0" smtClean="0">
                <a:solidFill>
                  <a:srgbClr val="0070C0"/>
                </a:solidFill>
              </a:rPr>
              <a:t>, </a:t>
            </a:r>
            <a:r>
              <a:rPr lang="cs-CZ" sz="2800" dirty="0" err="1" smtClean="0">
                <a:solidFill>
                  <a:srgbClr val="0070C0"/>
                </a:solidFill>
              </a:rPr>
              <a:t>olavi</a:t>
            </a:r>
            <a:r>
              <a:rPr lang="cs-CZ" sz="2800" dirty="0" smtClean="0">
                <a:solidFill>
                  <a:srgbClr val="0070C0"/>
                </a:solidFill>
              </a:rPr>
              <a:t>, </a:t>
            </a:r>
            <a:r>
              <a:rPr lang="cs-CZ" sz="2800" dirty="0" err="1" smtClean="0">
                <a:solidFill>
                  <a:srgbClr val="0070C0"/>
                </a:solidFill>
              </a:rPr>
              <a:t>benbu</a:t>
            </a:r>
            <a:r>
              <a:rPr lang="cs-CZ" sz="2800" dirty="0" smtClean="0">
                <a:solidFill>
                  <a:srgbClr val="0070C0"/>
                </a:solidFill>
              </a:rPr>
              <a:t>, </a:t>
            </a:r>
            <a:r>
              <a:rPr lang="cs-CZ" sz="2800" dirty="0" err="1" smtClean="0">
                <a:solidFill>
                  <a:srgbClr val="0070C0"/>
                </a:solidFill>
              </a:rPr>
              <a:t>lyneči</a:t>
            </a:r>
            <a:r>
              <a:rPr lang="cs-CZ" sz="2800" dirty="0" smtClean="0">
                <a:solidFill>
                  <a:srgbClr val="0070C0"/>
                </a:solidFill>
              </a:rPr>
              <a:t>, </a:t>
            </a:r>
            <a:r>
              <a:rPr lang="cs-CZ" sz="2800" dirty="0" err="1" smtClean="0">
                <a:solidFill>
                  <a:srgbClr val="0070C0"/>
                </a:solidFill>
              </a:rPr>
              <a:t>vírkla</a:t>
            </a:r>
            <a:r>
              <a:rPr lang="cs-CZ" sz="2800" dirty="0" smtClean="0">
                <a:solidFill>
                  <a:srgbClr val="0070C0"/>
                </a:solidFill>
              </a:rPr>
              <a:t>, </a:t>
            </a:r>
            <a:r>
              <a:rPr lang="cs-CZ" sz="2800" dirty="0" err="1" smtClean="0">
                <a:solidFill>
                  <a:srgbClr val="0070C0"/>
                </a:solidFill>
              </a:rPr>
              <a:t>naflét</a:t>
            </a:r>
            <a:r>
              <a:rPr lang="cs-CZ" sz="2800" dirty="0" smtClean="0">
                <a:solidFill>
                  <a:srgbClr val="0070C0"/>
                </a:solidFill>
              </a:rPr>
              <a:t>, </a:t>
            </a:r>
            <a:r>
              <a:rPr lang="cs-CZ" sz="2800" dirty="0" err="1" smtClean="0">
                <a:solidFill>
                  <a:srgbClr val="0070C0"/>
                </a:solidFill>
              </a:rPr>
              <a:t>katrub</a:t>
            </a:r>
            <a:endParaRPr lang="cs-CZ" sz="28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795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24744"/>
            <a:ext cx="5457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 kliparty PowerPointu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4394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nb2\AppData\Local\Microsoft\Windows\Temporary Internet Files\Content.IE5\1LGYA06Z\MC9003596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81792">
            <a:off x="1115616" y="692696"/>
            <a:ext cx="1795462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nb2\AppData\Local\Microsoft\Windows\Temporary Internet Files\Content.IE5\UC54R44O\MC9003036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80269">
            <a:off x="565732" y="3755933"/>
            <a:ext cx="1724025" cy="178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b2\AppData\Local\Microsoft\Windows\Temporary Internet Files\Content.IE5\YP0SLJHK\MC9001509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688" y="477334"/>
            <a:ext cx="1317625" cy="148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b2\AppData\Local\Microsoft\Windows\Temporary Internet Files\Content.IE5\0RH5VBVK\MC9003053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323" y="692696"/>
            <a:ext cx="1349747" cy="3409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b2\AppData\Local\Microsoft\Windows\Temporary Internet Files\Content.IE5\1LGYA06Z\MC9003053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27916"/>
            <a:ext cx="2555354" cy="217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b2\AppData\Local\Microsoft\Windows\Temporary Internet Files\Content.IE5\1LGYA06Z\MC9003127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75" y="4532313"/>
            <a:ext cx="1824038" cy="164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b2\AppData\Local\Microsoft\Windows\Temporary Internet Files\Content.IE5\UC54R44O\MC9003906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587" y="925513"/>
            <a:ext cx="1901958" cy="250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b2\AppData\Local\Microsoft\Windows\Temporary Internet Files\Content.IE5\0RH5VBVK\MC9003564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563" y="2414994"/>
            <a:ext cx="1658937" cy="1703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764704"/>
            <a:ext cx="1015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housle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764704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basa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1226369"/>
            <a:ext cx="959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kytara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764704"/>
            <a:ext cx="913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flétna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2" y="5805264"/>
            <a:ext cx="986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buben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26581" y="3266687"/>
            <a:ext cx="910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činely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6173788"/>
            <a:ext cx="854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klavír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5805264"/>
            <a:ext cx="774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viola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397680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229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nb2</cp:lastModifiedBy>
  <cp:revision>9</cp:revision>
  <dcterms:created xsi:type="dcterms:W3CDTF">2014-03-06T17:47:42Z</dcterms:created>
  <dcterms:modified xsi:type="dcterms:W3CDTF">2014-03-08T12:25:41Z</dcterms:modified>
</cp:coreProperties>
</file>