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6"/>
  </p:notesMasterIdLst>
  <p:sldIdLst>
    <p:sldId id="256" r:id="rId2"/>
    <p:sldId id="262" r:id="rId3"/>
    <p:sldId id="273" r:id="rId4"/>
    <p:sldId id="263" r:id="rId5"/>
    <p:sldId id="271" r:id="rId6"/>
    <p:sldId id="265" r:id="rId7"/>
    <p:sldId id="272" r:id="rId8"/>
    <p:sldId id="264" r:id="rId9"/>
    <p:sldId id="266" r:id="rId10"/>
    <p:sldId id="267" r:id="rId11"/>
    <p:sldId id="268" r:id="rId12"/>
    <p:sldId id="269" r:id="rId13"/>
    <p:sldId id="270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ČR – Kvíz (povrch, vodstvo)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Autor:Mgr. Jana Strejčková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Listopad/2013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Autor:Mgr. Jana Strejčková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Listopad/2013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ČR – Kvíz (povrch, vodstvo)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9.3.2014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9.3.2014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%C5%9Anie%C5%BCka_z_zachodu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Materiál slouží k zopakování, procvičení učiva Vodstva, povrchu ČR.</a:t>
            </a:r>
          </a:p>
          <a:p>
            <a:r>
              <a:rPr lang="cs-CZ" dirty="0" smtClean="0"/>
              <a:t>Časová dotace: 20min.</a:t>
            </a:r>
          </a:p>
          <a:p>
            <a:r>
              <a:rPr lang="cs-CZ" dirty="0" smtClean="0"/>
              <a:t>Materiál je určen pro žáky 4. případně 5.ročníku.</a:t>
            </a:r>
          </a:p>
          <a:p>
            <a:r>
              <a:rPr lang="cs-CZ" dirty="0" smtClean="0"/>
              <a:t>Pomocí kvízových otázek si žáci zábavnou formou zopakují důležité informace dané látky.</a:t>
            </a:r>
          </a:p>
          <a:p>
            <a:r>
              <a:rPr lang="cs-CZ" dirty="0" smtClean="0"/>
              <a:t>Listy č. 3-11 kvízové otázky, vždy se nabídnou 3 možnosti, při kliknutí na odpověď se </a:t>
            </a:r>
            <a:r>
              <a:rPr lang="cs-CZ" dirty="0" smtClean="0"/>
              <a:t>ukáže, </a:t>
            </a:r>
            <a:r>
              <a:rPr lang="cs-CZ" dirty="0" smtClean="0"/>
              <a:t>zda zvolená odpověď je </a:t>
            </a:r>
            <a:r>
              <a:rPr lang="cs-CZ" dirty="0" smtClean="0"/>
              <a:t>správná (</a:t>
            </a:r>
            <a:r>
              <a:rPr lang="cs-CZ" dirty="0" smtClean="0"/>
              <a:t>odpověď se zvýrazní a špatná zmizí) či špatná (odpověď zmizí). List č. 12 pomocí pera žáci spojují dvojice, které k sobě patří.</a:t>
            </a:r>
          </a:p>
          <a:p>
            <a:r>
              <a:rPr lang="cs-CZ" dirty="0" smtClean="0"/>
              <a:t>Materiál slouží k interaktivní výuce.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347864" y="1700808"/>
            <a:ext cx="384752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K</a:t>
            </a:r>
            <a:r>
              <a:rPr lang="cs-CZ" sz="8800" dirty="0" smtClean="0"/>
              <a:t>  </a:t>
            </a:r>
            <a:r>
              <a:rPr lang="cs-CZ" sz="8800" dirty="0" smtClean="0">
                <a:solidFill>
                  <a:srgbClr val="FF0000"/>
                </a:solidFill>
              </a:rPr>
              <a:t>V</a:t>
            </a:r>
            <a:r>
              <a:rPr lang="cs-CZ" sz="8800" dirty="0" smtClean="0"/>
              <a:t>  </a:t>
            </a:r>
            <a:r>
              <a:rPr lang="cs-CZ" sz="8800" dirty="0" smtClean="0">
                <a:solidFill>
                  <a:srgbClr val="FFC000"/>
                </a:solidFill>
              </a:rPr>
              <a:t>Í</a:t>
            </a:r>
            <a:r>
              <a:rPr lang="cs-CZ" sz="8800" dirty="0" smtClean="0"/>
              <a:t>  </a:t>
            </a:r>
            <a:r>
              <a:rPr lang="cs-CZ" sz="8800" dirty="0" smtClean="0">
                <a:solidFill>
                  <a:schemeClr val="accent3">
                    <a:lumMod val="75000"/>
                  </a:schemeClr>
                </a:solidFill>
              </a:rPr>
              <a:t>Z</a:t>
            </a:r>
            <a:endParaRPr lang="cs-CZ" sz="88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04048" y="3068960"/>
            <a:ext cx="29851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povrch, vodstvo</a:t>
            </a:r>
            <a:endParaRPr lang="cs-CZ" sz="3200" dirty="0"/>
          </a:p>
        </p:txBody>
      </p:sp>
      <p:pic>
        <p:nvPicPr>
          <p:cNvPr id="1027" name="Picture 3" descr="C:\Users\baudyš\AppData\Local\Microsoft\Windows\Temporary Internet Files\Content.IE5\MUYP6MID\MC9004247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4581128"/>
            <a:ext cx="1752600" cy="1746250"/>
          </a:xfrm>
          <a:prstGeom prst="rect">
            <a:avLst/>
          </a:prstGeom>
          <a:noFill/>
        </p:spPr>
      </p:pic>
      <p:pic>
        <p:nvPicPr>
          <p:cNvPr id="1029" name="Picture 5" descr="C:\Users\baudyš\AppData\Local\Microsoft\Windows\Temporary Internet Files\Content.IE5\67HZ3ROC\MP90044862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88640"/>
            <a:ext cx="1928656" cy="2889576"/>
          </a:xfrm>
          <a:prstGeom prst="rect">
            <a:avLst/>
          </a:prstGeom>
          <a:noFill/>
        </p:spPr>
      </p:pic>
      <p:pic>
        <p:nvPicPr>
          <p:cNvPr id="1032" name="Picture 8" descr="C:\Users\baudyš\AppData\Local\Microsoft\Windows\Temporary Internet Files\Content.IE5\07WXUHWB\MC90044175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2492896"/>
            <a:ext cx="2194560" cy="219456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1026" name="Picture 2" descr="Soubor:&amp;Sacute;nie&amp;zdot;ka z zachod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268760"/>
            <a:ext cx="4464496" cy="334837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835696" y="332656"/>
            <a:ext cx="43524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Poznáš, </a:t>
            </a:r>
            <a:r>
              <a:rPr lang="cs-CZ" sz="2400" dirty="0" smtClean="0"/>
              <a:t>jaká hora je na obrázku?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44008" y="4365104"/>
            <a:ext cx="264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52120" y="2564904"/>
            <a:ext cx="244419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Lysá hora</a:t>
            </a:r>
            <a:endParaRPr lang="cs-CZ" sz="4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652120" y="1412776"/>
            <a:ext cx="18870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Praděd</a:t>
            </a:r>
            <a:endParaRPr lang="cs-CZ" sz="4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80112" y="3861048"/>
            <a:ext cx="187904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Sněžka</a:t>
            </a:r>
            <a:endParaRPr lang="cs-CZ" sz="4400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1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42" presetID="2" presetClass="exit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2" presetClass="exit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9" grpId="0"/>
      <p:bldP spid="9" grpId="1"/>
      <p:bldP spid="9" grpId="2"/>
      <p:bldP spid="11" grpId="0"/>
      <p:bldP spid="11" grpId="1"/>
      <p:bldP spid="11" grpId="2"/>
      <p:bldP spid="12" grpId="0"/>
      <p:bldP spid="12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3" name="Elipsa 2"/>
          <p:cNvSpPr/>
          <p:nvPr/>
        </p:nvSpPr>
        <p:spPr>
          <a:xfrm>
            <a:off x="1799184" y="2132856"/>
            <a:ext cx="7344816" cy="3168352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Sněžka je naše nejvyšší hora, měří .............m </a:t>
            </a:r>
            <a:r>
              <a:rPr lang="cs-CZ" sz="3600" dirty="0" err="1" smtClean="0"/>
              <a:t>n.m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95736" y="15567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51920" y="764704"/>
            <a:ext cx="165942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1 602</a:t>
            </a:r>
            <a:endParaRPr lang="cs-CZ" sz="5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76256" y="1268760"/>
            <a:ext cx="165942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1 206</a:t>
            </a:r>
            <a:endParaRPr lang="cs-CZ" sz="5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1412776"/>
            <a:ext cx="160011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1 622</a:t>
            </a:r>
            <a:endParaRPr lang="cs-CZ" sz="5400" dirty="0"/>
          </a:p>
        </p:txBody>
      </p:sp>
      <p:pic>
        <p:nvPicPr>
          <p:cNvPr id="1027" name="Picture 3" descr="C:\Users\baudyš\AppData\Local\Microsoft\Windows\Temporary Internet Files\Content.IE5\UBSZVTVZ\dglxasset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1" y="4941168"/>
            <a:ext cx="2599045" cy="173202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3.0997E-7 L 0.12969 0.40504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5" y="202"/>
                                    </p:animMotion>
                                  </p:childTnLst>
                                </p:cTn>
                              </p:par>
                              <p:par>
                                <p:cTn id="46" presetID="2" presetClass="exit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" presetClass="exit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" grpId="0" animBg="1"/>
      <p:bldP spid="6" grpId="0"/>
      <p:bldP spid="6" grpId="1"/>
      <p:bldP spid="7" grpId="0"/>
      <p:bldP spid="7" grpId="1"/>
      <p:bldP spid="7" grpId="2"/>
      <p:bldP spid="8" grpId="0"/>
      <p:bldP spid="8" grpId="1"/>
      <p:bldP spid="8" grpId="2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476672"/>
            <a:ext cx="820769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Krajinu, </a:t>
            </a:r>
            <a:r>
              <a:rPr lang="cs-CZ" sz="2400" dirty="0" smtClean="0"/>
              <a:t>jejíž nadmořská výška nepřesahuje </a:t>
            </a:r>
            <a:r>
              <a:rPr lang="cs-CZ" sz="2400" dirty="0" smtClean="0"/>
              <a:t>200 m </a:t>
            </a:r>
            <a:r>
              <a:rPr lang="cs-CZ" sz="2400" dirty="0" smtClean="0"/>
              <a:t>nad </a:t>
            </a:r>
            <a:r>
              <a:rPr lang="cs-CZ" sz="2400" dirty="0" smtClean="0"/>
              <a:t>mořem, </a:t>
            </a:r>
            <a:endParaRPr lang="cs-CZ" sz="2400" dirty="0" smtClean="0"/>
          </a:p>
          <a:p>
            <a:r>
              <a:rPr lang="cs-CZ" sz="2400" dirty="0" smtClean="0"/>
              <a:t>nazýváme?</a:t>
            </a:r>
            <a:endParaRPr lang="cs-CZ" sz="2400" dirty="0"/>
          </a:p>
        </p:txBody>
      </p:sp>
      <p:pic>
        <p:nvPicPr>
          <p:cNvPr id="24578" name="Picture 2" descr="Soubor:Zahorska lowland 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276872"/>
            <a:ext cx="4283968" cy="283812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300192" y="4653136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27584" y="1556792"/>
            <a:ext cx="20457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vysočina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91880" y="1628800"/>
            <a:ext cx="14494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nížina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68144" y="1556792"/>
            <a:ext cx="27943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pahorkatina</a:t>
            </a:r>
            <a:endParaRPr lang="cs-CZ" sz="4000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5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46" presetID="2" presetClass="exit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" presetClass="exit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9" grpId="1"/>
      <p:bldP spid="9" grpId="2"/>
      <p:bldP spid="10" grpId="0"/>
      <p:bldP spid="10" grpId="1"/>
      <p:bldP spid="11" grpId="0"/>
      <p:bldP spid="11" grpId="1"/>
      <p:bldP spid="11" grpId="2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3" name="Elipsa 2"/>
          <p:cNvSpPr/>
          <p:nvPr/>
        </p:nvSpPr>
        <p:spPr>
          <a:xfrm>
            <a:off x="827584" y="1340768"/>
            <a:ext cx="6480720" cy="2448272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Naše nejrozsáhlejší nížina je?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4293096"/>
            <a:ext cx="25523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1. </a:t>
            </a:r>
            <a:r>
              <a:rPr lang="cs-CZ" sz="2400" dirty="0" smtClean="0">
                <a:solidFill>
                  <a:srgbClr val="C00000"/>
                </a:solidFill>
              </a:rPr>
              <a:t>Dyjsko-svratecká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5301208"/>
            <a:ext cx="30171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2.Dolnomoravský</a:t>
            </a:r>
            <a:r>
              <a:rPr lang="cs-CZ" dirty="0" smtClean="0"/>
              <a:t> </a:t>
            </a:r>
            <a:r>
              <a:rPr lang="cs-CZ" sz="2400" dirty="0" smtClean="0">
                <a:solidFill>
                  <a:srgbClr val="C00000"/>
                </a:solidFill>
              </a:rPr>
              <a:t>úval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04248" y="6021288"/>
            <a:ext cx="16417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3. Polabská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7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38" presetID="2" presetClass="exit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2" presetClass="exit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4" grpId="2"/>
      <p:bldP spid="5" grpId="0"/>
      <p:bldP spid="5" grpId="1"/>
      <p:bldP spid="5" grpId="2"/>
      <p:bldP spid="6" grpId="0"/>
      <p:bldP spid="6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23554" name="Picture 2" descr="Soubor:Elevation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2708920"/>
            <a:ext cx="3312368" cy="215304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580112" y="476672"/>
            <a:ext cx="28632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Nadmořská výška je?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100392" y="4509120"/>
            <a:ext cx="292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67744" y="1052736"/>
            <a:ext cx="5551520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/>
            <a:r>
              <a:rPr lang="cs-CZ" sz="2800" dirty="0" smtClean="0"/>
              <a:t>Výška krajiny v metrech </a:t>
            </a:r>
          </a:p>
          <a:p>
            <a:pPr marL="342900" indent="-342900"/>
            <a:r>
              <a:rPr lang="cs-CZ" sz="2800" dirty="0" smtClean="0"/>
              <a:t>měřená od hladiny nejbližšího moře</a:t>
            </a:r>
          </a:p>
          <a:p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75656" y="2564904"/>
            <a:ext cx="515173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Vzdálenost od rovníku v metrech</a:t>
            </a:r>
          </a:p>
          <a:p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7504" y="4611231"/>
            <a:ext cx="6138219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800100" lvl="1" indent="-342900"/>
            <a:r>
              <a:rPr lang="cs-CZ" sz="2800" dirty="0" smtClean="0"/>
              <a:t>Výška krajiny v centimetrech</a:t>
            </a:r>
          </a:p>
          <a:p>
            <a:pPr marL="342900" indent="-342900"/>
            <a:r>
              <a:rPr lang="cs-CZ" sz="2800" dirty="0" smtClean="0"/>
              <a:t>     měřená od hladiny nejbližšího moře</a:t>
            </a:r>
          </a:p>
          <a:p>
            <a:pPr marL="342900" indent="-342900">
              <a:buAutoNum type="arabicPeriod"/>
            </a:pPr>
            <a:endParaRPr lang="cs-CZ" sz="2800" dirty="0" smtClean="0"/>
          </a:p>
          <a:p>
            <a:pPr marL="342900" indent="-342900">
              <a:buAutoNum type="arabicPeriod"/>
            </a:pPr>
            <a:endParaRPr lang="cs-CZ" sz="2800" dirty="0" smtClean="0"/>
          </a:p>
          <a:p>
            <a:endParaRPr lang="cs-CZ" sz="2800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5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2" presetClass="exit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2" presetClass="exit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9" grpId="0"/>
      <p:bldP spid="9" grpId="1"/>
      <p:bldP spid="10" grpId="0"/>
      <p:bldP spid="10" grpId="1"/>
      <p:bldP spid="10" grpId="2"/>
      <p:bldP spid="11" grpId="0"/>
      <p:bldP spid="11" grpId="1"/>
      <p:bldP spid="11" grpId="2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25602" name="Picture 2" descr="Soubor:Soutok Svratky a Svitavy za obvyklých podmíne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3212976"/>
            <a:ext cx="4536504" cy="30508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763688" y="332656"/>
            <a:ext cx="27911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Co vidíš na obrázku?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32040" y="5877272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03848" y="1268760"/>
            <a:ext cx="18710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Přítok řek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24128" y="1340768"/>
            <a:ext cx="23663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Pramen řeky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16016" y="2204864"/>
            <a:ext cx="20665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Soutok řek</a:t>
            </a:r>
            <a:endParaRPr lang="cs-CZ" sz="3200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2.31552E-6 L -0.38334 0.57645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2" y="288"/>
                                    </p:animMotion>
                                  </p:childTnLst>
                                </p:cTn>
                              </p:par>
                              <p:par>
                                <p:cTn id="46" presetID="2" presetClass="exit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" presetClass="exit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8" grpId="1"/>
      <p:bldP spid="8" grpId="2"/>
      <p:bldP spid="9" grpId="0"/>
      <p:bldP spid="9" grpId="1"/>
      <p:bldP spid="9" grpId="2"/>
      <p:bldP spid="10" grpId="0"/>
      <p:bldP spid="10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11560" y="476672"/>
            <a:ext cx="20681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Labe pramení?</a:t>
            </a:r>
            <a:endParaRPr lang="cs-CZ" sz="2400" dirty="0">
              <a:solidFill>
                <a:srgbClr val="C00000"/>
              </a:solidFill>
            </a:endParaRPr>
          </a:p>
        </p:txBody>
      </p:sp>
      <p:pic>
        <p:nvPicPr>
          <p:cNvPr id="26626" name="Picture 2" descr="Soubor:Elbe Spring in Karkonosze from N 17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3140968"/>
            <a:ext cx="4595664" cy="344674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211960" y="3429000"/>
            <a:ext cx="298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1124744"/>
            <a:ext cx="29642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v Krkonoších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23928" y="1988840"/>
            <a:ext cx="41569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v Orlických horách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56176" y="4005064"/>
            <a:ext cx="25426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na Šumavě</a:t>
            </a:r>
            <a:endParaRPr lang="cs-CZ" sz="4000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30" presetID="2" presetClass="exit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2" presetClass="exit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7" grpId="1"/>
      <p:bldP spid="9" grpId="0"/>
      <p:bldP spid="9" grpId="1"/>
      <p:bldP spid="9" grpId="2"/>
      <p:bldP spid="10" grpId="0"/>
      <p:bldP spid="10" grpId="1"/>
      <p:bldP spid="10" grpId="2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23528" y="332656"/>
            <a:ext cx="19207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Rybníky jsou?</a:t>
            </a:r>
            <a:endParaRPr lang="cs-CZ" sz="2400" dirty="0"/>
          </a:p>
        </p:txBody>
      </p:sp>
      <p:pic>
        <p:nvPicPr>
          <p:cNvPr id="27650" name="Picture 2" descr="Soubor:Rybník Ro&amp;zcaron;mberk zabraný z oblasti reten&amp;ccaron;ního prostor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4509120"/>
            <a:ext cx="7620000" cy="196215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244408" y="6381328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7" name="Oválný popisek 6"/>
          <p:cNvSpPr/>
          <p:nvPr/>
        </p:nvSpPr>
        <p:spPr>
          <a:xfrm rot="611158">
            <a:off x="5590646" y="2139373"/>
            <a:ext cx="3456384" cy="1404736"/>
          </a:xfrm>
          <a:prstGeom prst="wedgeEllipseCallout">
            <a:avLst>
              <a:gd name="adj1" fmla="val 39630"/>
              <a:gd name="adj2" fmla="val -134886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Jak se jmenuje největší rybník v ČR?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8" y="4077072"/>
            <a:ext cx="19704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Rožmberk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63888" y="764704"/>
            <a:ext cx="50513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*Přirozeně vzniklé vodní nádrže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1484784"/>
            <a:ext cx="5654112" cy="12311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/>
            <a:r>
              <a:rPr lang="cs-CZ" sz="2800" dirty="0" smtClean="0"/>
              <a:t>*Vodní nádrže, které vznikly </a:t>
            </a:r>
          </a:p>
          <a:p>
            <a:pPr marL="342900" indent="-342900"/>
            <a:r>
              <a:rPr lang="cs-CZ" sz="2800" dirty="0" smtClean="0"/>
              <a:t> umělým přehrazením vodního toku.</a:t>
            </a:r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03648" y="3429000"/>
            <a:ext cx="5096267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*Uměle vytvořené vodní nádrže.</a:t>
            </a:r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740352" y="3140968"/>
            <a:ext cx="8579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klikni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9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60" presetID="2" presetClass="exit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" presetClass="exit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8" grpId="0"/>
      <p:bldP spid="8" grpId="1"/>
      <p:bldP spid="9" grpId="0"/>
      <p:bldP spid="9" grpId="1"/>
      <p:bldP spid="9" grpId="2"/>
      <p:bldP spid="10" grpId="0"/>
      <p:bldP spid="10" grpId="1"/>
      <p:bldP spid="10" grpId="2"/>
      <p:bldP spid="11" grpId="0"/>
      <p:bldP spid="11" grpId="1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923928" y="332656"/>
            <a:ext cx="32207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Naše nejdelší řeky jsou?</a:t>
            </a:r>
            <a:endParaRPr lang="cs-CZ" sz="2400" dirty="0"/>
          </a:p>
        </p:txBody>
      </p:sp>
      <p:pic>
        <p:nvPicPr>
          <p:cNvPr id="28674" name="Picture 2" descr="Soubor:Labe udol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052736"/>
            <a:ext cx="5725144" cy="3814377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740352" y="4581128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27784" y="1268760"/>
            <a:ext cx="659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Labe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87824" y="5589240"/>
            <a:ext cx="17604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Labe, Vltava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3528" y="5085184"/>
            <a:ext cx="18389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Vltava, Odra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68144" y="6021288"/>
            <a:ext cx="25747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Morava, Berounka</a:t>
            </a:r>
            <a:endParaRPr lang="cs-CZ" sz="2400" dirty="0"/>
          </a:p>
        </p:txBody>
      </p:sp>
      <p:sp>
        <p:nvSpPr>
          <p:cNvPr id="12" name="Oválný popisek 11"/>
          <p:cNvSpPr/>
          <p:nvPr/>
        </p:nvSpPr>
        <p:spPr>
          <a:xfrm>
            <a:off x="0" y="1988840"/>
            <a:ext cx="2534072" cy="2304256"/>
          </a:xfrm>
          <a:prstGeom prst="wedgeEllipseCallout">
            <a:avLst>
              <a:gd name="adj1" fmla="val -38216"/>
              <a:gd name="adj2" fmla="val -126942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Vyhledejte je na mapě!</a:t>
            </a:r>
            <a:endParaRPr lang="cs-CZ" sz="2400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2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43" presetID="2" presetClass="exit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2" presetClass="exit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8" grpId="1"/>
      <p:bldP spid="10" grpId="0"/>
      <p:bldP spid="10" grpId="1"/>
      <p:bldP spid="10" grpId="2"/>
      <p:bldP spid="11" grpId="0"/>
      <p:bldP spid="11" grpId="1"/>
      <p:bldP spid="11" grpId="2"/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95536" y="332656"/>
            <a:ext cx="16321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Spoj čarou.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412776"/>
            <a:ext cx="8746305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Úmoří		</a:t>
            </a:r>
            <a:r>
              <a:rPr lang="cs-CZ" sz="2400" dirty="0" smtClean="0">
                <a:solidFill>
                  <a:srgbClr val="C00000"/>
                </a:solidFill>
              </a:rPr>
              <a:t>Plochá, rovná, málo členěná krajina jejíž výška 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		nepřesahuje 200m n. m.				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Vrchoviny	</a:t>
            </a:r>
            <a:r>
              <a:rPr lang="cs-CZ" sz="2400" dirty="0" smtClean="0">
                <a:solidFill>
                  <a:srgbClr val="C00000"/>
                </a:solidFill>
              </a:rPr>
              <a:t>Kopcovité krajiny, jejich svahy bývají obrostlé lesy.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Nížiny		</a:t>
            </a:r>
            <a:r>
              <a:rPr lang="cs-CZ" sz="2400" dirty="0" smtClean="0">
                <a:solidFill>
                  <a:srgbClr val="C00000"/>
                </a:solidFill>
              </a:rPr>
              <a:t>Území, odkud voda odtéká do jedné řeky.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Povodí		</a:t>
            </a:r>
            <a:r>
              <a:rPr lang="cs-CZ" sz="2400" dirty="0" smtClean="0">
                <a:solidFill>
                  <a:srgbClr val="C00000"/>
                </a:solidFill>
              </a:rPr>
              <a:t>Hranice mezi povodími.</a:t>
            </a:r>
            <a:r>
              <a:rPr lang="cs-CZ" sz="2400" dirty="0" smtClean="0"/>
              <a:t>		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err="1" smtClean="0"/>
              <a:t>Rozvodí</a:t>
            </a:r>
            <a:r>
              <a:rPr lang="cs-CZ" sz="2400" dirty="0" smtClean="0"/>
              <a:t>	</a:t>
            </a:r>
            <a:r>
              <a:rPr lang="cs-CZ" sz="2400" dirty="0" smtClean="0">
                <a:solidFill>
                  <a:srgbClr val="C00000"/>
                </a:solidFill>
              </a:rPr>
              <a:t>Území, odkud </a:t>
            </a:r>
            <a:r>
              <a:rPr lang="cs-CZ" sz="2400" dirty="0" smtClean="0">
                <a:solidFill>
                  <a:srgbClr val="C00000"/>
                </a:solidFill>
              </a:rPr>
              <a:t>tečou všechny vody do jednoho moře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2050" name="Picture 2" descr="C:\Users\baudyš\AppData\Local\Microsoft\Windows\Temporary Internet Files\Content.IE5\67HZ3ROC\MC900437791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4509120"/>
            <a:ext cx="1831975" cy="150177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 fontScale="40000" lnSpcReduction="20000"/>
          </a:bodyPr>
          <a:lstStyle/>
          <a:p>
            <a:r>
              <a:rPr lang="cs-CZ" i="1" u="sng" dirty="0" smtClean="0"/>
              <a:t>Použitá literatura:</a:t>
            </a:r>
          </a:p>
          <a:p>
            <a:r>
              <a:rPr lang="cs-CZ" i="1" dirty="0" smtClean="0"/>
              <a:t>Vlastivěda pro 4. ročník základní školy, SPN, 2010</a:t>
            </a:r>
          </a:p>
          <a:p>
            <a:r>
              <a:rPr lang="cs-CZ" i="1" dirty="0" smtClean="0"/>
              <a:t>Vlastivěda 4 Učebnice pro 4. ročník základní školy, </a:t>
            </a:r>
            <a:r>
              <a:rPr lang="cs-CZ" i="1" dirty="0" err="1" smtClean="0"/>
              <a:t>nakl</a:t>
            </a:r>
            <a:r>
              <a:rPr lang="cs-CZ" i="1" dirty="0" smtClean="0"/>
              <a:t>. Nová škola, 2003</a:t>
            </a:r>
          </a:p>
          <a:p>
            <a:endParaRPr lang="cs-CZ" dirty="0"/>
          </a:p>
          <a:p>
            <a:r>
              <a:rPr lang="cs-CZ" i="1" u="sng" dirty="0" smtClean="0"/>
              <a:t>Internetové odkazy:</a:t>
            </a:r>
          </a:p>
          <a:p>
            <a:r>
              <a:rPr lang="cs-CZ" dirty="0" smtClean="0"/>
              <a:t>Obr. 1 </a:t>
            </a:r>
            <a:r>
              <a:rPr lang="nl-NL" dirty="0" smtClean="0"/>
              <a:t>DERBETH. </a:t>
            </a:r>
            <a:r>
              <a:rPr lang="nl-NL" i="1" dirty="0" smtClean="0"/>
              <a:t>Wikipedia.org</a:t>
            </a:r>
            <a:r>
              <a:rPr lang="nl-NL" dirty="0" smtClean="0"/>
              <a:t> [online]. [cit. 21.11.2013]. Dostupný na WWW: </a:t>
            </a:r>
            <a:r>
              <a:rPr lang="nl-NL" dirty="0" smtClean="0">
                <a:hlinkClick r:id="rId2"/>
              </a:rPr>
              <a:t>http://cs.wikipedia.org/wiki/Soubor:%C5%9Anie%C5%BCka_z_zachodu.jpg</a:t>
            </a:r>
            <a:endParaRPr lang="cs-CZ" dirty="0" smtClean="0"/>
          </a:p>
          <a:p>
            <a:r>
              <a:rPr lang="cs-CZ" dirty="0" smtClean="0"/>
              <a:t>Obr. 2 MAOMAN. </a:t>
            </a:r>
            <a:r>
              <a:rPr lang="cs-CZ" i="1" dirty="0" err="1" smtClean="0"/>
              <a:t>Wikipedia.org</a:t>
            </a:r>
            <a:r>
              <a:rPr lang="cs-CZ" dirty="0" smtClean="0"/>
              <a:t> [online]. [cit. 21.11.2013]. Dostupný na WWW: http://cs.wikipedia.org/wiki/Soubor:Elevation.png </a:t>
            </a:r>
          </a:p>
          <a:p>
            <a:r>
              <a:rPr lang="cs-CZ" dirty="0" smtClean="0"/>
              <a:t>Obr. 3 DORODENKO, Stanislav. </a:t>
            </a:r>
            <a:r>
              <a:rPr lang="cs-CZ" i="1" dirty="0" err="1" smtClean="0"/>
              <a:t>Wikipedia.org</a:t>
            </a:r>
            <a:r>
              <a:rPr lang="cs-CZ" dirty="0" smtClean="0"/>
              <a:t> [online]. [cit. 21.11.2013]. Dostupný na WWW: http://cs.wikipedia.org/wiki/Soubor:Zahorska_lowland_01.jpg </a:t>
            </a:r>
          </a:p>
          <a:p>
            <a:r>
              <a:rPr lang="cs-CZ" dirty="0" smtClean="0"/>
              <a:t>Obr. 4KIRK. </a:t>
            </a:r>
            <a:r>
              <a:rPr lang="cs-CZ" i="1" dirty="0" err="1" smtClean="0"/>
              <a:t>Wikipedia.org</a:t>
            </a:r>
            <a:r>
              <a:rPr lang="cs-CZ" dirty="0" smtClean="0"/>
              <a:t> [online]. [cit. 21.11.2013]. Dostupný na WWW: http://cs.wikipedia.org/wiki/Soubor:Soutok_Svratky_a_Svitavy_za_obvykl%C3%BDch_podm%C3%ADnek.jpg </a:t>
            </a:r>
          </a:p>
          <a:p>
            <a:r>
              <a:rPr lang="cs-CZ" dirty="0" smtClean="0"/>
              <a:t>Obr. 5 USER:MIAOW </a:t>
            </a:r>
            <a:r>
              <a:rPr lang="cs-CZ" dirty="0" err="1" smtClean="0"/>
              <a:t>MIAOW.</a:t>
            </a:r>
            <a:r>
              <a:rPr lang="cs-CZ" dirty="0" smtClean="0"/>
              <a:t> </a:t>
            </a:r>
            <a:r>
              <a:rPr lang="cs-CZ" i="1" dirty="0" err="1" smtClean="0"/>
              <a:t>Wikipedia.org</a:t>
            </a:r>
            <a:r>
              <a:rPr lang="cs-CZ" dirty="0" smtClean="0"/>
              <a:t> [online]. [cit. 21.11.2013]. Dostupný na WWW: http://cs.wikipedia.org/wiki/Soubor:Elbe_Spring_in_Karkonosze_from_N_174.jpg </a:t>
            </a:r>
          </a:p>
          <a:p>
            <a:r>
              <a:rPr lang="cs-CZ" dirty="0" smtClean="0"/>
              <a:t>Obr. 6 ZDENĚKK. </a:t>
            </a:r>
            <a:r>
              <a:rPr lang="cs-CZ" i="1" dirty="0" err="1" smtClean="0"/>
              <a:t>Wikipedia.org</a:t>
            </a:r>
            <a:r>
              <a:rPr lang="cs-CZ" dirty="0" smtClean="0"/>
              <a:t> [online]. [cit. 21.11.2013]. Dostupný na WWW: http://cs.wikipedia.org/wiki/Soubor:Rybn%C3%ADk_Ro%C5%BEmberk_zabran%C3%BD_z_oblasti_reten%C4%8Dn%C3%ADho_prostoru.jpg </a:t>
            </a:r>
          </a:p>
          <a:p>
            <a:r>
              <a:rPr lang="cs-CZ" dirty="0" smtClean="0"/>
              <a:t>Obr. 7 NEUVEDENO. </a:t>
            </a:r>
            <a:r>
              <a:rPr lang="cs-CZ" i="1" dirty="0" err="1" smtClean="0"/>
              <a:t>Wikipedia.org</a:t>
            </a:r>
            <a:r>
              <a:rPr lang="cs-CZ" dirty="0" smtClean="0"/>
              <a:t> [online]. [cit. 21.11.2013]. Dostupný na WWW: http://cs.wikipedia.org/wiki/Soubor:Labe_udoli.jpg </a:t>
            </a:r>
            <a:endParaRPr lang="cs-CZ" i="1" u="sng" dirty="0" smtClean="0"/>
          </a:p>
          <a:p>
            <a:pPr lvl="0">
              <a:buClr>
                <a:srgbClr val="31B6FD"/>
              </a:buClr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</a:t>
            </a:r>
            <a:r>
              <a:rPr lang="cs-CZ" i="1" u="sng" dirty="0" smtClean="0">
                <a:solidFill>
                  <a:srgbClr val="073E87"/>
                </a:solidFill>
              </a:rPr>
              <a:t>:</a:t>
            </a:r>
          </a:p>
          <a:p>
            <a:pPr lvl="0">
              <a:buClr>
                <a:srgbClr val="31B6FD"/>
              </a:buClr>
            </a:pPr>
            <a:r>
              <a:rPr lang="cs-CZ" i="1" dirty="0" smtClean="0">
                <a:solidFill>
                  <a:srgbClr val="073E87"/>
                </a:solidFill>
              </a:rPr>
              <a:t>Galerie </a:t>
            </a:r>
            <a:r>
              <a:rPr lang="cs-CZ" i="1" dirty="0" err="1" smtClean="0">
                <a:solidFill>
                  <a:srgbClr val="073E87"/>
                </a:solidFill>
              </a:rPr>
              <a:t>microsoft</a:t>
            </a:r>
            <a:r>
              <a:rPr lang="cs-CZ" i="1" dirty="0" smtClean="0">
                <a:solidFill>
                  <a:srgbClr val="073E87"/>
                </a:solidFill>
              </a:rPr>
              <a:t> office</a:t>
            </a:r>
            <a:endParaRPr lang="cs-CZ" i="1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953</TotalTime>
  <Words>530</Words>
  <Application>Microsoft Office PowerPoint</Application>
  <PresentationFormat>Předvádění na obrazovce (4:3)</PresentationFormat>
  <Paragraphs>112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Vlnění</vt:lpstr>
      <vt:lpstr>Základní škola a Mateřská škola Bílá Třemešná, okres Trutnov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122</cp:revision>
  <dcterms:created xsi:type="dcterms:W3CDTF">2013-05-10T12:01:16Z</dcterms:created>
  <dcterms:modified xsi:type="dcterms:W3CDTF">2014-03-09T07:47:34Z</dcterms:modified>
</cp:coreProperties>
</file>